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5" r:id="rId3"/>
    <p:sldId id="266" r:id="rId4"/>
    <p:sldId id="279" r:id="rId5"/>
    <p:sldId id="281" r:id="rId6"/>
    <p:sldId id="282" r:id="rId7"/>
    <p:sldId id="283" r:id="rId8"/>
    <p:sldId id="284" r:id="rId9"/>
    <p:sldId id="285" r:id="rId10"/>
    <p:sldId id="28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varScale="1">
        <p:scale>
          <a:sx n="83" d="100"/>
          <a:sy n="83" d="100"/>
        </p:scale>
        <p:origin x="-15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B7E78-4BB3-465F-A8DE-493F40C7F484}" type="datetimeFigureOut">
              <a:rPr lang="fr-FR" smtClean="0"/>
              <a:t>20/11/2014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086C9-AAD2-474B-BB83-148E92312892}" type="slidenum">
              <a:rPr lang="fr-FR" smtClean="0"/>
              <a:t>‹N°›</a:t>
            </a:fld>
            <a:endParaRPr lang="fr-FR"/>
          </a:p>
        </p:txBody>
      </p:sp>
    </p:spTree>
    <p:extLst>
      <p:ext uri="{BB962C8B-B14F-4D97-AF65-F5344CB8AC3E}">
        <p14:creationId xmlns:p14="http://schemas.microsoft.com/office/powerpoint/2010/main" val="21808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20/11/2014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20/11/2014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20/11/2014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20/11/2014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20/11/2014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20/11/2014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20/11/2014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youtu.be/wEkD1w3pFY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3" name="AutoShape 6"/>
          <p:cNvSpPr>
            <a:spLocks noChangeArrowheads="1"/>
          </p:cNvSpPr>
          <p:nvPr/>
        </p:nvSpPr>
        <p:spPr bwMode="auto">
          <a:xfrm>
            <a:off x="1907704" y="476672"/>
            <a:ext cx="5616624" cy="1296144"/>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2638128" y="914817"/>
            <a:ext cx="4320480" cy="707886"/>
          </a:xfrm>
          <a:prstGeom prst="rect">
            <a:avLst/>
          </a:prstGeom>
          <a:noFill/>
        </p:spPr>
        <p:txBody>
          <a:bodyPr wrap="square" rtlCol="0">
            <a:spAutoFit/>
          </a:bodyPr>
          <a:lstStyle/>
          <a:p>
            <a:pPr algn="ctr"/>
            <a:r>
              <a:rPr lang="fr-FR" sz="4000" dirty="0" smtClean="0">
                <a:latin typeface="Amandine" pitchFamily="2" charset="0"/>
              </a:rPr>
              <a:t>L’allégorie</a:t>
            </a:r>
            <a:endParaRPr lang="fr-FR" sz="4000" dirty="0">
              <a:latin typeface="Amandine" pitchFamily="2" charset="0"/>
            </a:endParaRPr>
          </a:p>
        </p:txBody>
      </p:sp>
      <p:sp>
        <p:nvSpPr>
          <p:cNvPr id="5" name="AutoShape 6"/>
          <p:cNvSpPr>
            <a:spLocks noChangeArrowheads="1"/>
          </p:cNvSpPr>
          <p:nvPr/>
        </p:nvSpPr>
        <p:spPr bwMode="auto">
          <a:xfrm>
            <a:off x="827584" y="2375012"/>
            <a:ext cx="3384376" cy="730532"/>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827584" y="2520769"/>
            <a:ext cx="3384376" cy="461665"/>
          </a:xfrm>
          <a:prstGeom prst="rect">
            <a:avLst/>
          </a:prstGeom>
          <a:noFill/>
        </p:spPr>
        <p:txBody>
          <a:bodyPr wrap="square" rtlCol="0">
            <a:spAutoFit/>
          </a:bodyPr>
          <a:lstStyle/>
          <a:p>
            <a:pPr algn="ctr"/>
            <a:r>
              <a:rPr lang="fr-FR" sz="2400" dirty="0" smtClean="0">
                <a:latin typeface="Amandine" pitchFamily="2" charset="0"/>
              </a:rPr>
              <a:t>Qu’est-ce que c’est ?</a:t>
            </a:r>
            <a:endParaRPr lang="fr-FR" sz="2400" dirty="0">
              <a:latin typeface="Amandine" pitchFamily="2" charset="0"/>
            </a:endParaRPr>
          </a:p>
        </p:txBody>
      </p:sp>
      <p:sp>
        <p:nvSpPr>
          <p:cNvPr id="7" name="AutoShape 6"/>
          <p:cNvSpPr>
            <a:spLocks noChangeArrowheads="1"/>
          </p:cNvSpPr>
          <p:nvPr/>
        </p:nvSpPr>
        <p:spPr bwMode="auto">
          <a:xfrm>
            <a:off x="4932040" y="2229254"/>
            <a:ext cx="3384376" cy="85364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8" name="ZoneTexte 7"/>
          <p:cNvSpPr txBox="1"/>
          <p:nvPr/>
        </p:nvSpPr>
        <p:spPr>
          <a:xfrm>
            <a:off x="4932040" y="2375012"/>
            <a:ext cx="3384376" cy="707886"/>
          </a:xfrm>
          <a:prstGeom prst="rect">
            <a:avLst/>
          </a:prstGeom>
          <a:noFill/>
        </p:spPr>
        <p:txBody>
          <a:bodyPr wrap="square" rtlCol="0">
            <a:spAutoFit/>
          </a:bodyPr>
          <a:lstStyle/>
          <a:p>
            <a:pPr algn="ctr"/>
            <a:r>
              <a:rPr lang="fr-FR" sz="2000" dirty="0" smtClean="0">
                <a:latin typeface="Amandine" pitchFamily="2" charset="0"/>
              </a:rPr>
              <a:t>Sous quelle forme peut-on la rencontrer ?</a:t>
            </a:r>
            <a:endParaRPr lang="fr-FR" sz="2000" dirty="0">
              <a:latin typeface="Amandine" pitchFamily="2" charset="0"/>
            </a:endParaRPr>
          </a:p>
        </p:txBody>
      </p:sp>
      <p:sp>
        <p:nvSpPr>
          <p:cNvPr id="9" name="ZoneTexte 8"/>
          <p:cNvSpPr txBox="1"/>
          <p:nvPr/>
        </p:nvSpPr>
        <p:spPr>
          <a:xfrm>
            <a:off x="487641" y="3573016"/>
            <a:ext cx="4064259" cy="129266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Une </a:t>
            </a:r>
            <a:r>
              <a:rPr lang="fr-FR" sz="2400" dirty="0" smtClean="0">
                <a:solidFill>
                  <a:schemeClr val="accent2">
                    <a:lumMod val="75000"/>
                  </a:schemeClr>
                </a:solidFill>
                <a:latin typeface="Amandine" pitchFamily="2" charset="0"/>
              </a:rPr>
              <a:t>allégorie</a:t>
            </a:r>
            <a:r>
              <a:rPr lang="fr-FR" dirty="0" smtClean="0">
                <a:latin typeface="Amandine" pitchFamily="2" charset="0"/>
              </a:rPr>
              <a:t> est une représentation qui utilise une personne, un objet, un animal pour représenter une idée souvent abstraite.</a:t>
            </a:r>
            <a:endParaRPr lang="fr-FR" dirty="0">
              <a:latin typeface="Amandine" pitchFamily="2" charset="0"/>
            </a:endParaRPr>
          </a:p>
        </p:txBody>
      </p:sp>
      <p:cxnSp>
        <p:nvCxnSpPr>
          <p:cNvPr id="10" name="Connecteur droit avec flèche 9"/>
          <p:cNvCxnSpPr>
            <a:stCxn id="5" idx="2"/>
            <a:endCxn id="9" idx="0"/>
          </p:cNvCxnSpPr>
          <p:nvPr/>
        </p:nvCxnSpPr>
        <p:spPr>
          <a:xfrm flipH="1">
            <a:off x="2519771" y="3105544"/>
            <a:ext cx="1" cy="467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ZoneTexte 11"/>
          <p:cNvSpPr txBox="1"/>
          <p:nvPr/>
        </p:nvSpPr>
        <p:spPr>
          <a:xfrm>
            <a:off x="5744716" y="3339280"/>
            <a:ext cx="17590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En littérature</a:t>
            </a:r>
            <a:endParaRPr lang="fr-FR" dirty="0">
              <a:latin typeface="Amandine" pitchFamily="2" charset="0"/>
            </a:endParaRPr>
          </a:p>
        </p:txBody>
      </p:sp>
      <p:sp>
        <p:nvSpPr>
          <p:cNvPr id="13" name="ZoneTexte 12"/>
          <p:cNvSpPr txBox="1"/>
          <p:nvPr/>
        </p:nvSpPr>
        <p:spPr>
          <a:xfrm>
            <a:off x="5744716" y="3861012"/>
            <a:ext cx="17590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En peinture</a:t>
            </a:r>
            <a:endParaRPr lang="fr-FR" dirty="0">
              <a:latin typeface="Amandine" pitchFamily="2" charset="0"/>
            </a:endParaRPr>
          </a:p>
        </p:txBody>
      </p:sp>
      <p:sp>
        <p:nvSpPr>
          <p:cNvPr id="14" name="ZoneTexte 13"/>
          <p:cNvSpPr txBox="1"/>
          <p:nvPr/>
        </p:nvSpPr>
        <p:spPr>
          <a:xfrm>
            <a:off x="5744716" y="4496346"/>
            <a:ext cx="17590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En sculpture</a:t>
            </a:r>
            <a:endParaRPr lang="fr-FR" dirty="0">
              <a:latin typeface="Amandine" pitchFamily="2" charset="0"/>
            </a:endParaRPr>
          </a:p>
        </p:txBody>
      </p:sp>
      <p:sp>
        <p:nvSpPr>
          <p:cNvPr id="15" name="ZoneTexte 14"/>
          <p:cNvSpPr txBox="1"/>
          <p:nvPr/>
        </p:nvSpPr>
        <p:spPr>
          <a:xfrm>
            <a:off x="5765304" y="5157192"/>
            <a:ext cx="17590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Dans le cinéma</a:t>
            </a:r>
            <a:endParaRPr lang="fr-FR" dirty="0">
              <a:latin typeface="Amandine" pitchFamily="2" charset="0"/>
            </a:endParaRPr>
          </a:p>
        </p:txBody>
      </p:sp>
    </p:spTree>
    <p:extLst>
      <p:ext uri="{BB962C8B-B14F-4D97-AF65-F5344CB8AC3E}">
        <p14:creationId xmlns:p14="http://schemas.microsoft.com/office/powerpoint/2010/main" val="19820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2"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http://upload.wikimedia.org/wikipedia/commons/thumb/0/0b/Sandro_Botticelli_-_La_nascita_di_Venere_-_Google_Art_Project_-_edited.jpg/1280px-Sandro_Botticelli_-_La_nascita_di_Venere_-_Google_Art_Project_-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87259"/>
            <a:ext cx="6634060" cy="416277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p:cNvSpPr>
            <a:spLocks noChangeArrowheads="1"/>
          </p:cNvSpPr>
          <p:nvPr/>
        </p:nvSpPr>
        <p:spPr bwMode="auto">
          <a:xfrm>
            <a:off x="107551" y="5786680"/>
            <a:ext cx="8928939" cy="954688"/>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2" name="ZoneTexte 11"/>
          <p:cNvSpPr txBox="1"/>
          <p:nvPr/>
        </p:nvSpPr>
        <p:spPr>
          <a:xfrm>
            <a:off x="107504" y="6002704"/>
            <a:ext cx="8928992" cy="738664"/>
          </a:xfrm>
          <a:prstGeom prst="rect">
            <a:avLst/>
          </a:prstGeom>
          <a:noFill/>
        </p:spPr>
        <p:txBody>
          <a:bodyPr wrap="square" rtlCol="0">
            <a:spAutoFit/>
          </a:bodyPr>
          <a:lstStyle/>
          <a:p>
            <a:pPr algn="just"/>
            <a:r>
              <a:rPr lang="fr-FR" sz="1400" dirty="0" smtClean="0">
                <a:latin typeface="Amandine" pitchFamily="2" charset="0"/>
              </a:rPr>
              <a:t>Voici Vénus, déesse de la beauté. Elle est née de l’union du ciel et de la mer. Elle est née dans l’eau et regagne la terre. C’est pour cela qu’elle est nue.</a:t>
            </a:r>
          </a:p>
          <a:p>
            <a:pPr algn="just"/>
            <a:r>
              <a:rPr lang="fr-FR" sz="1400" dirty="0" smtClean="0">
                <a:latin typeface="Amandine" pitchFamily="2" charset="0"/>
              </a:rPr>
              <a:t>Deux allégories sont présentes dans ce tableau : ce sont les personnages. Saurez-vous les reconnaître ?</a:t>
            </a:r>
            <a:endParaRPr lang="fr-FR" sz="1400" dirty="0">
              <a:latin typeface="Amandine" pitchFamily="2" charset="0"/>
            </a:endParaRPr>
          </a:p>
        </p:txBody>
      </p:sp>
      <p:pic>
        <p:nvPicPr>
          <p:cNvPr id="14" name="Picture 2" descr="http://upload.wikimedia.org/wikipedia/commons/thumb/0/0b/Sandro_Botticelli_-_La_nascita_di_Venere_-_Google_Art_Project_-_edited.jpg/1280px-Sandro_Botticelli_-_La_nascita_di_Venere_-_Google_Art_Project_-_edit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815" t="3234" r="1966"/>
          <a:stretch/>
        </p:blipFill>
        <p:spPr bwMode="auto">
          <a:xfrm>
            <a:off x="5337810" y="1440179"/>
            <a:ext cx="2137410" cy="4028157"/>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p:cNvSpPr>
            <a:spLocks noChangeArrowheads="1"/>
          </p:cNvSpPr>
          <p:nvPr/>
        </p:nvSpPr>
        <p:spPr bwMode="auto">
          <a:xfrm>
            <a:off x="107591" y="169568"/>
            <a:ext cx="1772359" cy="811160"/>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6" name="ZoneTexte 15"/>
          <p:cNvSpPr txBox="1"/>
          <p:nvPr/>
        </p:nvSpPr>
        <p:spPr>
          <a:xfrm>
            <a:off x="71587" y="362110"/>
            <a:ext cx="1844367" cy="523220"/>
          </a:xfrm>
          <a:prstGeom prst="rect">
            <a:avLst/>
          </a:prstGeom>
          <a:noFill/>
        </p:spPr>
        <p:txBody>
          <a:bodyPr wrap="square" rtlCol="0">
            <a:spAutoFit/>
          </a:bodyPr>
          <a:lstStyle/>
          <a:p>
            <a:pPr algn="ctr"/>
            <a:r>
              <a:rPr lang="fr-FR" sz="1400" dirty="0" smtClean="0">
                <a:latin typeface="Amandine" pitchFamily="2" charset="0"/>
              </a:rPr>
              <a:t>Le vent : il ramène Vénus sur terre.</a:t>
            </a:r>
            <a:endParaRPr lang="fr-FR" sz="1400" dirty="0">
              <a:latin typeface="Amandine" pitchFamily="2" charset="0"/>
            </a:endParaRPr>
          </a:p>
        </p:txBody>
      </p:sp>
      <p:pic>
        <p:nvPicPr>
          <p:cNvPr id="19" name="Picture 2" descr="http://upload.wikimedia.org/wikipedia/commons/thumb/0/0b/Sandro_Botticelli_-_La_nascita_di_Venere_-_Google_Art_Project_-_edited.jpg/1280px-Sandro_Botticelli_-_La_nascita_di_Venere_-_Google_Art_Project_-_edit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894" b="21807"/>
          <a:stretch/>
        </p:blipFill>
        <p:spPr bwMode="auto">
          <a:xfrm>
            <a:off x="971600" y="1305564"/>
            <a:ext cx="2926030" cy="325500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avec flèche 16"/>
          <p:cNvCxnSpPr>
            <a:stCxn id="15" idx="2"/>
          </p:cNvCxnSpPr>
          <p:nvPr/>
        </p:nvCxnSpPr>
        <p:spPr>
          <a:xfrm>
            <a:off x="993771" y="980728"/>
            <a:ext cx="886179" cy="124388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 name="AutoShape 6"/>
          <p:cNvSpPr>
            <a:spLocks noChangeArrowheads="1"/>
          </p:cNvSpPr>
          <p:nvPr/>
        </p:nvSpPr>
        <p:spPr bwMode="auto">
          <a:xfrm>
            <a:off x="7092280" y="494222"/>
            <a:ext cx="1772359" cy="1246076"/>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5" name="ZoneTexte 4"/>
          <p:cNvSpPr txBox="1"/>
          <p:nvPr/>
        </p:nvSpPr>
        <p:spPr>
          <a:xfrm>
            <a:off x="7092240" y="786190"/>
            <a:ext cx="1844367" cy="954107"/>
          </a:xfrm>
          <a:prstGeom prst="rect">
            <a:avLst/>
          </a:prstGeom>
          <a:noFill/>
        </p:spPr>
        <p:txBody>
          <a:bodyPr wrap="square" rtlCol="0">
            <a:spAutoFit/>
          </a:bodyPr>
          <a:lstStyle/>
          <a:p>
            <a:pPr algn="ctr"/>
            <a:r>
              <a:rPr lang="fr-FR" sz="1400" dirty="0" smtClean="0">
                <a:latin typeface="Amandine" pitchFamily="2" charset="0"/>
              </a:rPr>
              <a:t>Le printemps : des bleuets sur la robe, un collier de feuilles autour du cou</a:t>
            </a:r>
            <a:endParaRPr lang="fr-FR" sz="1400" dirty="0">
              <a:latin typeface="Amandine" pitchFamily="2" charset="0"/>
            </a:endParaRPr>
          </a:p>
        </p:txBody>
      </p:sp>
      <p:cxnSp>
        <p:nvCxnSpPr>
          <p:cNvPr id="3" name="Connecteur droit avec flèche 2"/>
          <p:cNvCxnSpPr>
            <a:stCxn id="4" idx="2"/>
          </p:cNvCxnSpPr>
          <p:nvPr/>
        </p:nvCxnSpPr>
        <p:spPr>
          <a:xfrm flipH="1">
            <a:off x="6516216" y="1740298"/>
            <a:ext cx="1462244" cy="9686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711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4"/>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68000"/>
          </a:schemeClr>
        </a:solidFill>
        <a:effectLst/>
      </p:bgPr>
    </p:bg>
    <p:spTree>
      <p:nvGrpSpPr>
        <p:cNvPr id="1" name=""/>
        <p:cNvGrpSpPr/>
        <p:nvPr/>
      </p:nvGrpSpPr>
      <p:grpSpPr>
        <a:xfrm>
          <a:off x="0" y="0"/>
          <a:ext cx="0" cy="0"/>
          <a:chOff x="0" y="0"/>
          <a:chExt cx="0" cy="0"/>
        </a:xfrm>
      </p:grpSpPr>
      <p:pic>
        <p:nvPicPr>
          <p:cNvPr id="2050" name="Picture 2" descr="http://karine.lanini.free.fr/Jardinvanitesfichier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64509" cy="597101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138730" y="6375673"/>
            <a:ext cx="378304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323528" y="6453336"/>
            <a:ext cx="3598246" cy="400110"/>
          </a:xfrm>
          <a:prstGeom prst="rect">
            <a:avLst/>
          </a:prstGeom>
          <a:noFill/>
        </p:spPr>
        <p:txBody>
          <a:bodyPr wrap="square" rtlCol="0">
            <a:spAutoFit/>
          </a:bodyPr>
          <a:lstStyle/>
          <a:p>
            <a:pPr algn="ctr"/>
            <a:r>
              <a:rPr lang="fr-FR" sz="2000" dirty="0" err="1" smtClean="0">
                <a:latin typeface="Amandine" pitchFamily="2" charset="0"/>
              </a:rPr>
              <a:t>Vanitas</a:t>
            </a:r>
            <a:r>
              <a:rPr lang="fr-FR" sz="2000" dirty="0" smtClean="0">
                <a:latin typeface="Amandine" pitchFamily="2" charset="0"/>
              </a:rPr>
              <a:t> </a:t>
            </a:r>
            <a:r>
              <a:rPr lang="fr-FR" sz="2000" dirty="0" smtClean="0">
                <a:latin typeface="Amandine" pitchFamily="2" charset="0"/>
              </a:rPr>
              <a:t>– David Bailly, 1651</a:t>
            </a:r>
            <a:endParaRPr lang="fr-FR" sz="2000" dirty="0">
              <a:latin typeface="Amandine" pitchFamily="2" charset="0"/>
            </a:endParaRPr>
          </a:p>
        </p:txBody>
      </p:sp>
      <p:sp>
        <p:nvSpPr>
          <p:cNvPr id="5" name="AutoShape 6"/>
          <p:cNvSpPr>
            <a:spLocks noChangeArrowheads="1"/>
          </p:cNvSpPr>
          <p:nvPr/>
        </p:nvSpPr>
        <p:spPr bwMode="auto">
          <a:xfrm>
            <a:off x="642786" y="126946"/>
            <a:ext cx="4690076"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735185" y="211578"/>
            <a:ext cx="4505278" cy="400110"/>
          </a:xfrm>
          <a:prstGeom prst="rect">
            <a:avLst/>
          </a:prstGeom>
          <a:noFill/>
        </p:spPr>
        <p:txBody>
          <a:bodyPr wrap="square" rtlCol="0">
            <a:spAutoFit/>
          </a:bodyPr>
          <a:lstStyle/>
          <a:p>
            <a:pPr algn="ctr"/>
            <a:r>
              <a:rPr lang="fr-FR" sz="2000" dirty="0" smtClean="0">
                <a:latin typeface="Amandine" pitchFamily="2" charset="0"/>
              </a:rPr>
              <a:t>Reconnaissez-vous des allégories ?</a:t>
            </a:r>
            <a:endParaRPr lang="fr-FR" sz="2000" dirty="0">
              <a:latin typeface="Amandine" pitchFamily="2" charset="0"/>
            </a:endParaRPr>
          </a:p>
        </p:txBody>
      </p:sp>
      <p:sp>
        <p:nvSpPr>
          <p:cNvPr id="7" name="AutoShape 6"/>
          <p:cNvSpPr>
            <a:spLocks noChangeArrowheads="1"/>
          </p:cNvSpPr>
          <p:nvPr/>
        </p:nvSpPr>
        <p:spPr bwMode="auto">
          <a:xfrm>
            <a:off x="7164288" y="6093296"/>
            <a:ext cx="1772359" cy="711409"/>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8" name="ZoneTexte 7"/>
          <p:cNvSpPr txBox="1"/>
          <p:nvPr/>
        </p:nvSpPr>
        <p:spPr>
          <a:xfrm>
            <a:off x="7164288" y="6219928"/>
            <a:ext cx="1844367" cy="584775"/>
          </a:xfrm>
          <a:prstGeom prst="rect">
            <a:avLst/>
          </a:prstGeom>
          <a:noFill/>
        </p:spPr>
        <p:txBody>
          <a:bodyPr wrap="square" rtlCol="0">
            <a:spAutoFit/>
          </a:bodyPr>
          <a:lstStyle/>
          <a:p>
            <a:pPr algn="ctr"/>
            <a:r>
              <a:rPr lang="fr-FR" sz="1600" dirty="0" smtClean="0">
                <a:latin typeface="Amandine" pitchFamily="2" charset="0"/>
              </a:rPr>
              <a:t>La mort, la fragilité de la vie</a:t>
            </a:r>
            <a:endParaRPr lang="fr-FR" sz="1600" dirty="0">
              <a:latin typeface="Amandine" pitchFamily="2" charset="0"/>
            </a:endParaRPr>
          </a:p>
        </p:txBody>
      </p:sp>
      <p:cxnSp>
        <p:nvCxnSpPr>
          <p:cNvPr id="9" name="Connecteur droit avec flèche 8"/>
          <p:cNvCxnSpPr>
            <a:stCxn id="7" idx="0"/>
          </p:cNvCxnSpPr>
          <p:nvPr/>
        </p:nvCxnSpPr>
        <p:spPr>
          <a:xfrm flipH="1" flipV="1">
            <a:off x="7308304" y="5085186"/>
            <a:ext cx="742164" cy="10792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AutoShape 6"/>
          <p:cNvSpPr>
            <a:spLocks noChangeArrowheads="1"/>
          </p:cNvSpPr>
          <p:nvPr/>
        </p:nvSpPr>
        <p:spPr bwMode="auto">
          <a:xfrm>
            <a:off x="2483768" y="5824965"/>
            <a:ext cx="1772359"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4" name="ZoneTexte 13"/>
          <p:cNvSpPr txBox="1"/>
          <p:nvPr/>
        </p:nvSpPr>
        <p:spPr>
          <a:xfrm>
            <a:off x="2483768" y="5915442"/>
            <a:ext cx="1844367" cy="338554"/>
          </a:xfrm>
          <a:prstGeom prst="rect">
            <a:avLst/>
          </a:prstGeom>
          <a:noFill/>
        </p:spPr>
        <p:txBody>
          <a:bodyPr wrap="square" rtlCol="0">
            <a:spAutoFit/>
          </a:bodyPr>
          <a:lstStyle/>
          <a:p>
            <a:pPr algn="ctr"/>
            <a:r>
              <a:rPr lang="fr-FR" sz="1600" dirty="0" smtClean="0">
                <a:latin typeface="Amandine" pitchFamily="2" charset="0"/>
              </a:rPr>
              <a:t>La richesse</a:t>
            </a:r>
            <a:endParaRPr lang="fr-FR" sz="1600" dirty="0">
              <a:latin typeface="Amandine" pitchFamily="2" charset="0"/>
            </a:endParaRPr>
          </a:p>
        </p:txBody>
      </p:sp>
      <p:cxnSp>
        <p:nvCxnSpPr>
          <p:cNvPr id="15" name="Connecteur droit avec flèche 14"/>
          <p:cNvCxnSpPr/>
          <p:nvPr/>
        </p:nvCxnSpPr>
        <p:spPr>
          <a:xfrm flipV="1">
            <a:off x="4328136" y="5624811"/>
            <a:ext cx="1004726" cy="4146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AutoShape 6"/>
          <p:cNvSpPr>
            <a:spLocks noChangeArrowheads="1"/>
          </p:cNvSpPr>
          <p:nvPr/>
        </p:nvSpPr>
        <p:spPr bwMode="auto">
          <a:xfrm>
            <a:off x="6385322" y="169194"/>
            <a:ext cx="1772359"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cxnSp>
        <p:nvCxnSpPr>
          <p:cNvPr id="19" name="Connecteur droit avec flèche 18"/>
          <p:cNvCxnSpPr/>
          <p:nvPr/>
        </p:nvCxnSpPr>
        <p:spPr>
          <a:xfrm>
            <a:off x="5436096" y="1319282"/>
            <a:ext cx="2542364" cy="41685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AutoShape 6"/>
          <p:cNvSpPr>
            <a:spLocks noChangeArrowheads="1"/>
          </p:cNvSpPr>
          <p:nvPr/>
        </p:nvSpPr>
        <p:spPr bwMode="auto">
          <a:xfrm>
            <a:off x="4256127" y="890251"/>
            <a:ext cx="1772359"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23" name="ZoneTexte 22"/>
          <p:cNvSpPr txBox="1"/>
          <p:nvPr/>
        </p:nvSpPr>
        <p:spPr>
          <a:xfrm>
            <a:off x="6372200" y="332656"/>
            <a:ext cx="1844367" cy="338554"/>
          </a:xfrm>
          <a:prstGeom prst="rect">
            <a:avLst/>
          </a:prstGeom>
          <a:noFill/>
        </p:spPr>
        <p:txBody>
          <a:bodyPr wrap="square" rtlCol="0">
            <a:spAutoFit/>
          </a:bodyPr>
          <a:lstStyle/>
          <a:p>
            <a:pPr algn="ctr"/>
            <a:r>
              <a:rPr lang="fr-FR" sz="1600" dirty="0" smtClean="0">
                <a:latin typeface="Amandine" pitchFamily="2" charset="0"/>
              </a:rPr>
              <a:t>Le temps qui passe</a:t>
            </a:r>
            <a:endParaRPr lang="fr-FR" sz="1600" dirty="0">
              <a:latin typeface="Amandine" pitchFamily="2" charset="0"/>
            </a:endParaRPr>
          </a:p>
        </p:txBody>
      </p:sp>
      <p:cxnSp>
        <p:nvCxnSpPr>
          <p:cNvPr id="24" name="Connecteur droit avec flèche 23"/>
          <p:cNvCxnSpPr/>
          <p:nvPr/>
        </p:nvCxnSpPr>
        <p:spPr>
          <a:xfrm>
            <a:off x="7524328" y="611688"/>
            <a:ext cx="1008112" cy="35373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ZoneTexte 25"/>
          <p:cNvSpPr txBox="1"/>
          <p:nvPr/>
        </p:nvSpPr>
        <p:spPr>
          <a:xfrm>
            <a:off x="4256087" y="980728"/>
            <a:ext cx="1844367" cy="338554"/>
          </a:xfrm>
          <a:prstGeom prst="rect">
            <a:avLst/>
          </a:prstGeom>
          <a:noFill/>
        </p:spPr>
        <p:txBody>
          <a:bodyPr wrap="square" rtlCol="0">
            <a:spAutoFit/>
          </a:bodyPr>
          <a:lstStyle/>
          <a:p>
            <a:pPr algn="ctr"/>
            <a:r>
              <a:rPr lang="fr-FR" sz="1600" dirty="0" smtClean="0">
                <a:latin typeface="Amandine" pitchFamily="2" charset="0"/>
              </a:rPr>
              <a:t>Le savoir</a:t>
            </a:r>
            <a:endParaRPr lang="fr-FR" sz="1600" dirty="0">
              <a:latin typeface="Amandine" pitchFamily="2" charset="0"/>
            </a:endParaRPr>
          </a:p>
        </p:txBody>
      </p:sp>
      <p:cxnSp>
        <p:nvCxnSpPr>
          <p:cNvPr id="29" name="Connecteur droit avec flèche 28"/>
          <p:cNvCxnSpPr/>
          <p:nvPr/>
        </p:nvCxnSpPr>
        <p:spPr>
          <a:xfrm>
            <a:off x="3921774" y="1899130"/>
            <a:ext cx="1220532" cy="17458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AutoShape 6"/>
          <p:cNvSpPr>
            <a:spLocks noChangeArrowheads="1"/>
          </p:cNvSpPr>
          <p:nvPr/>
        </p:nvSpPr>
        <p:spPr bwMode="auto">
          <a:xfrm>
            <a:off x="2741805" y="1470099"/>
            <a:ext cx="1772359"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31" name="ZoneTexte 30"/>
          <p:cNvSpPr txBox="1"/>
          <p:nvPr/>
        </p:nvSpPr>
        <p:spPr>
          <a:xfrm>
            <a:off x="2741765" y="1560576"/>
            <a:ext cx="1844367" cy="338554"/>
          </a:xfrm>
          <a:prstGeom prst="rect">
            <a:avLst/>
          </a:prstGeom>
          <a:noFill/>
        </p:spPr>
        <p:txBody>
          <a:bodyPr wrap="square" rtlCol="0">
            <a:spAutoFit/>
          </a:bodyPr>
          <a:lstStyle/>
          <a:p>
            <a:pPr algn="ctr"/>
            <a:r>
              <a:rPr lang="fr-FR" sz="1600" dirty="0" smtClean="0">
                <a:latin typeface="Amandine" pitchFamily="2" charset="0"/>
              </a:rPr>
              <a:t>L’amour</a:t>
            </a:r>
            <a:endParaRPr lang="fr-FR" sz="1600" dirty="0">
              <a:latin typeface="Amandine" pitchFamily="2" charset="0"/>
            </a:endParaRPr>
          </a:p>
        </p:txBody>
      </p:sp>
    </p:spTree>
    <p:extLst>
      <p:ext uri="{BB962C8B-B14F-4D97-AF65-F5344CB8AC3E}">
        <p14:creationId xmlns:p14="http://schemas.microsoft.com/office/powerpoint/2010/main" val="4820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 calcmode="lin" valueType="num">
                                      <p:cBhvr>
                                        <p:cTn id="60" dur="1000" fill="hold"/>
                                        <p:tgtEl>
                                          <p:spTgt spid="13"/>
                                        </p:tgtEl>
                                        <p:attrNameLst>
                                          <p:attrName>style.rotation</p:attrName>
                                        </p:attrNameLst>
                                      </p:cBhvr>
                                      <p:tavLst>
                                        <p:tav tm="0">
                                          <p:val>
                                            <p:fltVal val="90"/>
                                          </p:val>
                                        </p:tav>
                                        <p:tav tm="100000">
                                          <p:val>
                                            <p:fltVal val="0"/>
                                          </p:val>
                                        </p:tav>
                                      </p:tavLst>
                                    </p:anim>
                                    <p:animEffect transition="in" filter="fade">
                                      <p:cBhvr>
                                        <p:cTn id="61" dur="1000"/>
                                        <p:tgtEl>
                                          <p:spTgt spid="13"/>
                                        </p:tgtEl>
                                      </p:cBhvr>
                                    </p:animEffect>
                                  </p:childTnLst>
                                </p:cTn>
                              </p:par>
                              <p:par>
                                <p:cTn id="62" presetID="3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style.rotation</p:attrName>
                                        </p:attrNameLst>
                                      </p:cBhvr>
                                      <p:tavLst>
                                        <p:tav tm="0">
                                          <p:val>
                                            <p:fltVal val="90"/>
                                          </p:val>
                                        </p:tav>
                                        <p:tav tm="100000">
                                          <p:val>
                                            <p:fltVal val="0"/>
                                          </p:val>
                                        </p:tav>
                                      </p:tavLst>
                                    </p:anim>
                                    <p:animEffect transition="in" filter="fade">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80">
                                          <p:stCondLst>
                                            <p:cond delay="0"/>
                                          </p:stCondLst>
                                        </p:cTn>
                                        <p:tgtEl>
                                          <p:spTgt spid="29"/>
                                        </p:tgtEl>
                                      </p:cBhvr>
                                    </p:animEffect>
                                    <p:anim calcmode="lin" valueType="num">
                                      <p:cBhvr>
                                        <p:cTn id="9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5" dur="26">
                                          <p:stCondLst>
                                            <p:cond delay="650"/>
                                          </p:stCondLst>
                                        </p:cTn>
                                        <p:tgtEl>
                                          <p:spTgt spid="29"/>
                                        </p:tgtEl>
                                      </p:cBhvr>
                                      <p:to x="100000" y="60000"/>
                                    </p:animScale>
                                    <p:animScale>
                                      <p:cBhvr>
                                        <p:cTn id="96" dur="166" decel="50000">
                                          <p:stCondLst>
                                            <p:cond delay="676"/>
                                          </p:stCondLst>
                                        </p:cTn>
                                        <p:tgtEl>
                                          <p:spTgt spid="29"/>
                                        </p:tgtEl>
                                      </p:cBhvr>
                                      <p:to x="100000" y="100000"/>
                                    </p:animScale>
                                    <p:animScale>
                                      <p:cBhvr>
                                        <p:cTn id="97" dur="26">
                                          <p:stCondLst>
                                            <p:cond delay="1312"/>
                                          </p:stCondLst>
                                        </p:cTn>
                                        <p:tgtEl>
                                          <p:spTgt spid="29"/>
                                        </p:tgtEl>
                                      </p:cBhvr>
                                      <p:to x="100000" y="80000"/>
                                    </p:animScale>
                                    <p:animScale>
                                      <p:cBhvr>
                                        <p:cTn id="98" dur="166" decel="50000">
                                          <p:stCondLst>
                                            <p:cond delay="1338"/>
                                          </p:stCondLst>
                                        </p:cTn>
                                        <p:tgtEl>
                                          <p:spTgt spid="29"/>
                                        </p:tgtEl>
                                      </p:cBhvr>
                                      <p:to x="100000" y="100000"/>
                                    </p:animScale>
                                    <p:animScale>
                                      <p:cBhvr>
                                        <p:cTn id="99" dur="26">
                                          <p:stCondLst>
                                            <p:cond delay="1642"/>
                                          </p:stCondLst>
                                        </p:cTn>
                                        <p:tgtEl>
                                          <p:spTgt spid="29"/>
                                        </p:tgtEl>
                                      </p:cBhvr>
                                      <p:to x="100000" y="90000"/>
                                    </p:animScale>
                                    <p:animScale>
                                      <p:cBhvr>
                                        <p:cTn id="100" dur="166" decel="50000">
                                          <p:stCondLst>
                                            <p:cond delay="1668"/>
                                          </p:stCondLst>
                                        </p:cTn>
                                        <p:tgtEl>
                                          <p:spTgt spid="29"/>
                                        </p:tgtEl>
                                      </p:cBhvr>
                                      <p:to x="100000" y="100000"/>
                                    </p:animScale>
                                    <p:animScale>
                                      <p:cBhvr>
                                        <p:cTn id="101" dur="26">
                                          <p:stCondLst>
                                            <p:cond delay="1808"/>
                                          </p:stCondLst>
                                        </p:cTn>
                                        <p:tgtEl>
                                          <p:spTgt spid="29"/>
                                        </p:tgtEl>
                                      </p:cBhvr>
                                      <p:to x="100000" y="95000"/>
                                    </p:animScale>
                                    <p:animScale>
                                      <p:cBhvr>
                                        <p:cTn id="102" dur="166" decel="50000">
                                          <p:stCondLst>
                                            <p:cond delay="1834"/>
                                          </p:stCondLst>
                                        </p:cTn>
                                        <p:tgtEl>
                                          <p:spTgt spid="29"/>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down)">
                                      <p:cBhvr>
                                        <p:cTn id="105" dur="580">
                                          <p:stCondLst>
                                            <p:cond delay="0"/>
                                          </p:stCondLst>
                                        </p:cTn>
                                        <p:tgtEl>
                                          <p:spTgt spid="31"/>
                                        </p:tgtEl>
                                      </p:cBhvr>
                                    </p:animEffect>
                                    <p:anim calcmode="lin" valueType="num">
                                      <p:cBhvr>
                                        <p:cTn id="10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1" dur="26">
                                          <p:stCondLst>
                                            <p:cond delay="650"/>
                                          </p:stCondLst>
                                        </p:cTn>
                                        <p:tgtEl>
                                          <p:spTgt spid="31"/>
                                        </p:tgtEl>
                                      </p:cBhvr>
                                      <p:to x="100000" y="60000"/>
                                    </p:animScale>
                                    <p:animScale>
                                      <p:cBhvr>
                                        <p:cTn id="112" dur="166" decel="50000">
                                          <p:stCondLst>
                                            <p:cond delay="676"/>
                                          </p:stCondLst>
                                        </p:cTn>
                                        <p:tgtEl>
                                          <p:spTgt spid="31"/>
                                        </p:tgtEl>
                                      </p:cBhvr>
                                      <p:to x="100000" y="100000"/>
                                    </p:animScale>
                                    <p:animScale>
                                      <p:cBhvr>
                                        <p:cTn id="113" dur="26">
                                          <p:stCondLst>
                                            <p:cond delay="1312"/>
                                          </p:stCondLst>
                                        </p:cTn>
                                        <p:tgtEl>
                                          <p:spTgt spid="31"/>
                                        </p:tgtEl>
                                      </p:cBhvr>
                                      <p:to x="100000" y="80000"/>
                                    </p:animScale>
                                    <p:animScale>
                                      <p:cBhvr>
                                        <p:cTn id="114" dur="166" decel="50000">
                                          <p:stCondLst>
                                            <p:cond delay="1338"/>
                                          </p:stCondLst>
                                        </p:cTn>
                                        <p:tgtEl>
                                          <p:spTgt spid="31"/>
                                        </p:tgtEl>
                                      </p:cBhvr>
                                      <p:to x="100000" y="100000"/>
                                    </p:animScale>
                                    <p:animScale>
                                      <p:cBhvr>
                                        <p:cTn id="115" dur="26">
                                          <p:stCondLst>
                                            <p:cond delay="1642"/>
                                          </p:stCondLst>
                                        </p:cTn>
                                        <p:tgtEl>
                                          <p:spTgt spid="31"/>
                                        </p:tgtEl>
                                      </p:cBhvr>
                                      <p:to x="100000" y="90000"/>
                                    </p:animScale>
                                    <p:animScale>
                                      <p:cBhvr>
                                        <p:cTn id="116" dur="166" decel="50000">
                                          <p:stCondLst>
                                            <p:cond delay="1668"/>
                                          </p:stCondLst>
                                        </p:cTn>
                                        <p:tgtEl>
                                          <p:spTgt spid="31"/>
                                        </p:tgtEl>
                                      </p:cBhvr>
                                      <p:to x="100000" y="100000"/>
                                    </p:animScale>
                                    <p:animScale>
                                      <p:cBhvr>
                                        <p:cTn id="117" dur="26">
                                          <p:stCondLst>
                                            <p:cond delay="1808"/>
                                          </p:stCondLst>
                                        </p:cTn>
                                        <p:tgtEl>
                                          <p:spTgt spid="31"/>
                                        </p:tgtEl>
                                      </p:cBhvr>
                                      <p:to x="100000" y="95000"/>
                                    </p:animScale>
                                    <p:animScale>
                                      <p:cBhvr>
                                        <p:cTn id="118" dur="166" decel="50000">
                                          <p:stCondLst>
                                            <p:cond delay="1834"/>
                                          </p:stCondLst>
                                        </p:cTn>
                                        <p:tgtEl>
                                          <p:spTgt spid="31"/>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80">
                                          <p:stCondLst>
                                            <p:cond delay="0"/>
                                          </p:stCondLst>
                                        </p:cTn>
                                        <p:tgtEl>
                                          <p:spTgt spid="30"/>
                                        </p:tgtEl>
                                      </p:cBhvr>
                                    </p:animEffect>
                                    <p:anim calcmode="lin" valueType="num">
                                      <p:cBhvr>
                                        <p:cTn id="12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7" dur="26">
                                          <p:stCondLst>
                                            <p:cond delay="650"/>
                                          </p:stCondLst>
                                        </p:cTn>
                                        <p:tgtEl>
                                          <p:spTgt spid="30"/>
                                        </p:tgtEl>
                                      </p:cBhvr>
                                      <p:to x="100000" y="60000"/>
                                    </p:animScale>
                                    <p:animScale>
                                      <p:cBhvr>
                                        <p:cTn id="128" dur="166" decel="50000">
                                          <p:stCondLst>
                                            <p:cond delay="676"/>
                                          </p:stCondLst>
                                        </p:cTn>
                                        <p:tgtEl>
                                          <p:spTgt spid="30"/>
                                        </p:tgtEl>
                                      </p:cBhvr>
                                      <p:to x="100000" y="100000"/>
                                    </p:animScale>
                                    <p:animScale>
                                      <p:cBhvr>
                                        <p:cTn id="129" dur="26">
                                          <p:stCondLst>
                                            <p:cond delay="1312"/>
                                          </p:stCondLst>
                                        </p:cTn>
                                        <p:tgtEl>
                                          <p:spTgt spid="30"/>
                                        </p:tgtEl>
                                      </p:cBhvr>
                                      <p:to x="100000" y="80000"/>
                                    </p:animScale>
                                    <p:animScale>
                                      <p:cBhvr>
                                        <p:cTn id="130" dur="166" decel="50000">
                                          <p:stCondLst>
                                            <p:cond delay="1338"/>
                                          </p:stCondLst>
                                        </p:cTn>
                                        <p:tgtEl>
                                          <p:spTgt spid="30"/>
                                        </p:tgtEl>
                                      </p:cBhvr>
                                      <p:to x="100000" y="100000"/>
                                    </p:animScale>
                                    <p:animScale>
                                      <p:cBhvr>
                                        <p:cTn id="131" dur="26">
                                          <p:stCondLst>
                                            <p:cond delay="1642"/>
                                          </p:stCondLst>
                                        </p:cTn>
                                        <p:tgtEl>
                                          <p:spTgt spid="30"/>
                                        </p:tgtEl>
                                      </p:cBhvr>
                                      <p:to x="100000" y="90000"/>
                                    </p:animScale>
                                    <p:animScale>
                                      <p:cBhvr>
                                        <p:cTn id="132" dur="166" decel="50000">
                                          <p:stCondLst>
                                            <p:cond delay="1668"/>
                                          </p:stCondLst>
                                        </p:cTn>
                                        <p:tgtEl>
                                          <p:spTgt spid="30"/>
                                        </p:tgtEl>
                                      </p:cBhvr>
                                      <p:to x="100000" y="100000"/>
                                    </p:animScale>
                                    <p:animScale>
                                      <p:cBhvr>
                                        <p:cTn id="133" dur="26">
                                          <p:stCondLst>
                                            <p:cond delay="1808"/>
                                          </p:stCondLst>
                                        </p:cTn>
                                        <p:tgtEl>
                                          <p:spTgt spid="30"/>
                                        </p:tgtEl>
                                      </p:cBhvr>
                                      <p:to x="100000" y="95000"/>
                                    </p:animScale>
                                    <p:animScale>
                                      <p:cBhvr>
                                        <p:cTn id="13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3" grpId="0" animBg="1"/>
      <p:bldP spid="14" grpId="0"/>
      <p:bldP spid="17" grpId="0" animBg="1"/>
      <p:bldP spid="22" grpId="0" animBg="1"/>
      <p:bldP spid="23" grpId="0"/>
      <p:bldP spid="26" grpId="0"/>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62000"/>
          </a:schemeClr>
        </a:solidFill>
        <a:effectLst/>
      </p:bgPr>
    </p:bg>
    <p:spTree>
      <p:nvGrpSpPr>
        <p:cNvPr id="1" name=""/>
        <p:cNvGrpSpPr/>
        <p:nvPr/>
      </p:nvGrpSpPr>
      <p:grpSpPr>
        <a:xfrm>
          <a:off x="0" y="0"/>
          <a:ext cx="0" cy="0"/>
          <a:chOff x="0" y="0"/>
          <a:chExt cx="0" cy="0"/>
        </a:xfrm>
      </p:grpSpPr>
      <p:pic>
        <p:nvPicPr>
          <p:cNvPr id="10242" name="Picture 2" descr="http://www.jeanlucbennahmias.eu/wp-content/uploads/justice.121249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60647"/>
            <a:ext cx="4305300" cy="6457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642786" y="126946"/>
            <a:ext cx="4690076"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735185" y="211578"/>
            <a:ext cx="4505278" cy="400110"/>
          </a:xfrm>
          <a:prstGeom prst="rect">
            <a:avLst/>
          </a:prstGeom>
          <a:noFill/>
        </p:spPr>
        <p:txBody>
          <a:bodyPr wrap="square" rtlCol="0">
            <a:spAutoFit/>
          </a:bodyPr>
          <a:lstStyle/>
          <a:p>
            <a:pPr algn="ctr"/>
            <a:r>
              <a:rPr lang="fr-FR" sz="2000" dirty="0" smtClean="0">
                <a:latin typeface="Amandine" pitchFamily="2" charset="0"/>
              </a:rPr>
              <a:t>D’autres formes picturales :</a:t>
            </a:r>
            <a:endParaRPr lang="fr-FR" sz="2000" dirty="0">
              <a:latin typeface="Amandine" pitchFamily="2" charset="0"/>
            </a:endParaRPr>
          </a:p>
        </p:txBody>
      </p:sp>
      <p:sp>
        <p:nvSpPr>
          <p:cNvPr id="5" name="AutoShape 6"/>
          <p:cNvSpPr>
            <a:spLocks noChangeArrowheads="1"/>
          </p:cNvSpPr>
          <p:nvPr/>
        </p:nvSpPr>
        <p:spPr bwMode="auto">
          <a:xfrm>
            <a:off x="1822732" y="6057920"/>
            <a:ext cx="188176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2007530" y="6135583"/>
            <a:ext cx="1696966" cy="400110"/>
          </a:xfrm>
          <a:prstGeom prst="rect">
            <a:avLst/>
          </a:prstGeom>
          <a:noFill/>
        </p:spPr>
        <p:txBody>
          <a:bodyPr wrap="square" rtlCol="0">
            <a:spAutoFit/>
          </a:bodyPr>
          <a:lstStyle/>
          <a:p>
            <a:pPr algn="ctr"/>
            <a:r>
              <a:rPr lang="fr-FR" sz="2000" dirty="0" smtClean="0">
                <a:latin typeface="Amandine" pitchFamily="2" charset="0"/>
              </a:rPr>
              <a:t>La Justice</a:t>
            </a:r>
            <a:endParaRPr lang="fr-FR" sz="2000" dirty="0">
              <a:latin typeface="Amandine" pitchFamily="2" charset="0"/>
            </a:endParaRPr>
          </a:p>
        </p:txBody>
      </p:sp>
    </p:spTree>
    <p:extLst>
      <p:ext uri="{BB962C8B-B14F-4D97-AF65-F5344CB8AC3E}">
        <p14:creationId xmlns:p14="http://schemas.microsoft.com/office/powerpoint/2010/main" val="22721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62000"/>
          </a:schemeClr>
        </a:solidFill>
        <a:effectLst/>
      </p:bgPr>
    </p:bg>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4948"/>
            <a:ext cx="5236678" cy="6354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p:cNvSpPr>
            <a:spLocks noChangeArrowheads="1"/>
          </p:cNvSpPr>
          <p:nvPr/>
        </p:nvSpPr>
        <p:spPr bwMode="auto">
          <a:xfrm>
            <a:off x="5879464" y="6091888"/>
            <a:ext cx="188176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5" name="ZoneTexte 4"/>
          <p:cNvSpPr txBox="1"/>
          <p:nvPr/>
        </p:nvSpPr>
        <p:spPr>
          <a:xfrm>
            <a:off x="6064262" y="6169551"/>
            <a:ext cx="1696966" cy="400110"/>
          </a:xfrm>
          <a:prstGeom prst="rect">
            <a:avLst/>
          </a:prstGeom>
          <a:noFill/>
        </p:spPr>
        <p:txBody>
          <a:bodyPr wrap="square" rtlCol="0">
            <a:spAutoFit/>
          </a:bodyPr>
          <a:lstStyle/>
          <a:p>
            <a:pPr algn="ctr"/>
            <a:r>
              <a:rPr lang="fr-FR" sz="2000" dirty="0" smtClean="0">
                <a:latin typeface="Amandine" pitchFamily="2" charset="0"/>
              </a:rPr>
              <a:t>Oncle Sam</a:t>
            </a:r>
            <a:endParaRPr lang="fr-FR" sz="2000" dirty="0">
              <a:latin typeface="Amandine" pitchFamily="2" charset="0"/>
            </a:endParaRPr>
          </a:p>
        </p:txBody>
      </p:sp>
    </p:spTree>
    <p:extLst>
      <p:ext uri="{BB962C8B-B14F-4D97-AF65-F5344CB8AC3E}">
        <p14:creationId xmlns:p14="http://schemas.microsoft.com/office/powerpoint/2010/main" val="4826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62000"/>
          </a:schemeClr>
        </a:solidFill>
        <a:effectLst/>
      </p:bgPr>
    </p:bg>
    <p:spTree>
      <p:nvGrpSpPr>
        <p:cNvPr id="1" name=""/>
        <p:cNvGrpSpPr/>
        <p:nvPr/>
      </p:nvGrpSpPr>
      <p:grpSpPr>
        <a:xfrm>
          <a:off x="0" y="0"/>
          <a:ext cx="0" cy="0"/>
          <a:chOff x="0" y="0"/>
          <a:chExt cx="0" cy="0"/>
        </a:xfrm>
      </p:grpSpPr>
      <p:pic>
        <p:nvPicPr>
          <p:cNvPr id="13314" name="Picture 2" descr="http://paramystere.123.fr/wp-content/uploads/2013/10/2985cd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4419600" cy="6286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5879464" y="6091888"/>
            <a:ext cx="188176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6064262" y="6169551"/>
            <a:ext cx="1696966" cy="400110"/>
          </a:xfrm>
          <a:prstGeom prst="rect">
            <a:avLst/>
          </a:prstGeom>
          <a:noFill/>
        </p:spPr>
        <p:txBody>
          <a:bodyPr wrap="square" rtlCol="0">
            <a:spAutoFit/>
          </a:bodyPr>
          <a:lstStyle/>
          <a:p>
            <a:pPr algn="ctr"/>
            <a:r>
              <a:rPr lang="fr-FR" sz="2000" dirty="0" smtClean="0">
                <a:latin typeface="Amandine" pitchFamily="2" charset="0"/>
              </a:rPr>
              <a:t>La Mort</a:t>
            </a:r>
            <a:endParaRPr lang="fr-FR" sz="2000" dirty="0">
              <a:latin typeface="Amandine" pitchFamily="2" charset="0"/>
            </a:endParaRPr>
          </a:p>
        </p:txBody>
      </p:sp>
    </p:spTree>
    <p:extLst>
      <p:ext uri="{BB962C8B-B14F-4D97-AF65-F5344CB8AC3E}">
        <p14:creationId xmlns:p14="http://schemas.microsoft.com/office/powerpoint/2010/main" val="1365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sp>
        <p:nvSpPr>
          <p:cNvPr id="2" name="AutoShape 6"/>
          <p:cNvSpPr>
            <a:spLocks noChangeArrowheads="1"/>
          </p:cNvSpPr>
          <p:nvPr/>
        </p:nvSpPr>
        <p:spPr bwMode="auto">
          <a:xfrm>
            <a:off x="251520" y="116632"/>
            <a:ext cx="5616624" cy="1002015"/>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3" name="ZoneTexte 2"/>
          <p:cNvSpPr txBox="1"/>
          <p:nvPr/>
        </p:nvSpPr>
        <p:spPr>
          <a:xfrm>
            <a:off x="899592" y="410761"/>
            <a:ext cx="4320480" cy="707886"/>
          </a:xfrm>
          <a:prstGeom prst="rect">
            <a:avLst/>
          </a:prstGeom>
          <a:noFill/>
        </p:spPr>
        <p:txBody>
          <a:bodyPr wrap="square" rtlCol="0">
            <a:spAutoFit/>
          </a:bodyPr>
          <a:lstStyle/>
          <a:p>
            <a:pPr algn="ctr"/>
            <a:r>
              <a:rPr lang="fr-FR" sz="4000" dirty="0" smtClean="0">
                <a:latin typeface="Amandine" pitchFamily="2" charset="0"/>
              </a:rPr>
              <a:t>En sculpture</a:t>
            </a:r>
            <a:endParaRPr lang="fr-FR" sz="4000" dirty="0">
              <a:latin typeface="Amandine" pitchFamily="2" charset="0"/>
            </a:endParaRPr>
          </a:p>
        </p:txBody>
      </p:sp>
      <p:sp>
        <p:nvSpPr>
          <p:cNvPr id="4" name="AutoShape 6"/>
          <p:cNvSpPr>
            <a:spLocks noChangeArrowheads="1"/>
          </p:cNvSpPr>
          <p:nvPr/>
        </p:nvSpPr>
        <p:spPr bwMode="auto">
          <a:xfrm>
            <a:off x="2298970" y="6335603"/>
            <a:ext cx="6305478"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5" name="ZoneTexte 4"/>
          <p:cNvSpPr txBox="1"/>
          <p:nvPr/>
        </p:nvSpPr>
        <p:spPr>
          <a:xfrm>
            <a:off x="2483768" y="6413266"/>
            <a:ext cx="6120680" cy="400110"/>
          </a:xfrm>
          <a:prstGeom prst="rect">
            <a:avLst/>
          </a:prstGeom>
          <a:noFill/>
        </p:spPr>
        <p:txBody>
          <a:bodyPr wrap="square" rtlCol="0">
            <a:spAutoFit/>
          </a:bodyPr>
          <a:lstStyle/>
          <a:p>
            <a:pPr algn="ctr"/>
            <a:r>
              <a:rPr lang="fr-FR" sz="2000" dirty="0" smtClean="0">
                <a:latin typeface="Amandine" pitchFamily="2" charset="0"/>
              </a:rPr>
              <a:t>Allons nous promener dans les jardins de Versailles...</a:t>
            </a:r>
            <a:endParaRPr lang="fr-FR" sz="2000" dirty="0">
              <a:latin typeface="Amandine" pitchFamily="2" charset="0"/>
            </a:endParaRPr>
          </a:p>
        </p:txBody>
      </p:sp>
      <p:pic>
        <p:nvPicPr>
          <p:cNvPr id="6" name="Picture 2" descr="http://fgintrand.files.wordpress.com/2010/12/grand-ca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36953"/>
            <a:ext cx="7601896" cy="5086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sp>
        <p:nvSpPr>
          <p:cNvPr id="2" name="AutoShape 6"/>
          <p:cNvSpPr>
            <a:spLocks noChangeArrowheads="1"/>
          </p:cNvSpPr>
          <p:nvPr/>
        </p:nvSpPr>
        <p:spPr bwMode="auto">
          <a:xfrm>
            <a:off x="282746" y="110978"/>
            <a:ext cx="8496944" cy="720080"/>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3" name="ZoneTexte 2"/>
          <p:cNvSpPr txBox="1"/>
          <p:nvPr/>
        </p:nvSpPr>
        <p:spPr>
          <a:xfrm>
            <a:off x="467544" y="188640"/>
            <a:ext cx="8240138" cy="707886"/>
          </a:xfrm>
          <a:prstGeom prst="rect">
            <a:avLst/>
          </a:prstGeom>
          <a:noFill/>
        </p:spPr>
        <p:txBody>
          <a:bodyPr wrap="square" rtlCol="0">
            <a:spAutoFit/>
          </a:bodyPr>
          <a:lstStyle/>
          <a:p>
            <a:pPr algn="just"/>
            <a:r>
              <a:rPr lang="fr-FR" sz="2000" dirty="0" smtClean="0">
                <a:latin typeface="Amandine" pitchFamily="2" charset="0"/>
              </a:rPr>
              <a:t>En 1674, Louis </a:t>
            </a:r>
            <a:r>
              <a:rPr lang="fr-FR" sz="2000" dirty="0" smtClean="0"/>
              <a:t>XIV</a:t>
            </a:r>
            <a:r>
              <a:rPr lang="fr-FR" sz="2000" dirty="0" smtClean="0">
                <a:latin typeface="Amandine" pitchFamily="2" charset="0"/>
              </a:rPr>
              <a:t> passa commande pour 24 statues, chacune étant l’allégorie d’un élément. Découvrons-en quelques une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3086100" cy="571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
          <p:cNvSpPr>
            <a:spLocks noChangeArrowheads="1"/>
          </p:cNvSpPr>
          <p:nvPr/>
        </p:nvSpPr>
        <p:spPr bwMode="auto">
          <a:xfrm>
            <a:off x="4272764" y="1106275"/>
            <a:ext cx="2531483" cy="675252"/>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7" name="ZoneTexte 6"/>
          <p:cNvSpPr txBox="1"/>
          <p:nvPr/>
        </p:nvSpPr>
        <p:spPr>
          <a:xfrm>
            <a:off x="4294509" y="1196752"/>
            <a:ext cx="2509738" cy="584775"/>
          </a:xfrm>
          <a:prstGeom prst="rect">
            <a:avLst/>
          </a:prstGeom>
          <a:noFill/>
        </p:spPr>
        <p:txBody>
          <a:bodyPr wrap="square" rtlCol="0">
            <a:spAutoFit/>
          </a:bodyPr>
          <a:lstStyle/>
          <a:p>
            <a:pPr algn="ctr"/>
            <a:r>
              <a:rPr lang="fr-FR" sz="1600" dirty="0" smtClean="0">
                <a:latin typeface="Amandine" pitchFamily="2" charset="0"/>
              </a:rPr>
              <a:t>Fruits dans une corne d’abondance</a:t>
            </a:r>
            <a:endParaRPr lang="fr-FR" sz="1600" dirty="0">
              <a:latin typeface="Amandine" pitchFamily="2" charset="0"/>
            </a:endParaRPr>
          </a:p>
        </p:txBody>
      </p:sp>
      <p:cxnSp>
        <p:nvCxnSpPr>
          <p:cNvPr id="8" name="Connecteur droit avec flèche 7"/>
          <p:cNvCxnSpPr>
            <a:stCxn id="7" idx="1"/>
          </p:cNvCxnSpPr>
          <p:nvPr/>
        </p:nvCxnSpPr>
        <p:spPr>
          <a:xfrm flipH="1">
            <a:off x="3430414" y="1489140"/>
            <a:ext cx="864095" cy="6942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AutoShape 6"/>
          <p:cNvSpPr>
            <a:spLocks noChangeArrowheads="1"/>
          </p:cNvSpPr>
          <p:nvPr/>
        </p:nvSpPr>
        <p:spPr bwMode="auto">
          <a:xfrm>
            <a:off x="46222" y="3409197"/>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2" name="ZoneTexte 11"/>
          <p:cNvSpPr txBox="1"/>
          <p:nvPr/>
        </p:nvSpPr>
        <p:spPr>
          <a:xfrm>
            <a:off x="19632" y="3499674"/>
            <a:ext cx="1119658" cy="338554"/>
          </a:xfrm>
          <a:prstGeom prst="rect">
            <a:avLst/>
          </a:prstGeom>
          <a:noFill/>
        </p:spPr>
        <p:txBody>
          <a:bodyPr wrap="square" rtlCol="0">
            <a:spAutoFit/>
          </a:bodyPr>
          <a:lstStyle/>
          <a:p>
            <a:pPr algn="ctr"/>
            <a:r>
              <a:rPr lang="fr-FR" sz="1600" dirty="0" smtClean="0">
                <a:latin typeface="Amandine" pitchFamily="2" charset="0"/>
              </a:rPr>
              <a:t>Lion</a:t>
            </a:r>
            <a:endParaRPr lang="fr-FR" sz="1600" dirty="0">
              <a:latin typeface="Amandine" pitchFamily="2" charset="0"/>
            </a:endParaRPr>
          </a:p>
        </p:txBody>
      </p:sp>
      <p:cxnSp>
        <p:nvCxnSpPr>
          <p:cNvPr id="13" name="Connecteur droit avec flèche 12"/>
          <p:cNvCxnSpPr/>
          <p:nvPr/>
        </p:nvCxnSpPr>
        <p:spPr>
          <a:xfrm>
            <a:off x="224469" y="3838228"/>
            <a:ext cx="963155" cy="7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AutoShape 6"/>
          <p:cNvSpPr>
            <a:spLocks noChangeArrowheads="1"/>
          </p:cNvSpPr>
          <p:nvPr/>
        </p:nvSpPr>
        <p:spPr bwMode="auto">
          <a:xfrm>
            <a:off x="135344" y="980728"/>
            <a:ext cx="1772359"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6" name="ZoneTexte 15"/>
          <p:cNvSpPr txBox="1"/>
          <p:nvPr/>
        </p:nvSpPr>
        <p:spPr>
          <a:xfrm>
            <a:off x="135344" y="1071205"/>
            <a:ext cx="1844367" cy="338554"/>
          </a:xfrm>
          <a:prstGeom prst="rect">
            <a:avLst/>
          </a:prstGeom>
          <a:noFill/>
        </p:spPr>
        <p:txBody>
          <a:bodyPr wrap="square" rtlCol="0">
            <a:spAutoFit/>
          </a:bodyPr>
          <a:lstStyle/>
          <a:p>
            <a:pPr algn="ctr"/>
            <a:r>
              <a:rPr lang="fr-FR" sz="1600" dirty="0" smtClean="0">
                <a:latin typeface="Amandine" pitchFamily="2" charset="0"/>
              </a:rPr>
              <a:t>Couronne de fleurs</a:t>
            </a:r>
            <a:endParaRPr lang="fr-FR" sz="1600" dirty="0">
              <a:latin typeface="Amandine" pitchFamily="2" charset="0"/>
            </a:endParaRPr>
          </a:p>
        </p:txBody>
      </p:sp>
      <p:cxnSp>
        <p:nvCxnSpPr>
          <p:cNvPr id="17" name="Connecteur droit avec flèche 16"/>
          <p:cNvCxnSpPr/>
          <p:nvPr/>
        </p:nvCxnSpPr>
        <p:spPr>
          <a:xfrm>
            <a:off x="1979712" y="1195243"/>
            <a:ext cx="720080" cy="340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AutoShape 6"/>
          <p:cNvSpPr>
            <a:spLocks noChangeArrowheads="1"/>
          </p:cNvSpPr>
          <p:nvPr/>
        </p:nvSpPr>
        <p:spPr bwMode="auto">
          <a:xfrm>
            <a:off x="5724128" y="6041670"/>
            <a:ext cx="2531483" cy="59453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22" name="ZoneTexte 21"/>
          <p:cNvSpPr txBox="1"/>
          <p:nvPr/>
        </p:nvSpPr>
        <p:spPr>
          <a:xfrm>
            <a:off x="5827409" y="6132147"/>
            <a:ext cx="2509738" cy="461665"/>
          </a:xfrm>
          <a:prstGeom prst="rect">
            <a:avLst/>
          </a:prstGeom>
          <a:noFill/>
        </p:spPr>
        <p:txBody>
          <a:bodyPr wrap="square" rtlCol="0">
            <a:spAutoFit/>
          </a:bodyPr>
          <a:lstStyle/>
          <a:p>
            <a:pPr algn="ctr"/>
            <a:r>
              <a:rPr lang="fr-FR" sz="2400" dirty="0" smtClean="0">
                <a:latin typeface="Amandine" pitchFamily="2" charset="0"/>
              </a:rPr>
              <a:t>La terre</a:t>
            </a:r>
            <a:endParaRPr lang="fr-FR" sz="2400" dirty="0">
              <a:latin typeface="Amandine" pitchFamily="2" charset="0"/>
            </a:endParaRPr>
          </a:p>
        </p:txBody>
      </p:sp>
    </p:spTree>
    <p:extLst>
      <p:ext uri="{BB962C8B-B14F-4D97-AF65-F5344CB8AC3E}">
        <p14:creationId xmlns:p14="http://schemas.microsoft.com/office/powerpoint/2010/main" val="356046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anim calcmode="lin" valueType="num">
                                      <p:cBhvr>
                                        <p:cTn id="63" dur="2000" fill="hold"/>
                                        <p:tgtEl>
                                          <p:spTgt spid="12"/>
                                        </p:tgtEl>
                                        <p:attrNameLst>
                                          <p:attrName>ppt_w</p:attrName>
                                        </p:attrNameLst>
                                      </p:cBhvr>
                                      <p:tavLst>
                                        <p:tav tm="0" fmla="#ppt_w*sin(2.5*pi*$)">
                                          <p:val>
                                            <p:fltVal val="0"/>
                                          </p:val>
                                        </p:tav>
                                        <p:tav tm="100000">
                                          <p:val>
                                            <p:fltVal val="1"/>
                                          </p:val>
                                        </p:tav>
                                      </p:tavLst>
                                    </p:anim>
                                    <p:anim calcmode="lin" valueType="num">
                                      <p:cBhvr>
                                        <p:cTn id="64" dur="2000" fill="hold"/>
                                        <p:tgtEl>
                                          <p:spTgt spid="12"/>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000"/>
                                        <p:tgtEl>
                                          <p:spTgt spid="11"/>
                                        </p:tgtEl>
                                      </p:cBhvr>
                                    </p:animEffect>
                                    <p:anim calcmode="lin" valueType="num">
                                      <p:cBhvr>
                                        <p:cTn id="68" dur="2000" fill="hold"/>
                                        <p:tgtEl>
                                          <p:spTgt spid="11"/>
                                        </p:tgtEl>
                                        <p:attrNameLst>
                                          <p:attrName>ppt_w</p:attrName>
                                        </p:attrNameLst>
                                      </p:cBhvr>
                                      <p:tavLst>
                                        <p:tav tm="0" fmla="#ppt_w*sin(2.5*pi*$)">
                                          <p:val>
                                            <p:fltVal val="0"/>
                                          </p:val>
                                        </p:tav>
                                        <p:tav tm="100000">
                                          <p:val>
                                            <p:fltVal val="1"/>
                                          </p:val>
                                        </p:tav>
                                      </p:tavLst>
                                    </p:anim>
                                    <p:anim calcmode="lin" valueType="num">
                                      <p:cBhvr>
                                        <p:cTn id="69" dur="2000" fill="hold"/>
                                        <p:tgtEl>
                                          <p:spTgt spid="11"/>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2000"/>
                                        <p:tgtEl>
                                          <p:spTgt spid="13"/>
                                        </p:tgtEl>
                                      </p:cBhvr>
                                    </p:animEffect>
                                    <p:anim calcmode="lin" valueType="num">
                                      <p:cBhvr>
                                        <p:cTn id="73" dur="2000" fill="hold"/>
                                        <p:tgtEl>
                                          <p:spTgt spid="13"/>
                                        </p:tgtEl>
                                        <p:attrNameLst>
                                          <p:attrName>ppt_w</p:attrName>
                                        </p:attrNameLst>
                                      </p:cBhvr>
                                      <p:tavLst>
                                        <p:tav tm="0" fmla="#ppt_w*sin(2.5*pi*$)">
                                          <p:val>
                                            <p:fltVal val="0"/>
                                          </p:val>
                                        </p:tav>
                                        <p:tav tm="100000">
                                          <p:val>
                                            <p:fltVal val="1"/>
                                          </p:val>
                                        </p:tav>
                                      </p:tavLst>
                                    </p:anim>
                                    <p:anim calcmode="lin" valueType="num">
                                      <p:cBhvr>
                                        <p:cTn id="7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5" grpId="0" animBg="1"/>
      <p:bldP spid="16"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pic>
        <p:nvPicPr>
          <p:cNvPr id="16386" name="Picture 2" descr="http://upload.wikimedia.org/wikipedia/commons/thumb/2/20/Le_Feu%2C_par_Nicolas_Dossier_-_IMG_0174.jpg/640px-Le_Feu%2C_par_Nicolas_Dossier_-_IMG_0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220"/>
            <a:ext cx="5200650" cy="6924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5724128" y="6041670"/>
            <a:ext cx="2531483" cy="59453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5827409" y="6132147"/>
            <a:ext cx="2509738" cy="461665"/>
          </a:xfrm>
          <a:prstGeom prst="rect">
            <a:avLst/>
          </a:prstGeom>
          <a:noFill/>
        </p:spPr>
        <p:txBody>
          <a:bodyPr wrap="square" rtlCol="0">
            <a:spAutoFit/>
          </a:bodyPr>
          <a:lstStyle/>
          <a:p>
            <a:pPr algn="ctr"/>
            <a:r>
              <a:rPr lang="fr-FR" sz="2400" dirty="0" smtClean="0">
                <a:latin typeface="Amandine" pitchFamily="2" charset="0"/>
              </a:rPr>
              <a:t>Le feu</a:t>
            </a:r>
            <a:endParaRPr lang="fr-FR" sz="2400" dirty="0">
              <a:latin typeface="Amandine" pitchFamily="2" charset="0"/>
            </a:endParaRPr>
          </a:p>
        </p:txBody>
      </p:sp>
      <p:sp>
        <p:nvSpPr>
          <p:cNvPr id="5" name="AutoShape 6"/>
          <p:cNvSpPr>
            <a:spLocks noChangeArrowheads="1"/>
          </p:cNvSpPr>
          <p:nvPr/>
        </p:nvSpPr>
        <p:spPr bwMode="auto">
          <a:xfrm>
            <a:off x="5724127" y="1340768"/>
            <a:ext cx="2531483"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5745872" y="1431245"/>
            <a:ext cx="2509738" cy="338554"/>
          </a:xfrm>
          <a:prstGeom prst="rect">
            <a:avLst/>
          </a:prstGeom>
          <a:noFill/>
        </p:spPr>
        <p:txBody>
          <a:bodyPr wrap="square" rtlCol="0">
            <a:spAutoFit/>
          </a:bodyPr>
          <a:lstStyle/>
          <a:p>
            <a:pPr algn="ctr"/>
            <a:r>
              <a:rPr lang="fr-FR" sz="1600" dirty="0" smtClean="0">
                <a:latin typeface="Amandine" pitchFamily="2" charset="0"/>
              </a:rPr>
              <a:t>Flammes dans un brasero</a:t>
            </a:r>
            <a:endParaRPr lang="fr-FR" sz="1600" dirty="0">
              <a:latin typeface="Amandine" pitchFamily="2" charset="0"/>
            </a:endParaRPr>
          </a:p>
        </p:txBody>
      </p:sp>
      <p:cxnSp>
        <p:nvCxnSpPr>
          <p:cNvPr id="7" name="Connecteur droit avec flèche 6"/>
          <p:cNvCxnSpPr>
            <a:stCxn id="6" idx="1"/>
          </p:cNvCxnSpPr>
          <p:nvPr/>
        </p:nvCxnSpPr>
        <p:spPr>
          <a:xfrm flipH="1">
            <a:off x="3923928" y="1600522"/>
            <a:ext cx="1821944" cy="11083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AutoShape 6"/>
          <p:cNvSpPr>
            <a:spLocks noChangeArrowheads="1"/>
          </p:cNvSpPr>
          <p:nvPr/>
        </p:nvSpPr>
        <p:spPr bwMode="auto">
          <a:xfrm>
            <a:off x="5805664" y="4202619"/>
            <a:ext cx="2726776"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0" name="ZoneTexte 9"/>
          <p:cNvSpPr txBox="1"/>
          <p:nvPr/>
        </p:nvSpPr>
        <p:spPr>
          <a:xfrm>
            <a:off x="5827408" y="4293096"/>
            <a:ext cx="2849047" cy="338554"/>
          </a:xfrm>
          <a:prstGeom prst="rect">
            <a:avLst/>
          </a:prstGeom>
          <a:noFill/>
        </p:spPr>
        <p:txBody>
          <a:bodyPr wrap="square" rtlCol="0">
            <a:spAutoFit/>
          </a:bodyPr>
          <a:lstStyle/>
          <a:p>
            <a:pPr algn="ctr"/>
            <a:r>
              <a:rPr lang="fr-FR" sz="1600" dirty="0" smtClean="0">
                <a:latin typeface="Amandine" pitchFamily="2" charset="0"/>
              </a:rPr>
              <a:t>Salamandre, symbole du feu</a:t>
            </a:r>
            <a:endParaRPr lang="fr-FR" sz="1600" dirty="0">
              <a:latin typeface="Amandine" pitchFamily="2" charset="0"/>
            </a:endParaRPr>
          </a:p>
        </p:txBody>
      </p:sp>
      <p:cxnSp>
        <p:nvCxnSpPr>
          <p:cNvPr id="11" name="Connecteur droit avec flèche 10"/>
          <p:cNvCxnSpPr>
            <a:stCxn id="10" idx="1"/>
          </p:cNvCxnSpPr>
          <p:nvPr/>
        </p:nvCxnSpPr>
        <p:spPr>
          <a:xfrm flipH="1">
            <a:off x="4005466" y="4462373"/>
            <a:ext cx="1821942" cy="11083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86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80">
                                          <p:stCondLst>
                                            <p:cond delay="0"/>
                                          </p:stCondLst>
                                        </p:cTn>
                                        <p:tgtEl>
                                          <p:spTgt spid="10"/>
                                        </p:tgtEl>
                                      </p:cBhvr>
                                    </p:animEffect>
                                    <p:anim calcmode="lin" valueType="num">
                                      <p:cBhvr>
                                        <p:cTn id="7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5" dur="26">
                                          <p:stCondLst>
                                            <p:cond delay="650"/>
                                          </p:stCondLst>
                                        </p:cTn>
                                        <p:tgtEl>
                                          <p:spTgt spid="10"/>
                                        </p:tgtEl>
                                      </p:cBhvr>
                                      <p:to x="100000" y="60000"/>
                                    </p:animScale>
                                    <p:animScale>
                                      <p:cBhvr>
                                        <p:cTn id="76" dur="166" decel="50000">
                                          <p:stCondLst>
                                            <p:cond delay="676"/>
                                          </p:stCondLst>
                                        </p:cTn>
                                        <p:tgtEl>
                                          <p:spTgt spid="10"/>
                                        </p:tgtEl>
                                      </p:cBhvr>
                                      <p:to x="100000" y="100000"/>
                                    </p:animScale>
                                    <p:animScale>
                                      <p:cBhvr>
                                        <p:cTn id="77" dur="26">
                                          <p:stCondLst>
                                            <p:cond delay="1312"/>
                                          </p:stCondLst>
                                        </p:cTn>
                                        <p:tgtEl>
                                          <p:spTgt spid="10"/>
                                        </p:tgtEl>
                                      </p:cBhvr>
                                      <p:to x="100000" y="80000"/>
                                    </p:animScale>
                                    <p:animScale>
                                      <p:cBhvr>
                                        <p:cTn id="78" dur="166" decel="50000">
                                          <p:stCondLst>
                                            <p:cond delay="1338"/>
                                          </p:stCondLst>
                                        </p:cTn>
                                        <p:tgtEl>
                                          <p:spTgt spid="10"/>
                                        </p:tgtEl>
                                      </p:cBhvr>
                                      <p:to x="100000" y="100000"/>
                                    </p:animScale>
                                    <p:animScale>
                                      <p:cBhvr>
                                        <p:cTn id="79" dur="26">
                                          <p:stCondLst>
                                            <p:cond delay="1642"/>
                                          </p:stCondLst>
                                        </p:cTn>
                                        <p:tgtEl>
                                          <p:spTgt spid="10"/>
                                        </p:tgtEl>
                                      </p:cBhvr>
                                      <p:to x="100000" y="90000"/>
                                    </p:animScale>
                                    <p:animScale>
                                      <p:cBhvr>
                                        <p:cTn id="80" dur="166" decel="50000">
                                          <p:stCondLst>
                                            <p:cond delay="1668"/>
                                          </p:stCondLst>
                                        </p:cTn>
                                        <p:tgtEl>
                                          <p:spTgt spid="10"/>
                                        </p:tgtEl>
                                      </p:cBhvr>
                                      <p:to x="100000" y="100000"/>
                                    </p:animScale>
                                    <p:animScale>
                                      <p:cBhvr>
                                        <p:cTn id="81" dur="26">
                                          <p:stCondLst>
                                            <p:cond delay="1808"/>
                                          </p:stCondLst>
                                        </p:cTn>
                                        <p:tgtEl>
                                          <p:spTgt spid="10"/>
                                        </p:tgtEl>
                                      </p:cBhvr>
                                      <p:to x="100000" y="95000"/>
                                    </p:animScale>
                                    <p:animScale>
                                      <p:cBhvr>
                                        <p:cTn id="82" dur="166" decel="50000">
                                          <p:stCondLst>
                                            <p:cond delay="1834"/>
                                          </p:stCondLst>
                                        </p:cTn>
                                        <p:tgtEl>
                                          <p:spTgt spid="10"/>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down)">
                                      <p:cBhvr>
                                        <p:cTn id="85" dur="580">
                                          <p:stCondLst>
                                            <p:cond delay="0"/>
                                          </p:stCondLst>
                                        </p:cTn>
                                        <p:tgtEl>
                                          <p:spTgt spid="9"/>
                                        </p:tgtEl>
                                      </p:cBhvr>
                                    </p:animEffect>
                                    <p:anim calcmode="lin" valueType="num">
                                      <p:cBhvr>
                                        <p:cTn id="8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1" dur="26">
                                          <p:stCondLst>
                                            <p:cond delay="650"/>
                                          </p:stCondLst>
                                        </p:cTn>
                                        <p:tgtEl>
                                          <p:spTgt spid="9"/>
                                        </p:tgtEl>
                                      </p:cBhvr>
                                      <p:to x="100000" y="60000"/>
                                    </p:animScale>
                                    <p:animScale>
                                      <p:cBhvr>
                                        <p:cTn id="92" dur="166" decel="50000">
                                          <p:stCondLst>
                                            <p:cond delay="676"/>
                                          </p:stCondLst>
                                        </p:cTn>
                                        <p:tgtEl>
                                          <p:spTgt spid="9"/>
                                        </p:tgtEl>
                                      </p:cBhvr>
                                      <p:to x="100000" y="100000"/>
                                    </p:animScale>
                                    <p:animScale>
                                      <p:cBhvr>
                                        <p:cTn id="93" dur="26">
                                          <p:stCondLst>
                                            <p:cond delay="1312"/>
                                          </p:stCondLst>
                                        </p:cTn>
                                        <p:tgtEl>
                                          <p:spTgt spid="9"/>
                                        </p:tgtEl>
                                      </p:cBhvr>
                                      <p:to x="100000" y="80000"/>
                                    </p:animScale>
                                    <p:animScale>
                                      <p:cBhvr>
                                        <p:cTn id="94" dur="166" decel="50000">
                                          <p:stCondLst>
                                            <p:cond delay="1338"/>
                                          </p:stCondLst>
                                        </p:cTn>
                                        <p:tgtEl>
                                          <p:spTgt spid="9"/>
                                        </p:tgtEl>
                                      </p:cBhvr>
                                      <p:to x="100000" y="100000"/>
                                    </p:animScale>
                                    <p:animScale>
                                      <p:cBhvr>
                                        <p:cTn id="95" dur="26">
                                          <p:stCondLst>
                                            <p:cond delay="1642"/>
                                          </p:stCondLst>
                                        </p:cTn>
                                        <p:tgtEl>
                                          <p:spTgt spid="9"/>
                                        </p:tgtEl>
                                      </p:cBhvr>
                                      <p:to x="100000" y="90000"/>
                                    </p:animScale>
                                    <p:animScale>
                                      <p:cBhvr>
                                        <p:cTn id="96" dur="166" decel="50000">
                                          <p:stCondLst>
                                            <p:cond delay="1668"/>
                                          </p:stCondLst>
                                        </p:cTn>
                                        <p:tgtEl>
                                          <p:spTgt spid="9"/>
                                        </p:tgtEl>
                                      </p:cBhvr>
                                      <p:to x="100000" y="100000"/>
                                    </p:animScale>
                                    <p:animScale>
                                      <p:cBhvr>
                                        <p:cTn id="97" dur="26">
                                          <p:stCondLst>
                                            <p:cond delay="1808"/>
                                          </p:stCondLst>
                                        </p:cTn>
                                        <p:tgtEl>
                                          <p:spTgt spid="9"/>
                                        </p:tgtEl>
                                      </p:cBhvr>
                                      <p:to x="100000" y="95000"/>
                                    </p:animScale>
                                    <p:animScale>
                                      <p:cBhvr>
                                        <p:cTn id="98" dur="166" decel="50000">
                                          <p:stCondLst>
                                            <p:cond delay="1834"/>
                                          </p:stCondLst>
                                        </p:cTn>
                                        <p:tgtEl>
                                          <p:spTgt spid="9"/>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80">
                                          <p:stCondLst>
                                            <p:cond delay="0"/>
                                          </p:stCondLst>
                                        </p:cTn>
                                        <p:tgtEl>
                                          <p:spTgt spid="11"/>
                                        </p:tgtEl>
                                      </p:cBhvr>
                                    </p:animEffect>
                                    <p:anim calcmode="lin" valueType="num">
                                      <p:cBhvr>
                                        <p:cTn id="10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
                                        </p:tgtEl>
                                      </p:cBhvr>
                                      <p:to x="100000" y="60000"/>
                                    </p:animScale>
                                    <p:animScale>
                                      <p:cBhvr>
                                        <p:cTn id="108" dur="166" decel="50000">
                                          <p:stCondLst>
                                            <p:cond delay="676"/>
                                          </p:stCondLst>
                                        </p:cTn>
                                        <p:tgtEl>
                                          <p:spTgt spid="11"/>
                                        </p:tgtEl>
                                      </p:cBhvr>
                                      <p:to x="100000" y="100000"/>
                                    </p:animScale>
                                    <p:animScale>
                                      <p:cBhvr>
                                        <p:cTn id="109" dur="26">
                                          <p:stCondLst>
                                            <p:cond delay="1312"/>
                                          </p:stCondLst>
                                        </p:cTn>
                                        <p:tgtEl>
                                          <p:spTgt spid="11"/>
                                        </p:tgtEl>
                                      </p:cBhvr>
                                      <p:to x="100000" y="80000"/>
                                    </p:animScale>
                                    <p:animScale>
                                      <p:cBhvr>
                                        <p:cTn id="110" dur="166" decel="50000">
                                          <p:stCondLst>
                                            <p:cond delay="1338"/>
                                          </p:stCondLst>
                                        </p:cTn>
                                        <p:tgtEl>
                                          <p:spTgt spid="11"/>
                                        </p:tgtEl>
                                      </p:cBhvr>
                                      <p:to x="100000" y="100000"/>
                                    </p:animScale>
                                    <p:animScale>
                                      <p:cBhvr>
                                        <p:cTn id="111" dur="26">
                                          <p:stCondLst>
                                            <p:cond delay="1642"/>
                                          </p:stCondLst>
                                        </p:cTn>
                                        <p:tgtEl>
                                          <p:spTgt spid="11"/>
                                        </p:tgtEl>
                                      </p:cBhvr>
                                      <p:to x="100000" y="90000"/>
                                    </p:animScale>
                                    <p:animScale>
                                      <p:cBhvr>
                                        <p:cTn id="112" dur="166" decel="50000">
                                          <p:stCondLst>
                                            <p:cond delay="1668"/>
                                          </p:stCondLst>
                                        </p:cTn>
                                        <p:tgtEl>
                                          <p:spTgt spid="11"/>
                                        </p:tgtEl>
                                      </p:cBhvr>
                                      <p:to x="100000" y="100000"/>
                                    </p:animScale>
                                    <p:animScale>
                                      <p:cBhvr>
                                        <p:cTn id="113" dur="26">
                                          <p:stCondLst>
                                            <p:cond delay="1808"/>
                                          </p:stCondLst>
                                        </p:cTn>
                                        <p:tgtEl>
                                          <p:spTgt spid="11"/>
                                        </p:tgtEl>
                                      </p:cBhvr>
                                      <p:to x="100000" y="95000"/>
                                    </p:animScale>
                                    <p:animScale>
                                      <p:cBhvr>
                                        <p:cTn id="11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pic>
        <p:nvPicPr>
          <p:cNvPr id="17410" name="Picture 2" descr="http://upload.wikimedia.org/wikipedia/commons/thumb/d/db/Regnaudin-The-Automne-Versailles.jpg/640px-Regnaudin-The-Automne-Versai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846659" cy="645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2" name="Picture 4" descr="http://upload.wikimedia.org/wikipedia/commons/thumb/b/bf/Statue_-_Ch%C3%A2teau_de_Versailles_-_P1050573-P1050578.jpg/800px-Statue_-_Ch%C3%A2teau_de_Versailles_-_P1050573-P1050578.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99" t="21953" r="33508" b="963"/>
          <a:stretch/>
        </p:blipFill>
        <p:spPr bwMode="auto">
          <a:xfrm>
            <a:off x="5220072" y="200060"/>
            <a:ext cx="3720061" cy="5785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p:cNvSpPr>
            <a:spLocks noChangeArrowheads="1"/>
          </p:cNvSpPr>
          <p:nvPr/>
        </p:nvSpPr>
        <p:spPr bwMode="auto">
          <a:xfrm>
            <a:off x="1187624" y="6047443"/>
            <a:ext cx="2531483" cy="59453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5" name="ZoneTexte 4"/>
          <p:cNvSpPr txBox="1"/>
          <p:nvPr/>
        </p:nvSpPr>
        <p:spPr>
          <a:xfrm>
            <a:off x="1290905" y="6137920"/>
            <a:ext cx="2509738" cy="461665"/>
          </a:xfrm>
          <a:prstGeom prst="rect">
            <a:avLst/>
          </a:prstGeom>
          <a:noFill/>
        </p:spPr>
        <p:txBody>
          <a:bodyPr wrap="square" rtlCol="0">
            <a:spAutoFit/>
          </a:bodyPr>
          <a:lstStyle/>
          <a:p>
            <a:pPr algn="ctr"/>
            <a:r>
              <a:rPr lang="fr-FR" sz="2400" dirty="0" smtClean="0">
                <a:latin typeface="Amandine" pitchFamily="2" charset="0"/>
              </a:rPr>
              <a:t>L’automne</a:t>
            </a:r>
            <a:endParaRPr lang="fr-FR" sz="2400" dirty="0">
              <a:latin typeface="Amandine" pitchFamily="2" charset="0"/>
            </a:endParaRPr>
          </a:p>
        </p:txBody>
      </p:sp>
      <p:sp>
        <p:nvSpPr>
          <p:cNvPr id="6" name="AutoShape 6"/>
          <p:cNvSpPr>
            <a:spLocks noChangeArrowheads="1"/>
          </p:cNvSpPr>
          <p:nvPr/>
        </p:nvSpPr>
        <p:spPr bwMode="auto">
          <a:xfrm>
            <a:off x="5724128" y="6041670"/>
            <a:ext cx="2531483" cy="59453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7" name="ZoneTexte 6"/>
          <p:cNvSpPr txBox="1"/>
          <p:nvPr/>
        </p:nvSpPr>
        <p:spPr>
          <a:xfrm>
            <a:off x="5827409" y="6132147"/>
            <a:ext cx="2509738" cy="461665"/>
          </a:xfrm>
          <a:prstGeom prst="rect">
            <a:avLst/>
          </a:prstGeom>
          <a:noFill/>
        </p:spPr>
        <p:txBody>
          <a:bodyPr wrap="square" rtlCol="0">
            <a:spAutoFit/>
          </a:bodyPr>
          <a:lstStyle/>
          <a:p>
            <a:pPr algn="ctr"/>
            <a:r>
              <a:rPr lang="fr-FR" sz="2400" dirty="0" smtClean="0">
                <a:latin typeface="Amandine" pitchFamily="2" charset="0"/>
              </a:rPr>
              <a:t>L’hiver</a:t>
            </a:r>
            <a:endParaRPr lang="fr-FR" sz="2400" dirty="0">
              <a:latin typeface="Amandine" pitchFamily="2" charset="0"/>
            </a:endParaRPr>
          </a:p>
        </p:txBody>
      </p:sp>
      <p:sp>
        <p:nvSpPr>
          <p:cNvPr id="8" name="AutoShape 6"/>
          <p:cNvSpPr>
            <a:spLocks noChangeArrowheads="1"/>
          </p:cNvSpPr>
          <p:nvPr/>
        </p:nvSpPr>
        <p:spPr bwMode="auto">
          <a:xfrm>
            <a:off x="3131840" y="320855"/>
            <a:ext cx="2870791" cy="675252"/>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9" name="ZoneTexte 8"/>
          <p:cNvSpPr txBox="1"/>
          <p:nvPr/>
        </p:nvSpPr>
        <p:spPr>
          <a:xfrm>
            <a:off x="3187844" y="439833"/>
            <a:ext cx="2849047" cy="584775"/>
          </a:xfrm>
          <a:prstGeom prst="rect">
            <a:avLst/>
          </a:prstGeom>
          <a:noFill/>
        </p:spPr>
        <p:txBody>
          <a:bodyPr wrap="square" rtlCol="0">
            <a:spAutoFit/>
          </a:bodyPr>
          <a:lstStyle/>
          <a:p>
            <a:pPr algn="ctr"/>
            <a:r>
              <a:rPr lang="fr-FR" sz="1600" dirty="0" smtClean="0">
                <a:latin typeface="Amandine" pitchFamily="2" charset="0"/>
              </a:rPr>
              <a:t>Un vieillard. Il y a une réserve de bois derrière lui</a:t>
            </a:r>
            <a:endParaRPr lang="fr-FR" sz="1600" dirty="0">
              <a:latin typeface="Amandine" pitchFamily="2" charset="0"/>
            </a:endParaRPr>
          </a:p>
        </p:txBody>
      </p:sp>
      <p:cxnSp>
        <p:nvCxnSpPr>
          <p:cNvPr id="10" name="Connecteur droit avec flèche 9"/>
          <p:cNvCxnSpPr/>
          <p:nvPr/>
        </p:nvCxnSpPr>
        <p:spPr>
          <a:xfrm>
            <a:off x="6002631" y="802571"/>
            <a:ext cx="585593" cy="5541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002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80">
                                          <p:stCondLst>
                                            <p:cond delay="0"/>
                                          </p:stCondLst>
                                        </p:cTn>
                                        <p:tgtEl>
                                          <p:spTgt spid="10"/>
                                        </p:tgtEl>
                                      </p:cBhvr>
                                    </p:animEffect>
                                    <p:anim calcmode="lin" valueType="num">
                                      <p:cBhvr>
                                        <p:cTn id="6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9" dur="26">
                                          <p:stCondLst>
                                            <p:cond delay="650"/>
                                          </p:stCondLst>
                                        </p:cTn>
                                        <p:tgtEl>
                                          <p:spTgt spid="10"/>
                                        </p:tgtEl>
                                      </p:cBhvr>
                                      <p:to x="100000" y="60000"/>
                                    </p:animScale>
                                    <p:animScale>
                                      <p:cBhvr>
                                        <p:cTn id="70" dur="166" decel="50000">
                                          <p:stCondLst>
                                            <p:cond delay="676"/>
                                          </p:stCondLst>
                                        </p:cTn>
                                        <p:tgtEl>
                                          <p:spTgt spid="10"/>
                                        </p:tgtEl>
                                      </p:cBhvr>
                                      <p:to x="100000" y="100000"/>
                                    </p:animScale>
                                    <p:animScale>
                                      <p:cBhvr>
                                        <p:cTn id="71" dur="26">
                                          <p:stCondLst>
                                            <p:cond delay="1312"/>
                                          </p:stCondLst>
                                        </p:cTn>
                                        <p:tgtEl>
                                          <p:spTgt spid="10"/>
                                        </p:tgtEl>
                                      </p:cBhvr>
                                      <p:to x="100000" y="80000"/>
                                    </p:animScale>
                                    <p:animScale>
                                      <p:cBhvr>
                                        <p:cTn id="72" dur="166" decel="50000">
                                          <p:stCondLst>
                                            <p:cond delay="1338"/>
                                          </p:stCondLst>
                                        </p:cTn>
                                        <p:tgtEl>
                                          <p:spTgt spid="10"/>
                                        </p:tgtEl>
                                      </p:cBhvr>
                                      <p:to x="100000" y="100000"/>
                                    </p:animScale>
                                    <p:animScale>
                                      <p:cBhvr>
                                        <p:cTn id="73" dur="26">
                                          <p:stCondLst>
                                            <p:cond delay="1642"/>
                                          </p:stCondLst>
                                        </p:cTn>
                                        <p:tgtEl>
                                          <p:spTgt spid="10"/>
                                        </p:tgtEl>
                                      </p:cBhvr>
                                      <p:to x="100000" y="90000"/>
                                    </p:animScale>
                                    <p:animScale>
                                      <p:cBhvr>
                                        <p:cTn id="74" dur="166" decel="50000">
                                          <p:stCondLst>
                                            <p:cond delay="1668"/>
                                          </p:stCondLst>
                                        </p:cTn>
                                        <p:tgtEl>
                                          <p:spTgt spid="10"/>
                                        </p:tgtEl>
                                      </p:cBhvr>
                                      <p:to x="100000" y="100000"/>
                                    </p:animScale>
                                    <p:animScale>
                                      <p:cBhvr>
                                        <p:cTn id="75" dur="26">
                                          <p:stCondLst>
                                            <p:cond delay="1808"/>
                                          </p:stCondLst>
                                        </p:cTn>
                                        <p:tgtEl>
                                          <p:spTgt spid="10"/>
                                        </p:tgtEl>
                                      </p:cBhvr>
                                      <p:to x="100000" y="95000"/>
                                    </p:animScale>
                                    <p:animScale>
                                      <p:cBhvr>
                                        <p:cTn id="7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pic>
        <p:nvPicPr>
          <p:cNvPr id="18434" name="Picture 2" descr="http://upload.wikimedia.org/wikipedia/commons/thumb/0/0f/Le_Col%C3%A9rique_de_Jacques_Houzeau_-_DSC_0518.JPG/640px-Le_Col%C3%A9rique_de_Jacques_Houzeau_-_DSC_0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0"/>
            <a:ext cx="4562554"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5724128" y="6041670"/>
            <a:ext cx="2531483" cy="594533"/>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5760691" y="6174538"/>
            <a:ext cx="2509738" cy="461665"/>
          </a:xfrm>
          <a:prstGeom prst="rect">
            <a:avLst/>
          </a:prstGeom>
          <a:noFill/>
        </p:spPr>
        <p:txBody>
          <a:bodyPr wrap="square" rtlCol="0">
            <a:spAutoFit/>
          </a:bodyPr>
          <a:lstStyle/>
          <a:p>
            <a:pPr algn="ctr"/>
            <a:r>
              <a:rPr lang="fr-FR" sz="2400" dirty="0" smtClean="0">
                <a:latin typeface="Amandine" pitchFamily="2" charset="0"/>
              </a:rPr>
              <a:t>La colère</a:t>
            </a:r>
            <a:endParaRPr lang="fr-FR" sz="2400" dirty="0">
              <a:latin typeface="Amandine" pitchFamily="2" charset="0"/>
            </a:endParaRPr>
          </a:p>
        </p:txBody>
      </p:sp>
    </p:spTree>
    <p:extLst>
      <p:ext uri="{BB962C8B-B14F-4D97-AF65-F5344CB8AC3E}">
        <p14:creationId xmlns:p14="http://schemas.microsoft.com/office/powerpoint/2010/main" val="130506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10" name="AutoShape 6"/>
          <p:cNvSpPr>
            <a:spLocks noChangeArrowheads="1"/>
          </p:cNvSpPr>
          <p:nvPr/>
        </p:nvSpPr>
        <p:spPr bwMode="auto">
          <a:xfrm>
            <a:off x="251520" y="266745"/>
            <a:ext cx="5616624" cy="1296144"/>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1" name="ZoneTexte 10"/>
          <p:cNvSpPr txBox="1"/>
          <p:nvPr/>
        </p:nvSpPr>
        <p:spPr>
          <a:xfrm>
            <a:off x="981944" y="704890"/>
            <a:ext cx="4320480" cy="707886"/>
          </a:xfrm>
          <a:prstGeom prst="rect">
            <a:avLst/>
          </a:prstGeom>
          <a:noFill/>
        </p:spPr>
        <p:txBody>
          <a:bodyPr wrap="square" rtlCol="0">
            <a:spAutoFit/>
          </a:bodyPr>
          <a:lstStyle/>
          <a:p>
            <a:pPr algn="ctr"/>
            <a:r>
              <a:rPr lang="fr-FR" sz="4000" dirty="0" smtClean="0">
                <a:latin typeface="Amandine" pitchFamily="2" charset="0"/>
              </a:rPr>
              <a:t>Dans la littérature</a:t>
            </a:r>
            <a:endParaRPr lang="fr-FR" sz="4000" dirty="0">
              <a:latin typeface="Amandine" pitchFamily="2" charset="0"/>
            </a:endParaRPr>
          </a:p>
        </p:txBody>
      </p:sp>
      <p:sp>
        <p:nvSpPr>
          <p:cNvPr id="12" name="ZoneTexte 11"/>
          <p:cNvSpPr txBox="1"/>
          <p:nvPr/>
        </p:nvSpPr>
        <p:spPr>
          <a:xfrm>
            <a:off x="282392" y="1988840"/>
            <a:ext cx="839406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 La rêverie... Une jeune femme merveilleuse, imprévisible, tendre, énigmatique, provocante, à qui je ne demande jamais compte de ses fugues. » André Breton</a:t>
            </a:r>
            <a:endParaRPr lang="fr-FR" dirty="0">
              <a:latin typeface="Amandine" pitchFamily="2" charset="0"/>
            </a:endParaRPr>
          </a:p>
        </p:txBody>
      </p:sp>
      <p:sp>
        <p:nvSpPr>
          <p:cNvPr id="13" name="ZoneTexte 12"/>
          <p:cNvSpPr txBox="1"/>
          <p:nvPr/>
        </p:nvSpPr>
        <p:spPr>
          <a:xfrm>
            <a:off x="569524" y="3501008"/>
            <a:ext cx="514532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Quelle est l’idée abstraite qui est représentée ?</a:t>
            </a:r>
            <a:endParaRPr lang="fr-FR" dirty="0">
              <a:latin typeface="Amandine" pitchFamily="2" charset="0"/>
            </a:endParaRPr>
          </a:p>
        </p:txBody>
      </p:sp>
      <p:sp>
        <p:nvSpPr>
          <p:cNvPr id="14" name="ZoneTexte 13"/>
          <p:cNvSpPr txBox="1"/>
          <p:nvPr/>
        </p:nvSpPr>
        <p:spPr>
          <a:xfrm>
            <a:off x="1413462" y="4327830"/>
            <a:ext cx="329274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A qui est-elle comparée ?</a:t>
            </a:r>
            <a:endParaRPr lang="fr-FR" dirty="0">
              <a:latin typeface="Amandine" pitchFamily="2" charset="0"/>
            </a:endParaRPr>
          </a:p>
        </p:txBody>
      </p:sp>
      <p:sp>
        <p:nvSpPr>
          <p:cNvPr id="15" name="ZoneTexte 14"/>
          <p:cNvSpPr txBox="1"/>
          <p:nvPr/>
        </p:nvSpPr>
        <p:spPr>
          <a:xfrm>
            <a:off x="2195736" y="5229200"/>
            <a:ext cx="36724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Quels points communs </a:t>
            </a:r>
            <a:r>
              <a:rPr lang="fr-FR" smtClean="0">
                <a:latin typeface="Amandine" pitchFamily="2" charset="0"/>
              </a:rPr>
              <a:t>ont-elles </a:t>
            </a:r>
            <a:r>
              <a:rPr lang="fr-FR" dirty="0" smtClean="0">
                <a:latin typeface="Amandine" pitchFamily="2" charset="0"/>
              </a:rPr>
              <a:t>?</a:t>
            </a:r>
            <a:endParaRPr lang="fr-FR" dirty="0">
              <a:latin typeface="Amandine" pitchFamily="2" charset="0"/>
            </a:endParaRPr>
          </a:p>
        </p:txBody>
      </p:sp>
      <p:pic>
        <p:nvPicPr>
          <p:cNvPr id="1026" name="Picture 2" descr="http://fc03.deviantart.net/fs50/f/2009/317/5/1/insouciance_by_taurobol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147" y="2924943"/>
            <a:ext cx="2810929" cy="3533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3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sp>
        <p:nvSpPr>
          <p:cNvPr id="2" name="AutoShape 6"/>
          <p:cNvSpPr>
            <a:spLocks noChangeArrowheads="1"/>
          </p:cNvSpPr>
          <p:nvPr/>
        </p:nvSpPr>
        <p:spPr bwMode="auto">
          <a:xfrm>
            <a:off x="251520" y="266745"/>
            <a:ext cx="5616624" cy="1296144"/>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3" name="ZoneTexte 2"/>
          <p:cNvSpPr txBox="1"/>
          <p:nvPr/>
        </p:nvSpPr>
        <p:spPr>
          <a:xfrm>
            <a:off x="251520" y="704890"/>
            <a:ext cx="5616624" cy="707886"/>
          </a:xfrm>
          <a:prstGeom prst="rect">
            <a:avLst/>
          </a:prstGeom>
          <a:noFill/>
        </p:spPr>
        <p:txBody>
          <a:bodyPr wrap="square" rtlCol="0">
            <a:spAutoFit/>
          </a:bodyPr>
          <a:lstStyle/>
          <a:p>
            <a:pPr algn="ctr"/>
            <a:r>
              <a:rPr lang="fr-FR" sz="4000" dirty="0" smtClean="0">
                <a:latin typeface="Amandine" pitchFamily="2" charset="0"/>
              </a:rPr>
              <a:t>Et dans le cinéma ?</a:t>
            </a:r>
            <a:endParaRPr lang="fr-FR" sz="4000" dirty="0">
              <a:latin typeface="Amandine" pitchFamily="2" charset="0"/>
            </a:endParaRPr>
          </a:p>
        </p:txBody>
      </p:sp>
      <p:sp>
        <p:nvSpPr>
          <p:cNvPr id="5" name="ZoneTexte 4"/>
          <p:cNvSpPr txBox="1"/>
          <p:nvPr/>
        </p:nvSpPr>
        <p:spPr>
          <a:xfrm>
            <a:off x="3563888" y="3429000"/>
            <a:ext cx="36724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a:latin typeface="Amandine" pitchFamily="2" charset="0"/>
                <a:hlinkClick r:id="rId2"/>
              </a:rPr>
              <a:t>http://youtu.be/wEkD1w3pFYo</a:t>
            </a:r>
            <a:endParaRPr lang="fr-FR" dirty="0">
              <a:latin typeface="Amandine" pitchFamily="2" charset="0"/>
            </a:endParaRPr>
          </a:p>
        </p:txBody>
      </p:sp>
    </p:spTree>
    <p:extLst>
      <p:ext uri="{BB962C8B-B14F-4D97-AF65-F5344CB8AC3E}">
        <p14:creationId xmlns:p14="http://schemas.microsoft.com/office/powerpoint/2010/main" val="13598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59000"/>
          </a:schemeClr>
        </a:solidFill>
        <a:effectLst/>
      </p:bgPr>
    </p:bg>
    <p:spTree>
      <p:nvGrpSpPr>
        <p:cNvPr id="1" name=""/>
        <p:cNvGrpSpPr/>
        <p:nvPr/>
      </p:nvGrpSpPr>
      <p:grpSpPr>
        <a:xfrm>
          <a:off x="0" y="0"/>
          <a:ext cx="0" cy="0"/>
          <a:chOff x="0" y="0"/>
          <a:chExt cx="0" cy="0"/>
        </a:xfrm>
      </p:grpSpPr>
      <p:sp>
        <p:nvSpPr>
          <p:cNvPr id="2" name="AutoShape 6"/>
          <p:cNvSpPr>
            <a:spLocks noChangeArrowheads="1"/>
          </p:cNvSpPr>
          <p:nvPr/>
        </p:nvSpPr>
        <p:spPr bwMode="auto">
          <a:xfrm>
            <a:off x="251520" y="266745"/>
            <a:ext cx="5616624" cy="1296144"/>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3" name="ZoneTexte 2"/>
          <p:cNvSpPr txBox="1"/>
          <p:nvPr/>
        </p:nvSpPr>
        <p:spPr>
          <a:xfrm>
            <a:off x="981944" y="704890"/>
            <a:ext cx="4320480" cy="707886"/>
          </a:xfrm>
          <a:prstGeom prst="rect">
            <a:avLst/>
          </a:prstGeom>
          <a:noFill/>
        </p:spPr>
        <p:txBody>
          <a:bodyPr wrap="square" rtlCol="0">
            <a:spAutoFit/>
          </a:bodyPr>
          <a:lstStyle/>
          <a:p>
            <a:pPr algn="ctr"/>
            <a:r>
              <a:rPr lang="fr-FR" sz="4000" dirty="0" smtClean="0">
                <a:latin typeface="Amandine" pitchFamily="2" charset="0"/>
              </a:rPr>
              <a:t>En peinture</a:t>
            </a:r>
            <a:endParaRPr lang="fr-FR" sz="4000" dirty="0">
              <a:latin typeface="Amandine" pitchFamily="2" charset="0"/>
            </a:endParaRPr>
          </a:p>
        </p:txBody>
      </p:sp>
      <p:sp>
        <p:nvSpPr>
          <p:cNvPr id="4" name="ZoneTexte 3"/>
          <p:cNvSpPr txBox="1"/>
          <p:nvPr/>
        </p:nvSpPr>
        <p:spPr>
          <a:xfrm>
            <a:off x="3347864" y="4653136"/>
            <a:ext cx="532859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Essayez de deviner qui est représenté !</a:t>
            </a:r>
            <a:endParaRPr lang="fr-FR" dirty="0">
              <a:latin typeface="Amandine" pitchFamily="2" charset="0"/>
            </a:endParaRPr>
          </a:p>
        </p:txBody>
      </p:sp>
    </p:spTree>
    <p:extLst>
      <p:ext uri="{BB962C8B-B14F-4D97-AF65-F5344CB8AC3E}">
        <p14:creationId xmlns:p14="http://schemas.microsoft.com/office/powerpoint/2010/main" val="32308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upload.wikimedia.org/wikipedia/commons/a/a5/Giuseppe_Arcimboldo_-_Spring%2C_1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038" y="0"/>
            <a:ext cx="57193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3563888" y="6301804"/>
            <a:ext cx="536937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3748686" y="6379467"/>
            <a:ext cx="5009334" cy="400110"/>
          </a:xfrm>
          <a:prstGeom prst="rect">
            <a:avLst/>
          </a:prstGeom>
          <a:noFill/>
        </p:spPr>
        <p:txBody>
          <a:bodyPr wrap="square" rtlCol="0">
            <a:spAutoFit/>
          </a:bodyPr>
          <a:lstStyle/>
          <a:p>
            <a:pPr algn="ctr"/>
            <a:r>
              <a:rPr lang="fr-FR" sz="2000" dirty="0" smtClean="0">
                <a:latin typeface="Amandine" pitchFamily="2" charset="0"/>
              </a:rPr>
              <a:t>Le printemps – Giuseppe Arcimboldo, 1563</a:t>
            </a:r>
            <a:endParaRPr lang="fr-FR" sz="2000" dirty="0">
              <a:latin typeface="Amandine" pitchFamily="2" charset="0"/>
            </a:endParaRPr>
          </a:p>
        </p:txBody>
      </p:sp>
    </p:spTree>
    <p:extLst>
      <p:ext uri="{BB962C8B-B14F-4D97-AF65-F5344CB8AC3E}">
        <p14:creationId xmlns:p14="http://schemas.microsoft.com/office/powerpoint/2010/main" val="23213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upload.wikimedia.org/wikipedia/commons/e/e5/Giuseppe_Arcimboldo_-_Winter%2C_1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993"/>
            <a:ext cx="5616624" cy="687899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4455418" y="6370384"/>
            <a:ext cx="4649294"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4591930" y="6448047"/>
            <a:ext cx="4337539" cy="400110"/>
          </a:xfrm>
          <a:prstGeom prst="rect">
            <a:avLst/>
          </a:prstGeom>
          <a:noFill/>
        </p:spPr>
        <p:txBody>
          <a:bodyPr wrap="square" rtlCol="0">
            <a:spAutoFit/>
          </a:bodyPr>
          <a:lstStyle/>
          <a:p>
            <a:pPr algn="ctr"/>
            <a:r>
              <a:rPr lang="fr-FR" sz="2000" dirty="0" smtClean="0">
                <a:latin typeface="Amandine" pitchFamily="2" charset="0"/>
              </a:rPr>
              <a:t>L’hiver– Giuseppe Arcimboldo, 1563</a:t>
            </a:r>
            <a:endParaRPr lang="fr-FR" sz="2000" dirty="0">
              <a:latin typeface="Amandine" pitchFamily="2" charset="0"/>
            </a:endParaRPr>
          </a:p>
        </p:txBody>
      </p:sp>
    </p:spTree>
    <p:extLst>
      <p:ext uri="{BB962C8B-B14F-4D97-AF65-F5344CB8AC3E}">
        <p14:creationId xmlns:p14="http://schemas.microsoft.com/office/powerpoint/2010/main" val="33729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upload.wikimedia.org/wikipedia/commons/thumb/b/bf/Giuseppe_Arcimboldo_-_Autumn%2C_1573.jpg/640px-Giuseppe_Arcimboldo_-_Autumn%2C_1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384"/>
            <a:ext cx="56726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4572000" y="6370384"/>
            <a:ext cx="453271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4572000" y="6448047"/>
            <a:ext cx="4532712" cy="400110"/>
          </a:xfrm>
          <a:prstGeom prst="rect">
            <a:avLst/>
          </a:prstGeom>
          <a:noFill/>
        </p:spPr>
        <p:txBody>
          <a:bodyPr wrap="square" rtlCol="0">
            <a:spAutoFit/>
          </a:bodyPr>
          <a:lstStyle/>
          <a:p>
            <a:pPr algn="ctr"/>
            <a:r>
              <a:rPr lang="fr-FR" sz="2000" dirty="0" smtClean="0">
                <a:latin typeface="Amandine" pitchFamily="2" charset="0"/>
              </a:rPr>
              <a:t>L’automne– Giuseppe Arcimboldo, 1563</a:t>
            </a:r>
            <a:endParaRPr lang="fr-FR" sz="2000" dirty="0">
              <a:latin typeface="Amandine" pitchFamily="2" charset="0"/>
            </a:endParaRPr>
          </a:p>
        </p:txBody>
      </p:sp>
    </p:spTree>
    <p:extLst>
      <p:ext uri="{BB962C8B-B14F-4D97-AF65-F5344CB8AC3E}">
        <p14:creationId xmlns:p14="http://schemas.microsoft.com/office/powerpoint/2010/main" val="42172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upload.wikimedia.org/wikipedia/commons/thumb/a/a7/Eug%C3%A8ne_Delacroix_-_La_libert%C3%A9_guidant_le_peuple.jpg/1024px-Eug%C3%A8ne_Delacroix_-_La_libert%C3%A9_guidant_le_peu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0"/>
            <a:ext cx="8662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107504" y="6350546"/>
            <a:ext cx="5112568"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129248" y="6441023"/>
            <a:ext cx="5090824" cy="338554"/>
          </a:xfrm>
          <a:prstGeom prst="rect">
            <a:avLst/>
          </a:prstGeom>
          <a:noFill/>
        </p:spPr>
        <p:txBody>
          <a:bodyPr wrap="square" rtlCol="0">
            <a:spAutoFit/>
          </a:bodyPr>
          <a:lstStyle/>
          <a:p>
            <a:pPr algn="ctr"/>
            <a:r>
              <a:rPr lang="fr-FR" sz="1600" dirty="0" smtClean="0">
                <a:latin typeface="Amandine" pitchFamily="2" charset="0"/>
              </a:rPr>
              <a:t>La Liberté guidant le peuple– Eugène Delacroix, 1830</a:t>
            </a:r>
            <a:endParaRPr lang="fr-FR" sz="1600" dirty="0">
              <a:latin typeface="Amandine" pitchFamily="2" charset="0"/>
            </a:endParaRPr>
          </a:p>
        </p:txBody>
      </p:sp>
      <p:sp>
        <p:nvSpPr>
          <p:cNvPr id="5" name="AutoShape 6"/>
          <p:cNvSpPr>
            <a:spLocks noChangeArrowheads="1"/>
          </p:cNvSpPr>
          <p:nvPr/>
        </p:nvSpPr>
        <p:spPr bwMode="auto">
          <a:xfrm>
            <a:off x="263183" y="260647"/>
            <a:ext cx="3300705" cy="1221235"/>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286906" y="404664"/>
            <a:ext cx="3276981" cy="1077218"/>
          </a:xfrm>
          <a:prstGeom prst="rect">
            <a:avLst/>
          </a:prstGeom>
          <a:noFill/>
        </p:spPr>
        <p:txBody>
          <a:bodyPr wrap="square" rtlCol="0">
            <a:spAutoFit/>
          </a:bodyPr>
          <a:lstStyle/>
          <a:p>
            <a:pPr algn="just"/>
            <a:r>
              <a:rPr lang="fr-FR" sz="1600" dirty="0" smtClean="0">
                <a:latin typeface="Amandine" pitchFamily="2" charset="0"/>
              </a:rPr>
              <a:t>Cette femme, c’est une allégorie de la liberté. Cette scène a lieu pendant la Révolution pour mettre  fin à l’oppression du roi.</a:t>
            </a:r>
            <a:endParaRPr lang="fr-FR" sz="1600" dirty="0">
              <a:latin typeface="Amandine" pitchFamily="2" charset="0"/>
            </a:endParaRPr>
          </a:p>
        </p:txBody>
      </p:sp>
      <p:cxnSp>
        <p:nvCxnSpPr>
          <p:cNvPr id="7" name="Connecteur droit avec flèche 6"/>
          <p:cNvCxnSpPr/>
          <p:nvPr/>
        </p:nvCxnSpPr>
        <p:spPr>
          <a:xfrm>
            <a:off x="3563888" y="1407152"/>
            <a:ext cx="1080120" cy="2216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469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idata.over-blog.com/4/36/44/47/Peintures/Vin/Baugin-Lubin----Les-cinq-sens----1630--Musee-du-cop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383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6948264" y="5949281"/>
            <a:ext cx="2162582" cy="886484"/>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6845424" y="6093296"/>
            <a:ext cx="2298576" cy="830997"/>
          </a:xfrm>
          <a:prstGeom prst="rect">
            <a:avLst/>
          </a:prstGeom>
          <a:noFill/>
        </p:spPr>
        <p:txBody>
          <a:bodyPr wrap="square" rtlCol="0">
            <a:spAutoFit/>
          </a:bodyPr>
          <a:lstStyle/>
          <a:p>
            <a:pPr algn="ctr"/>
            <a:r>
              <a:rPr lang="fr-FR" sz="1600" dirty="0" smtClean="0">
                <a:latin typeface="Amandine" pitchFamily="2" charset="0"/>
              </a:rPr>
              <a:t>Nature morte à l’échiquier – Lubin </a:t>
            </a:r>
            <a:r>
              <a:rPr lang="fr-FR" sz="1600" dirty="0" err="1" smtClean="0">
                <a:latin typeface="Amandine" pitchFamily="2" charset="0"/>
              </a:rPr>
              <a:t>Baugin</a:t>
            </a:r>
            <a:r>
              <a:rPr lang="fr-FR" sz="1600" dirty="0" smtClean="0">
                <a:latin typeface="Amandine" pitchFamily="2" charset="0"/>
              </a:rPr>
              <a:t>, 1631</a:t>
            </a:r>
            <a:endParaRPr lang="fr-FR" sz="1600" dirty="0">
              <a:latin typeface="Amandine" pitchFamily="2" charset="0"/>
            </a:endParaRPr>
          </a:p>
        </p:txBody>
      </p:sp>
      <p:sp>
        <p:nvSpPr>
          <p:cNvPr id="5" name="AutoShape 6"/>
          <p:cNvSpPr>
            <a:spLocks noChangeArrowheads="1"/>
          </p:cNvSpPr>
          <p:nvPr/>
        </p:nvSpPr>
        <p:spPr bwMode="auto">
          <a:xfrm>
            <a:off x="5670868" y="283458"/>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6" name="ZoneTexte 5"/>
          <p:cNvSpPr txBox="1"/>
          <p:nvPr/>
        </p:nvSpPr>
        <p:spPr>
          <a:xfrm>
            <a:off x="5692612" y="373935"/>
            <a:ext cx="1119658" cy="338554"/>
          </a:xfrm>
          <a:prstGeom prst="rect">
            <a:avLst/>
          </a:prstGeom>
          <a:noFill/>
        </p:spPr>
        <p:txBody>
          <a:bodyPr wrap="square" rtlCol="0">
            <a:spAutoFit/>
          </a:bodyPr>
          <a:lstStyle/>
          <a:p>
            <a:pPr algn="ctr"/>
            <a:r>
              <a:rPr lang="fr-FR" sz="1600" dirty="0" smtClean="0">
                <a:latin typeface="Amandine" pitchFamily="2" charset="0"/>
              </a:rPr>
              <a:t>La vue</a:t>
            </a:r>
            <a:endParaRPr lang="fr-FR" sz="1600" dirty="0">
              <a:latin typeface="Amandine" pitchFamily="2" charset="0"/>
            </a:endParaRPr>
          </a:p>
        </p:txBody>
      </p:sp>
      <p:sp>
        <p:nvSpPr>
          <p:cNvPr id="7" name="AutoShape 6"/>
          <p:cNvSpPr>
            <a:spLocks noChangeArrowheads="1"/>
          </p:cNvSpPr>
          <p:nvPr/>
        </p:nvSpPr>
        <p:spPr bwMode="auto">
          <a:xfrm>
            <a:off x="517808" y="1178283"/>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8" name="ZoneTexte 7"/>
          <p:cNvSpPr txBox="1"/>
          <p:nvPr/>
        </p:nvSpPr>
        <p:spPr>
          <a:xfrm>
            <a:off x="539552" y="1268760"/>
            <a:ext cx="1119658" cy="338554"/>
          </a:xfrm>
          <a:prstGeom prst="rect">
            <a:avLst/>
          </a:prstGeom>
          <a:noFill/>
        </p:spPr>
        <p:txBody>
          <a:bodyPr wrap="square" rtlCol="0">
            <a:spAutoFit/>
          </a:bodyPr>
          <a:lstStyle/>
          <a:p>
            <a:pPr algn="ctr"/>
            <a:r>
              <a:rPr lang="fr-FR" sz="1600" dirty="0" smtClean="0">
                <a:latin typeface="Amandine" pitchFamily="2" charset="0"/>
              </a:rPr>
              <a:t>Le goût</a:t>
            </a:r>
            <a:endParaRPr lang="fr-FR" sz="1600" dirty="0">
              <a:latin typeface="Amandine" pitchFamily="2" charset="0"/>
            </a:endParaRPr>
          </a:p>
        </p:txBody>
      </p:sp>
      <p:sp>
        <p:nvSpPr>
          <p:cNvPr id="11" name="AutoShape 6"/>
          <p:cNvSpPr>
            <a:spLocks noChangeArrowheads="1"/>
          </p:cNvSpPr>
          <p:nvPr/>
        </p:nvSpPr>
        <p:spPr bwMode="auto">
          <a:xfrm>
            <a:off x="3758168" y="3914587"/>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2" name="ZoneTexte 11"/>
          <p:cNvSpPr txBox="1"/>
          <p:nvPr/>
        </p:nvSpPr>
        <p:spPr>
          <a:xfrm>
            <a:off x="3779912" y="4005064"/>
            <a:ext cx="1119658" cy="338554"/>
          </a:xfrm>
          <a:prstGeom prst="rect">
            <a:avLst/>
          </a:prstGeom>
          <a:noFill/>
        </p:spPr>
        <p:txBody>
          <a:bodyPr wrap="square" rtlCol="0">
            <a:spAutoFit/>
          </a:bodyPr>
          <a:lstStyle/>
          <a:p>
            <a:pPr algn="ctr"/>
            <a:r>
              <a:rPr lang="fr-FR" sz="1600" dirty="0" smtClean="0">
                <a:latin typeface="Amandine" pitchFamily="2" charset="0"/>
              </a:rPr>
              <a:t>L’ouïe</a:t>
            </a:r>
            <a:endParaRPr lang="fr-FR" sz="1600" dirty="0">
              <a:latin typeface="Amandine" pitchFamily="2" charset="0"/>
            </a:endParaRPr>
          </a:p>
        </p:txBody>
      </p:sp>
      <p:sp>
        <p:nvSpPr>
          <p:cNvPr id="13" name="AutoShape 6"/>
          <p:cNvSpPr>
            <a:spLocks noChangeArrowheads="1"/>
          </p:cNvSpPr>
          <p:nvPr/>
        </p:nvSpPr>
        <p:spPr bwMode="auto">
          <a:xfrm>
            <a:off x="6638488" y="4562659"/>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4" name="ZoneTexte 13"/>
          <p:cNvSpPr txBox="1"/>
          <p:nvPr/>
        </p:nvSpPr>
        <p:spPr>
          <a:xfrm>
            <a:off x="6660232" y="4653136"/>
            <a:ext cx="1119658" cy="338554"/>
          </a:xfrm>
          <a:prstGeom prst="rect">
            <a:avLst/>
          </a:prstGeom>
          <a:noFill/>
        </p:spPr>
        <p:txBody>
          <a:bodyPr wrap="square" rtlCol="0">
            <a:spAutoFit/>
          </a:bodyPr>
          <a:lstStyle/>
          <a:p>
            <a:pPr algn="ctr"/>
            <a:r>
              <a:rPr lang="fr-FR" sz="1600" dirty="0" smtClean="0">
                <a:latin typeface="Amandine" pitchFamily="2" charset="0"/>
              </a:rPr>
              <a:t>Le toucher</a:t>
            </a:r>
            <a:endParaRPr lang="fr-FR" sz="1600" dirty="0">
              <a:latin typeface="Amandine" pitchFamily="2" charset="0"/>
            </a:endParaRPr>
          </a:p>
        </p:txBody>
      </p:sp>
      <p:cxnSp>
        <p:nvCxnSpPr>
          <p:cNvPr id="15" name="Connecteur droit avec flèche 14"/>
          <p:cNvCxnSpPr>
            <a:stCxn id="5" idx="2"/>
          </p:cNvCxnSpPr>
          <p:nvPr/>
        </p:nvCxnSpPr>
        <p:spPr>
          <a:xfrm>
            <a:off x="6241569" y="712489"/>
            <a:ext cx="967620" cy="5562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4" name="Groupe 23"/>
          <p:cNvGrpSpPr/>
          <p:nvPr/>
        </p:nvGrpSpPr>
        <p:grpSpPr>
          <a:xfrm>
            <a:off x="2534032" y="266581"/>
            <a:ext cx="1464246" cy="1578243"/>
            <a:chOff x="2534032" y="266581"/>
            <a:chExt cx="1464246" cy="1578243"/>
          </a:xfrm>
        </p:grpSpPr>
        <p:sp>
          <p:nvSpPr>
            <p:cNvPr id="9" name="AutoShape 6"/>
            <p:cNvSpPr>
              <a:spLocks noChangeArrowheads="1"/>
            </p:cNvSpPr>
            <p:nvPr/>
          </p:nvSpPr>
          <p:spPr bwMode="auto">
            <a:xfrm>
              <a:off x="2534032" y="266581"/>
              <a:ext cx="114140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10" name="ZoneTexte 9"/>
            <p:cNvSpPr txBox="1"/>
            <p:nvPr/>
          </p:nvSpPr>
          <p:spPr>
            <a:xfrm>
              <a:off x="2555776" y="357058"/>
              <a:ext cx="1119658" cy="338554"/>
            </a:xfrm>
            <a:prstGeom prst="rect">
              <a:avLst/>
            </a:prstGeom>
            <a:noFill/>
          </p:spPr>
          <p:txBody>
            <a:bodyPr wrap="square" rtlCol="0">
              <a:spAutoFit/>
            </a:bodyPr>
            <a:lstStyle/>
            <a:p>
              <a:pPr algn="ctr"/>
              <a:r>
                <a:rPr lang="fr-FR" sz="1600" dirty="0" smtClean="0">
                  <a:latin typeface="Amandine" pitchFamily="2" charset="0"/>
                </a:rPr>
                <a:t>L’odorat</a:t>
              </a:r>
              <a:endParaRPr lang="fr-FR" sz="1600" dirty="0">
                <a:latin typeface="Amandine" pitchFamily="2" charset="0"/>
              </a:endParaRPr>
            </a:p>
          </p:txBody>
        </p:sp>
        <p:cxnSp>
          <p:nvCxnSpPr>
            <p:cNvPr id="17" name="Connecteur droit avec flèche 16"/>
            <p:cNvCxnSpPr/>
            <p:nvPr/>
          </p:nvCxnSpPr>
          <p:spPr>
            <a:xfrm>
              <a:off x="3191624" y="712489"/>
              <a:ext cx="806654" cy="1132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19" name="Connecteur droit avec flèche 18"/>
          <p:cNvCxnSpPr/>
          <p:nvPr/>
        </p:nvCxnSpPr>
        <p:spPr>
          <a:xfrm>
            <a:off x="1403648" y="1607314"/>
            <a:ext cx="950670" cy="1132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flipH="1">
            <a:off x="827584" y="1607314"/>
            <a:ext cx="152400" cy="9799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cteur droit avec flèche 22"/>
          <p:cNvCxnSpPr/>
          <p:nvPr/>
        </p:nvCxnSpPr>
        <p:spPr>
          <a:xfrm flipH="1">
            <a:off x="2915816" y="4343618"/>
            <a:ext cx="1180849"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flipH="1">
            <a:off x="5570828" y="5004246"/>
            <a:ext cx="1180849"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AutoShape 6"/>
          <p:cNvSpPr>
            <a:spLocks noChangeArrowheads="1"/>
          </p:cNvSpPr>
          <p:nvPr/>
        </p:nvSpPr>
        <p:spPr bwMode="auto">
          <a:xfrm>
            <a:off x="6444207" y="3914586"/>
            <a:ext cx="2560346" cy="299227"/>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26" name="ZoneTexte 25"/>
          <p:cNvSpPr txBox="1"/>
          <p:nvPr/>
        </p:nvSpPr>
        <p:spPr>
          <a:xfrm>
            <a:off x="6444207" y="3914587"/>
            <a:ext cx="2560345" cy="338554"/>
          </a:xfrm>
          <a:prstGeom prst="rect">
            <a:avLst/>
          </a:prstGeom>
          <a:noFill/>
        </p:spPr>
        <p:txBody>
          <a:bodyPr wrap="square" rtlCol="0">
            <a:spAutoFit/>
          </a:bodyPr>
          <a:lstStyle/>
          <a:p>
            <a:pPr algn="ctr"/>
            <a:r>
              <a:rPr lang="fr-FR" sz="1600" dirty="0" smtClean="0">
                <a:latin typeface="Amandine" pitchFamily="2" charset="0"/>
              </a:rPr>
              <a:t>Les 5 sens sont représentés.</a:t>
            </a:r>
            <a:endParaRPr lang="fr-FR" sz="1600" dirty="0">
              <a:latin typeface="Amandine" pitchFamily="2" charset="0"/>
            </a:endParaRPr>
          </a:p>
        </p:txBody>
      </p:sp>
    </p:spTree>
    <p:extLst>
      <p:ext uri="{BB962C8B-B14F-4D97-AF65-F5344CB8AC3E}">
        <p14:creationId xmlns:p14="http://schemas.microsoft.com/office/powerpoint/2010/main" val="42346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down)">
                                      <p:cBhvr>
                                        <p:cTn id="105" dur="580">
                                          <p:stCondLst>
                                            <p:cond delay="0"/>
                                          </p:stCondLst>
                                        </p:cTn>
                                        <p:tgtEl>
                                          <p:spTgt spid="23"/>
                                        </p:tgtEl>
                                      </p:cBhvr>
                                    </p:animEffect>
                                    <p:anim calcmode="lin" valueType="num">
                                      <p:cBhvr>
                                        <p:cTn id="10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1" dur="26">
                                          <p:stCondLst>
                                            <p:cond delay="650"/>
                                          </p:stCondLst>
                                        </p:cTn>
                                        <p:tgtEl>
                                          <p:spTgt spid="23"/>
                                        </p:tgtEl>
                                      </p:cBhvr>
                                      <p:to x="100000" y="60000"/>
                                    </p:animScale>
                                    <p:animScale>
                                      <p:cBhvr>
                                        <p:cTn id="112" dur="166" decel="50000">
                                          <p:stCondLst>
                                            <p:cond delay="676"/>
                                          </p:stCondLst>
                                        </p:cTn>
                                        <p:tgtEl>
                                          <p:spTgt spid="23"/>
                                        </p:tgtEl>
                                      </p:cBhvr>
                                      <p:to x="100000" y="100000"/>
                                    </p:animScale>
                                    <p:animScale>
                                      <p:cBhvr>
                                        <p:cTn id="113" dur="26">
                                          <p:stCondLst>
                                            <p:cond delay="1312"/>
                                          </p:stCondLst>
                                        </p:cTn>
                                        <p:tgtEl>
                                          <p:spTgt spid="23"/>
                                        </p:tgtEl>
                                      </p:cBhvr>
                                      <p:to x="100000" y="80000"/>
                                    </p:animScale>
                                    <p:animScale>
                                      <p:cBhvr>
                                        <p:cTn id="114" dur="166" decel="50000">
                                          <p:stCondLst>
                                            <p:cond delay="1338"/>
                                          </p:stCondLst>
                                        </p:cTn>
                                        <p:tgtEl>
                                          <p:spTgt spid="23"/>
                                        </p:tgtEl>
                                      </p:cBhvr>
                                      <p:to x="100000" y="100000"/>
                                    </p:animScale>
                                    <p:animScale>
                                      <p:cBhvr>
                                        <p:cTn id="115" dur="26">
                                          <p:stCondLst>
                                            <p:cond delay="1642"/>
                                          </p:stCondLst>
                                        </p:cTn>
                                        <p:tgtEl>
                                          <p:spTgt spid="23"/>
                                        </p:tgtEl>
                                      </p:cBhvr>
                                      <p:to x="100000" y="90000"/>
                                    </p:animScale>
                                    <p:animScale>
                                      <p:cBhvr>
                                        <p:cTn id="116" dur="166" decel="50000">
                                          <p:stCondLst>
                                            <p:cond delay="1668"/>
                                          </p:stCondLst>
                                        </p:cTn>
                                        <p:tgtEl>
                                          <p:spTgt spid="23"/>
                                        </p:tgtEl>
                                      </p:cBhvr>
                                      <p:to x="100000" y="100000"/>
                                    </p:animScale>
                                    <p:animScale>
                                      <p:cBhvr>
                                        <p:cTn id="117" dur="26">
                                          <p:stCondLst>
                                            <p:cond delay="1808"/>
                                          </p:stCondLst>
                                        </p:cTn>
                                        <p:tgtEl>
                                          <p:spTgt spid="23"/>
                                        </p:tgtEl>
                                      </p:cBhvr>
                                      <p:to x="100000" y="95000"/>
                                    </p:animScale>
                                    <p:animScale>
                                      <p:cBhvr>
                                        <p:cTn id="118" dur="166" decel="50000">
                                          <p:stCondLst>
                                            <p:cond delay="1834"/>
                                          </p:stCondLst>
                                        </p:cTn>
                                        <p:tgtEl>
                                          <p:spTgt spid="23"/>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1000" fill="hold"/>
                                        <p:tgtEl>
                                          <p:spTgt spid="14"/>
                                        </p:tgtEl>
                                        <p:attrNameLst>
                                          <p:attrName>ppt_w</p:attrName>
                                        </p:attrNameLst>
                                      </p:cBhvr>
                                      <p:tavLst>
                                        <p:tav tm="0">
                                          <p:val>
                                            <p:fltVal val="0"/>
                                          </p:val>
                                        </p:tav>
                                        <p:tav tm="100000">
                                          <p:val>
                                            <p:strVal val="#ppt_w"/>
                                          </p:val>
                                        </p:tav>
                                      </p:tavLst>
                                    </p:anim>
                                    <p:anim calcmode="lin" valueType="num">
                                      <p:cBhvr>
                                        <p:cTn id="124" dur="1000" fill="hold"/>
                                        <p:tgtEl>
                                          <p:spTgt spid="14"/>
                                        </p:tgtEl>
                                        <p:attrNameLst>
                                          <p:attrName>ppt_h</p:attrName>
                                        </p:attrNameLst>
                                      </p:cBhvr>
                                      <p:tavLst>
                                        <p:tav tm="0">
                                          <p:val>
                                            <p:fltVal val="0"/>
                                          </p:val>
                                        </p:tav>
                                        <p:tav tm="100000">
                                          <p:val>
                                            <p:strVal val="#ppt_h"/>
                                          </p:val>
                                        </p:tav>
                                      </p:tavLst>
                                    </p:anim>
                                    <p:anim calcmode="lin" valueType="num">
                                      <p:cBhvr>
                                        <p:cTn id="125" dur="1000" fill="hold"/>
                                        <p:tgtEl>
                                          <p:spTgt spid="14"/>
                                        </p:tgtEl>
                                        <p:attrNameLst>
                                          <p:attrName>style.rotation</p:attrName>
                                        </p:attrNameLst>
                                      </p:cBhvr>
                                      <p:tavLst>
                                        <p:tav tm="0">
                                          <p:val>
                                            <p:fltVal val="90"/>
                                          </p:val>
                                        </p:tav>
                                        <p:tav tm="100000">
                                          <p:val>
                                            <p:fltVal val="0"/>
                                          </p:val>
                                        </p:tav>
                                      </p:tavLst>
                                    </p:anim>
                                    <p:animEffect transition="in" filter="fade">
                                      <p:cBhvr>
                                        <p:cTn id="126" dur="1000"/>
                                        <p:tgtEl>
                                          <p:spTgt spid="14"/>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000" fill="hold"/>
                                        <p:tgtEl>
                                          <p:spTgt spid="13"/>
                                        </p:tgtEl>
                                        <p:attrNameLst>
                                          <p:attrName>ppt_w</p:attrName>
                                        </p:attrNameLst>
                                      </p:cBhvr>
                                      <p:tavLst>
                                        <p:tav tm="0">
                                          <p:val>
                                            <p:fltVal val="0"/>
                                          </p:val>
                                        </p:tav>
                                        <p:tav tm="100000">
                                          <p:val>
                                            <p:strVal val="#ppt_w"/>
                                          </p:val>
                                        </p:tav>
                                      </p:tavLst>
                                    </p:anim>
                                    <p:anim calcmode="lin" valueType="num">
                                      <p:cBhvr>
                                        <p:cTn id="130" dur="1000" fill="hold"/>
                                        <p:tgtEl>
                                          <p:spTgt spid="13"/>
                                        </p:tgtEl>
                                        <p:attrNameLst>
                                          <p:attrName>ppt_h</p:attrName>
                                        </p:attrNameLst>
                                      </p:cBhvr>
                                      <p:tavLst>
                                        <p:tav tm="0">
                                          <p:val>
                                            <p:fltVal val="0"/>
                                          </p:val>
                                        </p:tav>
                                        <p:tav tm="100000">
                                          <p:val>
                                            <p:strVal val="#ppt_h"/>
                                          </p:val>
                                        </p:tav>
                                      </p:tavLst>
                                    </p:anim>
                                    <p:anim calcmode="lin" valueType="num">
                                      <p:cBhvr>
                                        <p:cTn id="131" dur="1000" fill="hold"/>
                                        <p:tgtEl>
                                          <p:spTgt spid="13"/>
                                        </p:tgtEl>
                                        <p:attrNameLst>
                                          <p:attrName>style.rotation</p:attrName>
                                        </p:attrNameLst>
                                      </p:cBhvr>
                                      <p:tavLst>
                                        <p:tav tm="0">
                                          <p:val>
                                            <p:fltVal val="90"/>
                                          </p:val>
                                        </p:tav>
                                        <p:tav tm="100000">
                                          <p:val>
                                            <p:fltVal val="0"/>
                                          </p:val>
                                        </p:tav>
                                      </p:tavLst>
                                    </p:anim>
                                    <p:animEffect transition="in" filter="fade">
                                      <p:cBhvr>
                                        <p:cTn id="132" dur="1000"/>
                                        <p:tgtEl>
                                          <p:spTgt spid="13"/>
                                        </p:tgtEl>
                                      </p:cBhvr>
                                    </p:animEffect>
                                  </p:childTnLst>
                                </p:cTn>
                              </p:par>
                              <p:par>
                                <p:cTn id="133" presetID="31" presetClass="entr" presetSubtype="0" fill="hold" nodeType="withEffect">
                                  <p:stCondLst>
                                    <p:cond delay="0"/>
                                  </p:stCondLst>
                                  <p:childTnLst>
                                    <p:set>
                                      <p:cBhvr>
                                        <p:cTn id="134" dur="1" fill="hold">
                                          <p:stCondLst>
                                            <p:cond delay="0"/>
                                          </p:stCondLst>
                                        </p:cTn>
                                        <p:tgtEl>
                                          <p:spTgt spid="25"/>
                                        </p:tgtEl>
                                        <p:attrNameLst>
                                          <p:attrName>style.visibility</p:attrName>
                                        </p:attrNameLst>
                                      </p:cBhvr>
                                      <p:to>
                                        <p:strVal val="visible"/>
                                      </p:to>
                                    </p:set>
                                    <p:anim calcmode="lin" valueType="num">
                                      <p:cBhvr>
                                        <p:cTn id="135" dur="1000" fill="hold"/>
                                        <p:tgtEl>
                                          <p:spTgt spid="25"/>
                                        </p:tgtEl>
                                        <p:attrNameLst>
                                          <p:attrName>ppt_w</p:attrName>
                                        </p:attrNameLst>
                                      </p:cBhvr>
                                      <p:tavLst>
                                        <p:tav tm="0">
                                          <p:val>
                                            <p:fltVal val="0"/>
                                          </p:val>
                                        </p:tav>
                                        <p:tav tm="100000">
                                          <p:val>
                                            <p:strVal val="#ppt_w"/>
                                          </p:val>
                                        </p:tav>
                                      </p:tavLst>
                                    </p:anim>
                                    <p:anim calcmode="lin" valueType="num">
                                      <p:cBhvr>
                                        <p:cTn id="136" dur="1000" fill="hold"/>
                                        <p:tgtEl>
                                          <p:spTgt spid="25"/>
                                        </p:tgtEl>
                                        <p:attrNameLst>
                                          <p:attrName>ppt_h</p:attrName>
                                        </p:attrNameLst>
                                      </p:cBhvr>
                                      <p:tavLst>
                                        <p:tav tm="0">
                                          <p:val>
                                            <p:fltVal val="0"/>
                                          </p:val>
                                        </p:tav>
                                        <p:tav tm="100000">
                                          <p:val>
                                            <p:strVal val="#ppt_h"/>
                                          </p:val>
                                        </p:tav>
                                      </p:tavLst>
                                    </p:anim>
                                    <p:anim calcmode="lin" valueType="num">
                                      <p:cBhvr>
                                        <p:cTn id="137" dur="1000" fill="hold"/>
                                        <p:tgtEl>
                                          <p:spTgt spid="25"/>
                                        </p:tgtEl>
                                        <p:attrNameLst>
                                          <p:attrName>style.rotation</p:attrName>
                                        </p:attrNameLst>
                                      </p:cBhvr>
                                      <p:tavLst>
                                        <p:tav tm="0">
                                          <p:val>
                                            <p:fltVal val="90"/>
                                          </p:val>
                                        </p:tav>
                                        <p:tav tm="100000">
                                          <p:val>
                                            <p:fltVal val="0"/>
                                          </p:val>
                                        </p:tav>
                                      </p:tavLst>
                                    </p:anim>
                                    <p:animEffect transition="in" filter="fade">
                                      <p:cBhvr>
                                        <p:cTn id="1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11" grpId="0" animBg="1"/>
      <p:bldP spid="12" grpId="0"/>
      <p:bldP spid="13" grpId="0" animBg="1"/>
      <p:bldP spid="14" grpId="0"/>
      <p:bldP spid="2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http://upload.wikimedia.org/wikipedia/commons/thumb/0/0b/Sandro_Botticelli_-_La_nascita_di_Venere_-_Google_Art_Project_-_edited.jpg/1280px-Sandro_Botticelli_-_La_nascita_di_Venere_-_Google_Art_Project_-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36884" cy="573325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4427984" y="6350545"/>
            <a:ext cx="4608512" cy="429031"/>
          </a:xfrm>
          <a:prstGeom prst="flowChartManualInput">
            <a:avLst/>
          </a:prstGeom>
          <a:solidFill>
            <a:schemeClr val="accent3">
              <a:lumMod val="75000"/>
            </a:schemeClr>
          </a:solidFill>
          <a:ln w="38100">
            <a:solidFill>
              <a:schemeClr val="accent3">
                <a:lumMod val="50000"/>
              </a:schemeClr>
            </a:solidFill>
            <a:miter lim="800000"/>
            <a:headEnd/>
            <a:tailEnd/>
          </a:ln>
          <a:effectLst>
            <a:outerShdw dist="107763" dir="13500000"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4" name="ZoneTexte 3"/>
          <p:cNvSpPr txBox="1"/>
          <p:nvPr/>
        </p:nvSpPr>
        <p:spPr>
          <a:xfrm>
            <a:off x="4449728" y="6441022"/>
            <a:ext cx="4586768" cy="338554"/>
          </a:xfrm>
          <a:prstGeom prst="rect">
            <a:avLst/>
          </a:prstGeom>
          <a:noFill/>
        </p:spPr>
        <p:txBody>
          <a:bodyPr wrap="square" rtlCol="0">
            <a:spAutoFit/>
          </a:bodyPr>
          <a:lstStyle/>
          <a:p>
            <a:pPr algn="ctr"/>
            <a:r>
              <a:rPr lang="fr-FR" sz="1600" dirty="0" smtClean="0">
                <a:latin typeface="Amandine" pitchFamily="2" charset="0"/>
              </a:rPr>
              <a:t>La naissance de Vénus – Sandro Botticelli, 1485</a:t>
            </a:r>
            <a:endParaRPr lang="fr-FR" sz="1600" dirty="0">
              <a:latin typeface="Amandine" pitchFamily="2" charset="0"/>
            </a:endParaRPr>
          </a:p>
        </p:txBody>
      </p:sp>
    </p:spTree>
    <p:extLst>
      <p:ext uri="{BB962C8B-B14F-4D97-AF65-F5344CB8AC3E}">
        <p14:creationId xmlns:p14="http://schemas.microsoft.com/office/powerpoint/2010/main" val="8085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354</Words>
  <Application>Microsoft Office PowerPoint</Application>
  <PresentationFormat>Affichage à l'écran (4:3)</PresentationFormat>
  <Paragraphs>59</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dc:creator>
  <cp:lastModifiedBy>Olivier Li</cp:lastModifiedBy>
  <cp:revision>27</cp:revision>
  <dcterms:created xsi:type="dcterms:W3CDTF">2014-01-29T15:00:21Z</dcterms:created>
  <dcterms:modified xsi:type="dcterms:W3CDTF">2014-11-20T19:45:15Z</dcterms:modified>
</cp:coreProperties>
</file>