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8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58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0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17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59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44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84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96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53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17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86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102B-47BE-4E0F-8E67-9C8162A17B62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24C8-FE9B-4849-81EC-859D522B5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58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42318" y="70315"/>
            <a:ext cx="6841011" cy="4418660"/>
            <a:chOff x="42318" y="70315"/>
            <a:chExt cx="6841011" cy="441866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207963" y="875047"/>
              <a:ext cx="6675366" cy="954107"/>
              <a:chOff x="234480" y="3491880"/>
              <a:chExt cx="6675366" cy="954107"/>
            </a:xfrm>
          </p:grpSpPr>
          <p:sp>
            <p:nvSpPr>
              <p:cNvPr id="20" name="ZoneTexte 19"/>
              <p:cNvSpPr txBox="1"/>
              <p:nvPr/>
            </p:nvSpPr>
            <p:spPr>
              <a:xfrm>
                <a:off x="2145385" y="3491880"/>
                <a:ext cx="476446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Pere Castor" panose="00000400000000000000" pitchFamily="2" charset="0"/>
                    <a:sym typeface="Wingdings 2"/>
                  </a:rPr>
                  <a:t> J’écris le nombre de départ</a:t>
                </a:r>
                <a:r>
                  <a:rPr lang="fr-FR" sz="2000" dirty="0">
                    <a:latin typeface="Pere Castor" panose="00000400000000000000" pitchFamily="2" charset="0"/>
                    <a:sym typeface="Wingdings 2"/>
                  </a:rPr>
                  <a:t>.</a:t>
                </a:r>
              </a:p>
              <a:p>
                <a:r>
                  <a:rPr lang="fr-FR" dirty="0" smtClean="0">
                    <a:sym typeface="Wingdings 2"/>
                  </a:rPr>
                  <a:t> </a:t>
                </a:r>
                <a:r>
                  <a:rPr lang="fr-FR" dirty="0" smtClean="0">
                    <a:latin typeface="Pere Castor" panose="00000400000000000000" pitchFamily="2" charset="0"/>
                    <a:sym typeface="Wingdings 2"/>
                  </a:rPr>
                  <a:t>J’entoure le nombre de dizaine dans ce nombre.</a:t>
                </a:r>
                <a:endParaRPr lang="fr-FR" dirty="0" smtClean="0">
                  <a:sym typeface="Wingdings 2"/>
                </a:endParaRPr>
              </a:p>
              <a:p>
                <a:r>
                  <a:rPr lang="fr-FR" dirty="0" smtClean="0">
                    <a:sym typeface="Wingdings 2"/>
                  </a:rPr>
                  <a:t> </a:t>
                </a:r>
                <a:r>
                  <a:rPr lang="fr-FR" dirty="0">
                    <a:latin typeface="Pere Castor" panose="00000400000000000000" pitchFamily="2" charset="0"/>
                    <a:sym typeface="Wingdings 2"/>
                  </a:rPr>
                  <a:t>J’ajoute ou j’enlève 1 dizaine au nombre de </a:t>
                </a:r>
                <a:r>
                  <a:rPr lang="fr-FR" dirty="0" smtClean="0">
                    <a:latin typeface="Pere Castor" panose="00000400000000000000" pitchFamily="2" charset="0"/>
                    <a:sym typeface="Wingdings 2"/>
                  </a:rPr>
                  <a:t>dizaines </a:t>
                </a:r>
                <a:r>
                  <a:rPr lang="fr-FR" dirty="0">
                    <a:latin typeface="Pere Castor" panose="00000400000000000000" pitchFamily="2" charset="0"/>
                    <a:sym typeface="Wingdings 2"/>
                  </a:rPr>
                  <a:t>de départ.</a:t>
                </a:r>
                <a:endParaRPr lang="fr-FR" dirty="0">
                  <a:latin typeface="Pere Castor" panose="00000400000000000000" pitchFamily="2" charset="0"/>
                </a:endParaRPr>
              </a:p>
            </p:txBody>
          </p:sp>
          <p:sp>
            <p:nvSpPr>
              <p:cNvPr id="21" name="Rectangle à coins arrondis 20"/>
              <p:cNvSpPr/>
              <p:nvPr/>
            </p:nvSpPr>
            <p:spPr>
              <a:xfrm>
                <a:off x="2145385" y="3491880"/>
                <a:ext cx="4670769" cy="954107"/>
              </a:xfrm>
              <a:prstGeom prst="wedgeRoundRectCallout">
                <a:avLst>
                  <a:gd name="adj1" fmla="val -69228"/>
                  <a:gd name="adj2" fmla="val -4203"/>
                  <a:gd name="adj3" fmla="val 16667"/>
                </a:avLst>
              </a:prstGeom>
              <a:noFill/>
              <a:ln>
                <a:solidFill>
                  <a:srgbClr val="0AC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2" name="Image 2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052248">
                <a:off x="234480" y="3712418"/>
                <a:ext cx="1004637" cy="658038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07" name="Groupe 106"/>
            <p:cNvGrpSpPr/>
            <p:nvPr/>
          </p:nvGrpSpPr>
          <p:grpSpPr>
            <a:xfrm>
              <a:off x="42318" y="1892312"/>
              <a:ext cx="6780460" cy="2596663"/>
              <a:chOff x="35694" y="844581"/>
              <a:chExt cx="6780460" cy="2596663"/>
            </a:xfrm>
          </p:grpSpPr>
          <p:sp>
            <p:nvSpPr>
              <p:cNvPr id="28" name="Flèche droite 27"/>
              <p:cNvSpPr/>
              <p:nvPr/>
            </p:nvSpPr>
            <p:spPr>
              <a:xfrm rot="10800000" flipH="1">
                <a:off x="4465772" y="1153679"/>
                <a:ext cx="986400" cy="54000"/>
              </a:xfrm>
              <a:prstGeom prst="rightArrow">
                <a:avLst/>
              </a:prstGeom>
              <a:solidFill>
                <a:srgbClr val="0AC800"/>
              </a:solidFill>
              <a:ln>
                <a:solidFill>
                  <a:srgbClr val="0AC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Flèche droite 26"/>
              <p:cNvSpPr/>
              <p:nvPr/>
            </p:nvSpPr>
            <p:spPr>
              <a:xfrm rot="10800000">
                <a:off x="1477388" y="1160360"/>
                <a:ext cx="986685" cy="53683"/>
              </a:xfrm>
              <a:prstGeom prst="rightArrow">
                <a:avLst/>
              </a:prstGeom>
              <a:solidFill>
                <a:srgbClr val="0AC800"/>
              </a:solidFill>
              <a:ln>
                <a:solidFill>
                  <a:srgbClr val="0AC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4" name="Groupe 13"/>
              <p:cNvGrpSpPr/>
              <p:nvPr/>
            </p:nvGrpSpPr>
            <p:grpSpPr>
              <a:xfrm>
                <a:off x="35694" y="1835504"/>
                <a:ext cx="6780460" cy="1605740"/>
                <a:chOff x="44624" y="1835504"/>
                <a:chExt cx="6780460" cy="1605740"/>
              </a:xfrm>
            </p:grpSpPr>
            <p:sp>
              <p:nvSpPr>
                <p:cNvPr id="9" name="ZoneTexte 8"/>
                <p:cNvSpPr txBox="1"/>
                <p:nvPr/>
              </p:nvSpPr>
              <p:spPr>
                <a:xfrm>
                  <a:off x="2340546" y="1840806"/>
                  <a:ext cx="2196000" cy="1600438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8800" dirty="0" smtClean="0">
                      <a:solidFill>
                        <a:schemeClr val="bg1"/>
                      </a:solidFill>
                      <a:latin typeface="Pere Castor" pitchFamily="2" charset="0"/>
                    </a:rPr>
                    <a:t>1</a:t>
                  </a:r>
                  <a:endParaRPr lang="fr-FR" sz="8800" dirty="0">
                    <a:solidFill>
                      <a:schemeClr val="bg1"/>
                    </a:solidFill>
                    <a:latin typeface="Pere Castor" pitchFamily="2" charset="0"/>
                  </a:endParaRPr>
                </a:p>
              </p:txBody>
            </p:sp>
            <p:sp>
              <p:nvSpPr>
                <p:cNvPr id="12" name="ZoneTexte 11"/>
                <p:cNvSpPr txBox="1"/>
                <p:nvPr/>
              </p:nvSpPr>
              <p:spPr>
                <a:xfrm>
                  <a:off x="44624" y="1835696"/>
                  <a:ext cx="2196000" cy="1600438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8800" dirty="0" smtClean="0">
                      <a:solidFill>
                        <a:schemeClr val="bg1"/>
                      </a:solidFill>
                      <a:latin typeface="Pere Castor" pitchFamily="2" charset="0"/>
                    </a:rPr>
                    <a:t>1</a:t>
                  </a:r>
                  <a:endParaRPr lang="fr-FR" sz="8800" dirty="0">
                    <a:solidFill>
                      <a:schemeClr val="bg1"/>
                    </a:solidFill>
                    <a:latin typeface="Pere Castor" pitchFamily="2" charset="0"/>
                  </a:endParaRPr>
                </a:p>
              </p:txBody>
            </p:sp>
            <p:sp>
              <p:nvSpPr>
                <p:cNvPr id="13" name="ZoneTexte 12"/>
                <p:cNvSpPr txBox="1"/>
                <p:nvPr/>
              </p:nvSpPr>
              <p:spPr>
                <a:xfrm>
                  <a:off x="4629084" y="1835504"/>
                  <a:ext cx="2196000" cy="1600438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8800" dirty="0" smtClean="0">
                      <a:solidFill>
                        <a:schemeClr val="bg1"/>
                      </a:solidFill>
                      <a:latin typeface="Pere Castor" pitchFamily="2" charset="0"/>
                    </a:rPr>
                    <a:t>1</a:t>
                  </a:r>
                  <a:endParaRPr lang="fr-FR" sz="8800" dirty="0">
                    <a:solidFill>
                      <a:schemeClr val="bg1"/>
                    </a:solidFill>
                    <a:latin typeface="Pere Castor" pitchFamily="2" charset="0"/>
                  </a:endParaRPr>
                </a:p>
              </p:txBody>
            </p:sp>
          </p:grpSp>
          <p:grpSp>
            <p:nvGrpSpPr>
              <p:cNvPr id="15" name="Groupe 14"/>
              <p:cNvGrpSpPr/>
              <p:nvPr/>
            </p:nvGrpSpPr>
            <p:grpSpPr>
              <a:xfrm>
                <a:off x="2351649" y="942569"/>
                <a:ext cx="2242682" cy="445110"/>
                <a:chOff x="2225013" y="58138"/>
                <a:chExt cx="5790502" cy="699985"/>
              </a:xfrm>
            </p:grpSpPr>
            <p:sp>
              <p:nvSpPr>
                <p:cNvPr id="16" name="ZoneTexte 15"/>
                <p:cNvSpPr txBox="1"/>
                <p:nvPr/>
              </p:nvSpPr>
              <p:spPr>
                <a:xfrm>
                  <a:off x="2653431" y="58138"/>
                  <a:ext cx="4889313" cy="697857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>
                      <a:latin typeface="Pere Castor" pitchFamily="2" charset="0"/>
                    </a:rPr>
                    <a:t>Nombre de départ</a:t>
                  </a:r>
                  <a:endParaRPr lang="fr-FR" sz="2400" dirty="0">
                    <a:latin typeface="Pere Castor" pitchFamily="2" charset="0"/>
                  </a:endParaRPr>
                </a:p>
              </p:txBody>
            </p:sp>
            <p:pic>
              <p:nvPicPr>
                <p:cNvPr id="17" name="Image 16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052248">
                  <a:off x="6900759" y="183222"/>
                  <a:ext cx="1114756" cy="56614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8" name="Image 17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7752" flipH="1">
                  <a:off x="2225013" y="191983"/>
                  <a:ext cx="1023528" cy="566140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  <p:sp>
            <p:nvSpPr>
              <p:cNvPr id="19" name="Flèche droite 18"/>
              <p:cNvSpPr/>
              <p:nvPr/>
            </p:nvSpPr>
            <p:spPr>
              <a:xfrm rot="5400000">
                <a:off x="3254194" y="1480873"/>
                <a:ext cx="421619" cy="288032"/>
              </a:xfrm>
              <a:prstGeom prst="rightArrow">
                <a:avLst/>
              </a:prstGeom>
              <a:solidFill>
                <a:srgbClr val="0AC800"/>
              </a:solidFill>
              <a:ln>
                <a:solidFill>
                  <a:srgbClr val="0AC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2" name="Groupe 31"/>
              <p:cNvGrpSpPr/>
              <p:nvPr/>
            </p:nvGrpSpPr>
            <p:grpSpPr>
              <a:xfrm>
                <a:off x="260648" y="853151"/>
                <a:ext cx="1205996" cy="982353"/>
                <a:chOff x="260648" y="853151"/>
                <a:chExt cx="1205996" cy="982353"/>
              </a:xfrm>
            </p:grpSpPr>
            <p:grpSp>
              <p:nvGrpSpPr>
                <p:cNvPr id="30" name="Groupe 29"/>
                <p:cNvGrpSpPr/>
                <p:nvPr/>
              </p:nvGrpSpPr>
              <p:grpSpPr>
                <a:xfrm>
                  <a:off x="260648" y="853151"/>
                  <a:ext cx="1205996" cy="982353"/>
                  <a:chOff x="260648" y="853151"/>
                  <a:chExt cx="1205996" cy="982353"/>
                </a:xfrm>
              </p:grpSpPr>
              <p:sp>
                <p:nvSpPr>
                  <p:cNvPr id="29" name="ZoneTexte 28"/>
                  <p:cNvSpPr txBox="1"/>
                  <p:nvPr/>
                </p:nvSpPr>
                <p:spPr>
                  <a:xfrm>
                    <a:off x="260648" y="853151"/>
                    <a:ext cx="1205996" cy="783193"/>
                  </a:xfrm>
                  <a:prstGeom prst="roundRect">
                    <a:avLst/>
                  </a:prstGeom>
                  <a:ln w="38100">
                    <a:solidFill>
                      <a:srgbClr val="00CC00"/>
                    </a:solidFill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2000" dirty="0" smtClean="0">
                        <a:latin typeface="Pere Castor" pitchFamily="2" charset="0"/>
                      </a:rPr>
                      <a:t>- </a:t>
                    </a:r>
                    <a:r>
                      <a:rPr lang="fr-FR" sz="2000" dirty="0" smtClean="0">
                        <a:latin typeface="Pere Castor" pitchFamily="2" charset="0"/>
                      </a:rPr>
                      <a:t>10</a:t>
                    </a:r>
                  </a:p>
                  <a:p>
                    <a:pPr algn="ctr"/>
                    <a:r>
                      <a:rPr lang="fr-FR" sz="2000" dirty="0" smtClean="0">
                        <a:latin typeface="Pere Castor" pitchFamily="2" charset="0"/>
                      </a:rPr>
                      <a:t>- 1 dizaine</a:t>
                    </a:r>
                    <a:endParaRPr lang="fr-FR" sz="2000" dirty="0">
                      <a:latin typeface="Pere Castor" pitchFamily="2" charset="0"/>
                    </a:endParaRPr>
                  </a:p>
                </p:txBody>
              </p:sp>
              <p:sp>
                <p:nvSpPr>
                  <p:cNvPr id="23" name="Flèche droite 22"/>
                  <p:cNvSpPr/>
                  <p:nvPr/>
                </p:nvSpPr>
                <p:spPr>
                  <a:xfrm rot="5400000">
                    <a:off x="889059" y="1690440"/>
                    <a:ext cx="186018" cy="104110"/>
                  </a:xfrm>
                  <a:prstGeom prst="rightArrow">
                    <a:avLst/>
                  </a:prstGeom>
                  <a:solidFill>
                    <a:srgbClr val="0AC800"/>
                  </a:solidFill>
                  <a:ln>
                    <a:solidFill>
                      <a:srgbClr val="0AC8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31" name="ZoneTexte 30"/>
                <p:cNvSpPr txBox="1"/>
                <p:nvPr/>
              </p:nvSpPr>
              <p:spPr>
                <a:xfrm>
                  <a:off x="761523" y="1060081"/>
                  <a:ext cx="5130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b="1" dirty="0" smtClean="0">
                      <a:latin typeface="Pere Castor" panose="00000400000000000000" pitchFamily="2" charset="0"/>
                    </a:rPr>
                    <a:t>ou</a:t>
                  </a:r>
                  <a:endParaRPr lang="fr-FR" b="1" dirty="0">
                    <a:latin typeface="Pere Castor" panose="00000400000000000000" pitchFamily="2" charset="0"/>
                  </a:endParaRPr>
                </a:p>
              </p:txBody>
            </p:sp>
          </p:grpSp>
          <p:grpSp>
            <p:nvGrpSpPr>
              <p:cNvPr id="33" name="Groupe 32"/>
              <p:cNvGrpSpPr/>
              <p:nvPr/>
            </p:nvGrpSpPr>
            <p:grpSpPr>
              <a:xfrm>
                <a:off x="5468150" y="844581"/>
                <a:ext cx="1201209" cy="982353"/>
                <a:chOff x="332655" y="853151"/>
                <a:chExt cx="1201209" cy="982353"/>
              </a:xfrm>
            </p:grpSpPr>
            <p:grpSp>
              <p:nvGrpSpPr>
                <p:cNvPr id="34" name="Groupe 33"/>
                <p:cNvGrpSpPr/>
                <p:nvPr/>
              </p:nvGrpSpPr>
              <p:grpSpPr>
                <a:xfrm>
                  <a:off x="332655" y="853151"/>
                  <a:ext cx="1201209" cy="982353"/>
                  <a:chOff x="332655" y="853151"/>
                  <a:chExt cx="1201209" cy="982353"/>
                </a:xfrm>
              </p:grpSpPr>
              <p:sp>
                <p:nvSpPr>
                  <p:cNvPr id="36" name="ZoneTexte 35"/>
                  <p:cNvSpPr txBox="1"/>
                  <p:nvPr/>
                </p:nvSpPr>
                <p:spPr>
                  <a:xfrm>
                    <a:off x="332655" y="853151"/>
                    <a:ext cx="1201209" cy="783193"/>
                  </a:xfrm>
                  <a:prstGeom prst="roundRect">
                    <a:avLst/>
                  </a:prstGeom>
                  <a:ln w="38100">
                    <a:solidFill>
                      <a:srgbClr val="00CC00"/>
                    </a:solidFill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2000" dirty="0" smtClean="0">
                        <a:latin typeface="Pere Castor" pitchFamily="2" charset="0"/>
                      </a:rPr>
                      <a:t>+ </a:t>
                    </a:r>
                    <a:r>
                      <a:rPr lang="fr-FR" sz="2000" dirty="0" smtClean="0">
                        <a:latin typeface="Pere Castor" pitchFamily="2" charset="0"/>
                      </a:rPr>
                      <a:t>10</a:t>
                    </a:r>
                  </a:p>
                  <a:p>
                    <a:pPr algn="ctr"/>
                    <a:r>
                      <a:rPr lang="fr-FR" sz="2000" dirty="0">
                        <a:latin typeface="Pere Castor" pitchFamily="2" charset="0"/>
                      </a:rPr>
                      <a:t>+</a:t>
                    </a:r>
                    <a:r>
                      <a:rPr lang="fr-FR" sz="2000" dirty="0" smtClean="0">
                        <a:latin typeface="Pere Castor" pitchFamily="2" charset="0"/>
                      </a:rPr>
                      <a:t> 1 dizaine</a:t>
                    </a:r>
                    <a:endParaRPr lang="fr-FR" sz="2000" dirty="0">
                      <a:latin typeface="Pere Castor" pitchFamily="2" charset="0"/>
                    </a:endParaRPr>
                  </a:p>
                </p:txBody>
              </p:sp>
              <p:sp>
                <p:nvSpPr>
                  <p:cNvPr id="37" name="Flèche droite 36"/>
                  <p:cNvSpPr/>
                  <p:nvPr/>
                </p:nvSpPr>
                <p:spPr>
                  <a:xfrm rot="5400000">
                    <a:off x="889059" y="1690440"/>
                    <a:ext cx="186018" cy="104110"/>
                  </a:xfrm>
                  <a:prstGeom prst="rightArrow">
                    <a:avLst/>
                  </a:prstGeom>
                  <a:solidFill>
                    <a:srgbClr val="0AC800"/>
                  </a:solidFill>
                  <a:ln>
                    <a:solidFill>
                      <a:srgbClr val="0AC8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35" name="ZoneTexte 34"/>
                <p:cNvSpPr txBox="1"/>
                <p:nvPr/>
              </p:nvSpPr>
              <p:spPr>
                <a:xfrm>
                  <a:off x="761523" y="1060081"/>
                  <a:ext cx="5130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b="1" dirty="0" smtClean="0">
                      <a:latin typeface="Pere Castor" panose="00000400000000000000" pitchFamily="2" charset="0"/>
                    </a:rPr>
                    <a:t>ou</a:t>
                  </a:r>
                  <a:endParaRPr lang="fr-FR" b="1" dirty="0">
                    <a:latin typeface="Pere Castor" panose="00000400000000000000" pitchFamily="2" charset="0"/>
                  </a:endParaRPr>
                </a:p>
              </p:txBody>
            </p:sp>
          </p:grpSp>
        </p:grpSp>
        <p:grpSp>
          <p:nvGrpSpPr>
            <p:cNvPr id="40" name="Groupe 39"/>
            <p:cNvGrpSpPr/>
            <p:nvPr/>
          </p:nvGrpSpPr>
          <p:grpSpPr>
            <a:xfrm>
              <a:off x="426912" y="70315"/>
              <a:ext cx="5893951" cy="765412"/>
              <a:chOff x="426912" y="70315"/>
              <a:chExt cx="5893951" cy="765412"/>
            </a:xfrm>
          </p:grpSpPr>
          <p:grpSp>
            <p:nvGrpSpPr>
              <p:cNvPr id="4" name="Groupe 3"/>
              <p:cNvGrpSpPr/>
              <p:nvPr/>
            </p:nvGrpSpPr>
            <p:grpSpPr>
              <a:xfrm>
                <a:off x="426912" y="70315"/>
                <a:ext cx="5391633" cy="715089"/>
                <a:chOff x="2151112" y="58138"/>
                <a:chExt cx="5391633" cy="715089"/>
              </a:xfrm>
            </p:grpSpPr>
            <p:sp>
              <p:nvSpPr>
                <p:cNvPr id="5" name="ZoneTexte 4"/>
                <p:cNvSpPr txBox="1"/>
                <p:nvPr/>
              </p:nvSpPr>
              <p:spPr>
                <a:xfrm>
                  <a:off x="2653431" y="58138"/>
                  <a:ext cx="4889314" cy="715089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3600" dirty="0">
                      <a:latin typeface="Pere Castor" pitchFamily="2" charset="0"/>
                    </a:rPr>
                    <a:t>A</a:t>
                  </a:r>
                  <a:r>
                    <a:rPr lang="fr-FR" sz="3600" dirty="0" smtClean="0">
                      <a:latin typeface="Pere Castor" pitchFamily="2" charset="0"/>
                    </a:rPr>
                    <a:t>jouter ou retrancher </a:t>
                  </a:r>
                  <a:r>
                    <a:rPr lang="fr-FR" sz="3600" dirty="0" smtClean="0">
                      <a:latin typeface="Pere Castor" pitchFamily="2" charset="0"/>
                    </a:rPr>
                    <a:t>10</a:t>
                  </a:r>
                  <a:endParaRPr lang="fr-FR" sz="3600" dirty="0">
                    <a:latin typeface="Pere Castor" pitchFamily="2" charset="0"/>
                  </a:endParaRPr>
                </a:p>
              </p:txBody>
            </p:sp>
            <p:pic>
              <p:nvPicPr>
                <p:cNvPr id="7" name="Image 6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7752" flipH="1">
                  <a:off x="2151112" y="86663"/>
                  <a:ext cx="1004637" cy="658038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  <p:sp>
            <p:nvSpPr>
              <p:cNvPr id="26" name="ZoneTexte 25"/>
              <p:cNvSpPr txBox="1"/>
              <p:nvPr/>
            </p:nvSpPr>
            <p:spPr>
              <a:xfrm>
                <a:off x="4256133" y="651061"/>
                <a:ext cx="153541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@aliaslili (http://www.leblogdaliaslili.fr</a:t>
                </a:r>
                <a:r>
                  <a:rPr lang="fr-FR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/)</a:t>
                </a:r>
                <a:endParaRPr lang="fr-FR" sz="6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pic>
            <p:nvPicPr>
              <p:cNvPr id="39" name="Image 3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052248">
                <a:off x="5316226" y="98840"/>
                <a:ext cx="1004637" cy="658038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133" name="Groupe 132"/>
          <p:cNvGrpSpPr/>
          <p:nvPr/>
        </p:nvGrpSpPr>
        <p:grpSpPr>
          <a:xfrm>
            <a:off x="51121" y="4684147"/>
            <a:ext cx="6841011" cy="4418660"/>
            <a:chOff x="42318" y="70315"/>
            <a:chExt cx="6841011" cy="4418660"/>
          </a:xfrm>
        </p:grpSpPr>
        <p:grpSp>
          <p:nvGrpSpPr>
            <p:cNvPr id="134" name="Groupe 133"/>
            <p:cNvGrpSpPr/>
            <p:nvPr/>
          </p:nvGrpSpPr>
          <p:grpSpPr>
            <a:xfrm>
              <a:off x="207963" y="875047"/>
              <a:ext cx="6675366" cy="954107"/>
              <a:chOff x="234480" y="3491880"/>
              <a:chExt cx="6675366" cy="954107"/>
            </a:xfrm>
          </p:grpSpPr>
          <p:sp>
            <p:nvSpPr>
              <p:cNvPr id="163" name="ZoneTexte 162"/>
              <p:cNvSpPr txBox="1"/>
              <p:nvPr/>
            </p:nvSpPr>
            <p:spPr>
              <a:xfrm>
                <a:off x="2145385" y="3491880"/>
                <a:ext cx="476446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atin typeface="Pere Castor" panose="00000400000000000000" pitchFamily="2" charset="0"/>
                    <a:sym typeface="Wingdings 2"/>
                  </a:rPr>
                  <a:t> J’écris le nombre de départ</a:t>
                </a:r>
                <a:r>
                  <a:rPr lang="fr-FR" sz="2000" dirty="0">
                    <a:latin typeface="Pere Castor" panose="00000400000000000000" pitchFamily="2" charset="0"/>
                    <a:sym typeface="Wingdings 2"/>
                  </a:rPr>
                  <a:t>.</a:t>
                </a:r>
              </a:p>
              <a:p>
                <a:r>
                  <a:rPr lang="fr-FR" dirty="0" smtClean="0">
                    <a:sym typeface="Wingdings 2"/>
                  </a:rPr>
                  <a:t> </a:t>
                </a:r>
                <a:r>
                  <a:rPr lang="fr-FR" dirty="0" smtClean="0">
                    <a:latin typeface="Pere Castor" panose="00000400000000000000" pitchFamily="2" charset="0"/>
                    <a:sym typeface="Wingdings 2"/>
                  </a:rPr>
                  <a:t>J’entoure le nombre de dizaine dans ce nombre.</a:t>
                </a:r>
                <a:endParaRPr lang="fr-FR" dirty="0" smtClean="0">
                  <a:sym typeface="Wingdings 2"/>
                </a:endParaRPr>
              </a:p>
              <a:p>
                <a:r>
                  <a:rPr lang="fr-FR" dirty="0" smtClean="0">
                    <a:sym typeface="Wingdings 2"/>
                  </a:rPr>
                  <a:t> </a:t>
                </a:r>
                <a:r>
                  <a:rPr lang="fr-FR" dirty="0">
                    <a:latin typeface="Pere Castor" panose="00000400000000000000" pitchFamily="2" charset="0"/>
                    <a:sym typeface="Wingdings 2"/>
                  </a:rPr>
                  <a:t>J’ajoute ou j’enlève 1 dizaine au nombre de </a:t>
                </a:r>
                <a:r>
                  <a:rPr lang="fr-FR" dirty="0" smtClean="0">
                    <a:latin typeface="Pere Castor" panose="00000400000000000000" pitchFamily="2" charset="0"/>
                    <a:sym typeface="Wingdings 2"/>
                  </a:rPr>
                  <a:t>dizaines </a:t>
                </a:r>
                <a:r>
                  <a:rPr lang="fr-FR" dirty="0">
                    <a:latin typeface="Pere Castor" panose="00000400000000000000" pitchFamily="2" charset="0"/>
                    <a:sym typeface="Wingdings 2"/>
                  </a:rPr>
                  <a:t>de départ.</a:t>
                </a:r>
                <a:endParaRPr lang="fr-FR" dirty="0">
                  <a:latin typeface="Pere Castor" panose="00000400000000000000" pitchFamily="2" charset="0"/>
                </a:endParaRPr>
              </a:p>
            </p:txBody>
          </p:sp>
          <p:sp>
            <p:nvSpPr>
              <p:cNvPr id="164" name="Rectangle à coins arrondis 163"/>
              <p:cNvSpPr/>
              <p:nvPr/>
            </p:nvSpPr>
            <p:spPr>
              <a:xfrm>
                <a:off x="2145385" y="3491880"/>
                <a:ext cx="4670769" cy="954107"/>
              </a:xfrm>
              <a:prstGeom prst="wedgeRoundRectCallout">
                <a:avLst>
                  <a:gd name="adj1" fmla="val -69228"/>
                  <a:gd name="adj2" fmla="val -4203"/>
                  <a:gd name="adj3" fmla="val 16667"/>
                </a:avLst>
              </a:prstGeom>
              <a:noFill/>
              <a:ln>
                <a:solidFill>
                  <a:srgbClr val="0AC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65" name="Image 16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052248">
                <a:off x="234480" y="3712418"/>
                <a:ext cx="1004637" cy="658038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35" name="Groupe 134"/>
            <p:cNvGrpSpPr/>
            <p:nvPr/>
          </p:nvGrpSpPr>
          <p:grpSpPr>
            <a:xfrm>
              <a:off x="42318" y="1892312"/>
              <a:ext cx="6780460" cy="2596663"/>
              <a:chOff x="35694" y="844581"/>
              <a:chExt cx="6780460" cy="2596663"/>
            </a:xfrm>
          </p:grpSpPr>
          <p:sp>
            <p:nvSpPr>
              <p:cNvPr id="142" name="Flèche droite 141"/>
              <p:cNvSpPr/>
              <p:nvPr/>
            </p:nvSpPr>
            <p:spPr>
              <a:xfrm rot="10800000" flipH="1">
                <a:off x="4465772" y="1153679"/>
                <a:ext cx="986400" cy="54000"/>
              </a:xfrm>
              <a:prstGeom prst="rightArrow">
                <a:avLst/>
              </a:prstGeom>
              <a:solidFill>
                <a:srgbClr val="0AC800"/>
              </a:solidFill>
              <a:ln>
                <a:solidFill>
                  <a:srgbClr val="0AC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Flèche droite 142"/>
              <p:cNvSpPr/>
              <p:nvPr/>
            </p:nvSpPr>
            <p:spPr>
              <a:xfrm rot="10800000">
                <a:off x="1477388" y="1160360"/>
                <a:ext cx="986685" cy="53683"/>
              </a:xfrm>
              <a:prstGeom prst="rightArrow">
                <a:avLst/>
              </a:prstGeom>
              <a:solidFill>
                <a:srgbClr val="0AC800"/>
              </a:solidFill>
              <a:ln>
                <a:solidFill>
                  <a:srgbClr val="0AC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44" name="Groupe 143"/>
              <p:cNvGrpSpPr/>
              <p:nvPr/>
            </p:nvGrpSpPr>
            <p:grpSpPr>
              <a:xfrm>
                <a:off x="35694" y="1835504"/>
                <a:ext cx="6780460" cy="1605740"/>
                <a:chOff x="44624" y="1835504"/>
                <a:chExt cx="6780460" cy="1605740"/>
              </a:xfrm>
            </p:grpSpPr>
            <p:sp>
              <p:nvSpPr>
                <p:cNvPr id="160" name="ZoneTexte 159"/>
                <p:cNvSpPr txBox="1"/>
                <p:nvPr/>
              </p:nvSpPr>
              <p:spPr>
                <a:xfrm>
                  <a:off x="2340546" y="1840806"/>
                  <a:ext cx="2196000" cy="1600438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8800" dirty="0" smtClean="0">
                      <a:solidFill>
                        <a:schemeClr val="bg1"/>
                      </a:solidFill>
                      <a:latin typeface="Pere Castor" pitchFamily="2" charset="0"/>
                    </a:rPr>
                    <a:t>1</a:t>
                  </a:r>
                  <a:endParaRPr lang="fr-FR" sz="8800" dirty="0">
                    <a:solidFill>
                      <a:schemeClr val="bg1"/>
                    </a:solidFill>
                    <a:latin typeface="Pere Castor" pitchFamily="2" charset="0"/>
                  </a:endParaRPr>
                </a:p>
              </p:txBody>
            </p:sp>
            <p:sp>
              <p:nvSpPr>
                <p:cNvPr id="161" name="ZoneTexte 160"/>
                <p:cNvSpPr txBox="1"/>
                <p:nvPr/>
              </p:nvSpPr>
              <p:spPr>
                <a:xfrm>
                  <a:off x="44624" y="1835696"/>
                  <a:ext cx="2196000" cy="1600438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8800" dirty="0" smtClean="0">
                      <a:solidFill>
                        <a:schemeClr val="bg1"/>
                      </a:solidFill>
                      <a:latin typeface="Pere Castor" pitchFamily="2" charset="0"/>
                    </a:rPr>
                    <a:t>1</a:t>
                  </a:r>
                  <a:endParaRPr lang="fr-FR" sz="8800" dirty="0">
                    <a:solidFill>
                      <a:schemeClr val="bg1"/>
                    </a:solidFill>
                    <a:latin typeface="Pere Castor" pitchFamily="2" charset="0"/>
                  </a:endParaRPr>
                </a:p>
              </p:txBody>
            </p:sp>
            <p:sp>
              <p:nvSpPr>
                <p:cNvPr id="162" name="ZoneTexte 161"/>
                <p:cNvSpPr txBox="1"/>
                <p:nvPr/>
              </p:nvSpPr>
              <p:spPr>
                <a:xfrm>
                  <a:off x="4629084" y="1835504"/>
                  <a:ext cx="2196000" cy="1600438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8800" dirty="0" smtClean="0">
                      <a:solidFill>
                        <a:schemeClr val="bg1"/>
                      </a:solidFill>
                      <a:latin typeface="Pere Castor" pitchFamily="2" charset="0"/>
                    </a:rPr>
                    <a:t>1</a:t>
                  </a:r>
                  <a:endParaRPr lang="fr-FR" sz="8800" dirty="0">
                    <a:solidFill>
                      <a:schemeClr val="bg1"/>
                    </a:solidFill>
                    <a:latin typeface="Pere Castor" pitchFamily="2" charset="0"/>
                  </a:endParaRPr>
                </a:p>
              </p:txBody>
            </p:sp>
          </p:grpSp>
          <p:grpSp>
            <p:nvGrpSpPr>
              <p:cNvPr id="145" name="Groupe 144"/>
              <p:cNvGrpSpPr/>
              <p:nvPr/>
            </p:nvGrpSpPr>
            <p:grpSpPr>
              <a:xfrm>
                <a:off x="2351649" y="942569"/>
                <a:ext cx="2242682" cy="445110"/>
                <a:chOff x="2225013" y="58138"/>
                <a:chExt cx="5790502" cy="699985"/>
              </a:xfrm>
            </p:grpSpPr>
            <p:sp>
              <p:nvSpPr>
                <p:cNvPr id="157" name="ZoneTexte 156"/>
                <p:cNvSpPr txBox="1"/>
                <p:nvPr/>
              </p:nvSpPr>
              <p:spPr>
                <a:xfrm>
                  <a:off x="2653431" y="58138"/>
                  <a:ext cx="4889313" cy="697857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>
                      <a:latin typeface="Pere Castor" pitchFamily="2" charset="0"/>
                    </a:rPr>
                    <a:t>Nombre de départ</a:t>
                  </a:r>
                  <a:endParaRPr lang="fr-FR" sz="2400" dirty="0">
                    <a:latin typeface="Pere Castor" pitchFamily="2" charset="0"/>
                  </a:endParaRPr>
                </a:p>
              </p:txBody>
            </p:sp>
            <p:pic>
              <p:nvPicPr>
                <p:cNvPr id="158" name="Image 157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052248">
                  <a:off x="6900759" y="183222"/>
                  <a:ext cx="1114756" cy="56614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59" name="Image 15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7752" flipH="1">
                  <a:off x="2225013" y="191983"/>
                  <a:ext cx="1023528" cy="566140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  <p:sp>
            <p:nvSpPr>
              <p:cNvPr id="146" name="Flèche droite 145"/>
              <p:cNvSpPr/>
              <p:nvPr/>
            </p:nvSpPr>
            <p:spPr>
              <a:xfrm rot="5400000">
                <a:off x="3254194" y="1480873"/>
                <a:ext cx="421619" cy="288032"/>
              </a:xfrm>
              <a:prstGeom prst="rightArrow">
                <a:avLst/>
              </a:prstGeom>
              <a:solidFill>
                <a:srgbClr val="0AC800"/>
              </a:solidFill>
              <a:ln>
                <a:solidFill>
                  <a:srgbClr val="0AC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47" name="Groupe 146"/>
              <p:cNvGrpSpPr/>
              <p:nvPr/>
            </p:nvGrpSpPr>
            <p:grpSpPr>
              <a:xfrm>
                <a:off x="260648" y="853151"/>
                <a:ext cx="1205996" cy="982353"/>
                <a:chOff x="260648" y="853151"/>
                <a:chExt cx="1205996" cy="982353"/>
              </a:xfrm>
            </p:grpSpPr>
            <p:grpSp>
              <p:nvGrpSpPr>
                <p:cNvPr id="153" name="Groupe 152"/>
                <p:cNvGrpSpPr/>
                <p:nvPr/>
              </p:nvGrpSpPr>
              <p:grpSpPr>
                <a:xfrm>
                  <a:off x="260648" y="853151"/>
                  <a:ext cx="1205996" cy="982353"/>
                  <a:chOff x="260648" y="853151"/>
                  <a:chExt cx="1205996" cy="982353"/>
                </a:xfrm>
              </p:grpSpPr>
              <p:sp>
                <p:nvSpPr>
                  <p:cNvPr id="155" name="ZoneTexte 154"/>
                  <p:cNvSpPr txBox="1"/>
                  <p:nvPr/>
                </p:nvSpPr>
                <p:spPr>
                  <a:xfrm>
                    <a:off x="260648" y="853151"/>
                    <a:ext cx="1205996" cy="783193"/>
                  </a:xfrm>
                  <a:prstGeom prst="roundRect">
                    <a:avLst/>
                  </a:prstGeom>
                  <a:ln w="38100">
                    <a:solidFill>
                      <a:srgbClr val="00CC00"/>
                    </a:solidFill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2000" dirty="0" smtClean="0">
                        <a:latin typeface="Pere Castor" pitchFamily="2" charset="0"/>
                      </a:rPr>
                      <a:t>- </a:t>
                    </a:r>
                    <a:r>
                      <a:rPr lang="fr-FR" sz="2000" dirty="0" smtClean="0">
                        <a:latin typeface="Pere Castor" pitchFamily="2" charset="0"/>
                      </a:rPr>
                      <a:t>10</a:t>
                    </a:r>
                  </a:p>
                  <a:p>
                    <a:pPr algn="ctr"/>
                    <a:r>
                      <a:rPr lang="fr-FR" sz="2000" dirty="0" smtClean="0">
                        <a:latin typeface="Pere Castor" pitchFamily="2" charset="0"/>
                      </a:rPr>
                      <a:t>- 1 dizaine</a:t>
                    </a:r>
                    <a:endParaRPr lang="fr-FR" sz="2000" dirty="0">
                      <a:latin typeface="Pere Castor" pitchFamily="2" charset="0"/>
                    </a:endParaRPr>
                  </a:p>
                </p:txBody>
              </p:sp>
              <p:sp>
                <p:nvSpPr>
                  <p:cNvPr id="156" name="Flèche droite 155"/>
                  <p:cNvSpPr/>
                  <p:nvPr/>
                </p:nvSpPr>
                <p:spPr>
                  <a:xfrm rot="5400000">
                    <a:off x="889059" y="1690440"/>
                    <a:ext cx="186018" cy="104110"/>
                  </a:xfrm>
                  <a:prstGeom prst="rightArrow">
                    <a:avLst/>
                  </a:prstGeom>
                  <a:solidFill>
                    <a:srgbClr val="0AC800"/>
                  </a:solidFill>
                  <a:ln>
                    <a:solidFill>
                      <a:srgbClr val="0AC8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54" name="ZoneTexte 153"/>
                <p:cNvSpPr txBox="1"/>
                <p:nvPr/>
              </p:nvSpPr>
              <p:spPr>
                <a:xfrm>
                  <a:off x="761523" y="1060081"/>
                  <a:ext cx="5130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b="1" dirty="0" smtClean="0">
                      <a:latin typeface="Pere Castor" panose="00000400000000000000" pitchFamily="2" charset="0"/>
                    </a:rPr>
                    <a:t>ou</a:t>
                  </a:r>
                  <a:endParaRPr lang="fr-FR" b="1" dirty="0">
                    <a:latin typeface="Pere Castor" panose="00000400000000000000" pitchFamily="2" charset="0"/>
                  </a:endParaRPr>
                </a:p>
              </p:txBody>
            </p:sp>
          </p:grpSp>
          <p:grpSp>
            <p:nvGrpSpPr>
              <p:cNvPr id="148" name="Groupe 147"/>
              <p:cNvGrpSpPr/>
              <p:nvPr/>
            </p:nvGrpSpPr>
            <p:grpSpPr>
              <a:xfrm>
                <a:off x="5468150" y="844581"/>
                <a:ext cx="1201209" cy="982353"/>
                <a:chOff x="332655" y="853151"/>
                <a:chExt cx="1201209" cy="982353"/>
              </a:xfrm>
            </p:grpSpPr>
            <p:grpSp>
              <p:nvGrpSpPr>
                <p:cNvPr id="149" name="Groupe 148"/>
                <p:cNvGrpSpPr/>
                <p:nvPr/>
              </p:nvGrpSpPr>
              <p:grpSpPr>
                <a:xfrm>
                  <a:off x="332655" y="853151"/>
                  <a:ext cx="1201209" cy="982353"/>
                  <a:chOff x="332655" y="853151"/>
                  <a:chExt cx="1201209" cy="982353"/>
                </a:xfrm>
              </p:grpSpPr>
              <p:sp>
                <p:nvSpPr>
                  <p:cNvPr id="151" name="ZoneTexte 150"/>
                  <p:cNvSpPr txBox="1"/>
                  <p:nvPr/>
                </p:nvSpPr>
                <p:spPr>
                  <a:xfrm>
                    <a:off x="332655" y="853151"/>
                    <a:ext cx="1201209" cy="783193"/>
                  </a:xfrm>
                  <a:prstGeom prst="roundRect">
                    <a:avLst/>
                  </a:prstGeom>
                  <a:ln w="38100">
                    <a:solidFill>
                      <a:srgbClr val="00CC00"/>
                    </a:solidFill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2000" dirty="0" smtClean="0">
                        <a:latin typeface="Pere Castor" pitchFamily="2" charset="0"/>
                      </a:rPr>
                      <a:t>+ </a:t>
                    </a:r>
                    <a:r>
                      <a:rPr lang="fr-FR" sz="2000" dirty="0" smtClean="0">
                        <a:latin typeface="Pere Castor" pitchFamily="2" charset="0"/>
                      </a:rPr>
                      <a:t>10</a:t>
                    </a:r>
                  </a:p>
                  <a:p>
                    <a:pPr algn="ctr"/>
                    <a:r>
                      <a:rPr lang="fr-FR" sz="2000" dirty="0">
                        <a:latin typeface="Pere Castor" pitchFamily="2" charset="0"/>
                      </a:rPr>
                      <a:t>+</a:t>
                    </a:r>
                    <a:r>
                      <a:rPr lang="fr-FR" sz="2000" dirty="0" smtClean="0">
                        <a:latin typeface="Pere Castor" pitchFamily="2" charset="0"/>
                      </a:rPr>
                      <a:t> 1 dizaine</a:t>
                    </a:r>
                    <a:endParaRPr lang="fr-FR" sz="2000" dirty="0">
                      <a:latin typeface="Pere Castor" pitchFamily="2" charset="0"/>
                    </a:endParaRPr>
                  </a:p>
                </p:txBody>
              </p:sp>
              <p:sp>
                <p:nvSpPr>
                  <p:cNvPr id="152" name="Flèche droite 151"/>
                  <p:cNvSpPr/>
                  <p:nvPr/>
                </p:nvSpPr>
                <p:spPr>
                  <a:xfrm rot="5400000">
                    <a:off x="889059" y="1690440"/>
                    <a:ext cx="186018" cy="104110"/>
                  </a:xfrm>
                  <a:prstGeom prst="rightArrow">
                    <a:avLst/>
                  </a:prstGeom>
                  <a:solidFill>
                    <a:srgbClr val="0AC800"/>
                  </a:solidFill>
                  <a:ln>
                    <a:solidFill>
                      <a:srgbClr val="0AC8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50" name="ZoneTexte 149"/>
                <p:cNvSpPr txBox="1"/>
                <p:nvPr/>
              </p:nvSpPr>
              <p:spPr>
                <a:xfrm>
                  <a:off x="761523" y="1060081"/>
                  <a:ext cx="5130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b="1" dirty="0" smtClean="0">
                      <a:latin typeface="Pere Castor" panose="00000400000000000000" pitchFamily="2" charset="0"/>
                    </a:rPr>
                    <a:t>ou</a:t>
                  </a:r>
                  <a:endParaRPr lang="fr-FR" b="1" dirty="0">
                    <a:latin typeface="Pere Castor" panose="00000400000000000000" pitchFamily="2" charset="0"/>
                  </a:endParaRPr>
                </a:p>
              </p:txBody>
            </p:sp>
          </p:grpSp>
        </p:grpSp>
        <p:grpSp>
          <p:nvGrpSpPr>
            <p:cNvPr id="136" name="Groupe 135"/>
            <p:cNvGrpSpPr/>
            <p:nvPr/>
          </p:nvGrpSpPr>
          <p:grpSpPr>
            <a:xfrm>
              <a:off x="426912" y="70315"/>
              <a:ext cx="5893951" cy="765412"/>
              <a:chOff x="426912" y="70315"/>
              <a:chExt cx="5893951" cy="765412"/>
            </a:xfrm>
          </p:grpSpPr>
          <p:grpSp>
            <p:nvGrpSpPr>
              <p:cNvPr id="137" name="Groupe 136"/>
              <p:cNvGrpSpPr/>
              <p:nvPr/>
            </p:nvGrpSpPr>
            <p:grpSpPr>
              <a:xfrm>
                <a:off x="426912" y="70315"/>
                <a:ext cx="5391633" cy="715089"/>
                <a:chOff x="2151112" y="58138"/>
                <a:chExt cx="5391633" cy="715089"/>
              </a:xfrm>
            </p:grpSpPr>
            <p:sp>
              <p:nvSpPr>
                <p:cNvPr id="140" name="ZoneTexte 139"/>
                <p:cNvSpPr txBox="1"/>
                <p:nvPr/>
              </p:nvSpPr>
              <p:spPr>
                <a:xfrm>
                  <a:off x="2653431" y="58138"/>
                  <a:ext cx="4889314" cy="715089"/>
                </a:xfrm>
                <a:prstGeom prst="roundRect">
                  <a:avLst/>
                </a:prstGeom>
                <a:ln w="38100">
                  <a:solidFill>
                    <a:srgbClr val="00CC00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3600" dirty="0">
                      <a:latin typeface="Pere Castor" pitchFamily="2" charset="0"/>
                    </a:rPr>
                    <a:t>A</a:t>
                  </a:r>
                  <a:r>
                    <a:rPr lang="fr-FR" sz="3600" dirty="0" smtClean="0">
                      <a:latin typeface="Pere Castor" pitchFamily="2" charset="0"/>
                    </a:rPr>
                    <a:t>jouter ou retrancher </a:t>
                  </a:r>
                  <a:r>
                    <a:rPr lang="fr-FR" sz="3600" dirty="0" smtClean="0">
                      <a:latin typeface="Pere Castor" pitchFamily="2" charset="0"/>
                    </a:rPr>
                    <a:t>10</a:t>
                  </a:r>
                  <a:endParaRPr lang="fr-FR" sz="3600" dirty="0">
                    <a:latin typeface="Pere Castor" pitchFamily="2" charset="0"/>
                  </a:endParaRPr>
                </a:p>
              </p:txBody>
            </p:sp>
            <p:pic>
              <p:nvPicPr>
                <p:cNvPr id="141" name="Image 140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7752" flipH="1">
                  <a:off x="2151112" y="86663"/>
                  <a:ext cx="1004637" cy="658038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  <p:sp>
            <p:nvSpPr>
              <p:cNvPr id="138" name="ZoneTexte 137"/>
              <p:cNvSpPr txBox="1"/>
              <p:nvPr/>
            </p:nvSpPr>
            <p:spPr>
              <a:xfrm>
                <a:off x="4256133" y="651061"/>
                <a:ext cx="153541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@aliaslili (http://www.leblogdaliaslili.fr</a:t>
                </a:r>
                <a:r>
                  <a:rPr lang="fr-FR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/)</a:t>
                </a:r>
                <a:endParaRPr lang="fr-FR" sz="6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pic>
            <p:nvPicPr>
              <p:cNvPr id="139" name="Image 13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052248">
                <a:off x="5316226" y="98840"/>
                <a:ext cx="1004637" cy="658038"/>
              </a:xfrm>
              <a:prstGeom prst="rect">
                <a:avLst/>
              </a:prstGeom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758535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118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aliaslili</dc:creator>
  <cp:lastModifiedBy>aliaslili</cp:lastModifiedBy>
  <cp:revision>12</cp:revision>
  <dcterms:created xsi:type="dcterms:W3CDTF">2013-10-14T10:17:53Z</dcterms:created>
  <dcterms:modified xsi:type="dcterms:W3CDTF">2013-10-14T12:33:08Z</dcterms:modified>
</cp:coreProperties>
</file>