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6" r:id="rId3"/>
    <p:sldId id="276" r:id="rId4"/>
    <p:sldId id="269" r:id="rId5"/>
    <p:sldId id="277" r:id="rId6"/>
    <p:sldId id="257" r:id="rId7"/>
    <p:sldId id="272" r:id="rId8"/>
    <p:sldId id="268" r:id="rId9"/>
    <p:sldId id="278" r:id="rId10"/>
    <p:sldId id="261" r:id="rId11"/>
    <p:sldId id="279" r:id="rId12"/>
    <p:sldId id="270" r:id="rId13"/>
    <p:sldId id="280" r:id="rId14"/>
    <p:sldId id="271" r:id="rId15"/>
    <p:sldId id="281" r:id="rId16"/>
    <p:sldId id="262" r:id="rId17"/>
    <p:sldId id="275" r:id="rId18"/>
    <p:sldId id="273" r:id="rId19"/>
    <p:sldId id="274" r:id="rId20"/>
    <p:sldId id="263" r:id="rId21"/>
    <p:sldId id="282" r:id="rId22"/>
    <p:sldId id="283" r:id="rId23"/>
    <p:sldId id="285" r:id="rId24"/>
    <p:sldId id="264" r:id="rId25"/>
    <p:sldId id="286" r:id="rId26"/>
    <p:sldId id="265" r:id="rId27"/>
    <p:sldId id="288" r:id="rId28"/>
    <p:sldId id="287" r:id="rId29"/>
    <p:sldId id="289" r:id="rId30"/>
    <p:sldId id="267" r:id="rId31"/>
    <p:sldId id="290" r:id="rId32"/>
    <p:sldId id="284" r:id="rId33"/>
    <p:sldId id="291" r:id="rId34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1" autoAdjust="0"/>
  </p:normalViewPr>
  <p:slideViewPr>
    <p:cSldViewPr snapToGrid="0" snapToObjects="1">
      <p:cViewPr varScale="1">
        <p:scale>
          <a:sx n="90" d="100"/>
          <a:sy n="90" d="100"/>
        </p:scale>
        <p:origin x="-120" y="-152"/>
      </p:cViewPr>
      <p:guideLst>
        <p:guide orient="horz" pos="2160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36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4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79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7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1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39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5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45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7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89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7EE4-DB8F-344B-9EFE-DCE8894FD70E}" type="datetimeFigureOut">
              <a:rPr lang="fr-FR" smtClean="0"/>
              <a:t>21/01/17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3A3D-E7E8-1548-ABFC-75EECF12D0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6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1.wdp"/><Relationship Id="rId5" Type="http://schemas.openxmlformats.org/officeDocument/2006/relationships/image" Target="../media/image20.jpeg"/><Relationship Id="rId6" Type="http://schemas.microsoft.com/office/2007/relationships/hdphoto" Target="../media/hdphoto12.wdp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20.jpeg"/><Relationship Id="rId5" Type="http://schemas.microsoft.com/office/2007/relationships/hdphoto" Target="../media/hdphoto12.wdp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13.wdp"/><Relationship Id="rId5" Type="http://schemas.openxmlformats.org/officeDocument/2006/relationships/image" Target="../media/image24.jpeg"/><Relationship Id="rId6" Type="http://schemas.microsoft.com/office/2007/relationships/hdphoto" Target="../media/hdphoto14.wdp"/><Relationship Id="rId7" Type="http://schemas.microsoft.com/office/2007/relationships/hdphoto" Target="../media/hdphoto15.wdp"/><Relationship Id="rId8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24.jpeg"/><Relationship Id="rId5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microsoft.com/office/2007/relationships/hdphoto" Target="../media/hdphoto17.wdp"/><Relationship Id="rId5" Type="http://schemas.openxmlformats.org/officeDocument/2006/relationships/image" Target="../media/image28.jpeg"/><Relationship Id="rId6" Type="http://schemas.microsoft.com/office/2007/relationships/hdphoto" Target="../media/hdphoto18.wdp"/><Relationship Id="rId7" Type="http://schemas.openxmlformats.org/officeDocument/2006/relationships/image" Target="../media/image29.jpeg"/><Relationship Id="rId8" Type="http://schemas.microsoft.com/office/2007/relationships/hdphoto" Target="../media/hdphoto19.wdp"/><Relationship Id="rId9" Type="http://schemas.microsoft.com/office/2007/relationships/hdphoto" Target="../media/hdphoto20.wdp"/><Relationship Id="rId10" Type="http://schemas.microsoft.com/office/2007/relationships/hdphoto" Target="../media/hdphoto21.wdp"/><Relationship Id="rId11" Type="http://schemas.microsoft.com/office/2007/relationships/hdphoto" Target="../media/hdphoto2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4" Type="http://schemas.microsoft.com/office/2007/relationships/hdphoto" Target="../media/hdphoto24.wdp"/><Relationship Id="rId5" Type="http://schemas.openxmlformats.org/officeDocument/2006/relationships/image" Target="../media/image29.jpeg"/><Relationship Id="rId6" Type="http://schemas.microsoft.com/office/2007/relationships/hdphoto" Target="../media/hdphoto2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microsoft.com/office/2007/relationships/hdphoto" Target="../media/hdphoto25.wdp"/><Relationship Id="rId5" Type="http://schemas.openxmlformats.org/officeDocument/2006/relationships/image" Target="../media/image34.jpeg"/><Relationship Id="rId6" Type="http://schemas.microsoft.com/office/2007/relationships/hdphoto" Target="../media/hdphoto26.wdp"/><Relationship Id="rId7" Type="http://schemas.openxmlformats.org/officeDocument/2006/relationships/image" Target="../media/image35.jpeg"/><Relationship Id="rId8" Type="http://schemas.microsoft.com/office/2007/relationships/hdphoto" Target="../media/hdphoto27.wdp"/><Relationship Id="rId9" Type="http://schemas.openxmlformats.org/officeDocument/2006/relationships/image" Target="../media/image36.jpeg"/><Relationship Id="rId10" Type="http://schemas.microsoft.com/office/2007/relationships/hdphoto" Target="../media/hdphoto28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4" Type="http://schemas.openxmlformats.org/officeDocument/2006/relationships/image" Target="../media/image35.jpeg"/><Relationship Id="rId5" Type="http://schemas.microsoft.com/office/2007/relationships/hdphoto" Target="../media/hdphoto30.wdp"/><Relationship Id="rId6" Type="http://schemas.openxmlformats.org/officeDocument/2006/relationships/image" Target="../media/image38.jpeg"/><Relationship Id="rId7" Type="http://schemas.microsoft.com/office/2007/relationships/hdphoto" Target="../media/hdphoto3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microsoft.com/office/2007/relationships/hdphoto" Target="../media/hdphoto32.wdp"/><Relationship Id="rId5" Type="http://schemas.openxmlformats.org/officeDocument/2006/relationships/image" Target="../media/image40.jpeg"/><Relationship Id="rId6" Type="http://schemas.microsoft.com/office/2007/relationships/hdphoto" Target="../media/hdphoto33.wdp"/><Relationship Id="rId7" Type="http://schemas.openxmlformats.org/officeDocument/2006/relationships/image" Target="../media/image41.jpeg"/><Relationship Id="rId8" Type="http://schemas.microsoft.com/office/2007/relationships/hdphoto" Target="../media/hdphoto3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microsoft.com/office/2007/relationships/hdphoto" Target="../media/hdphoto3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11" Type="http://schemas.microsoft.com/office/2007/relationships/hdphoto" Target="../media/hdphoto39.wdp"/><Relationship Id="rId12" Type="http://schemas.microsoft.com/office/2007/relationships/hdphoto" Target="../media/hdphoto40.wdp"/><Relationship Id="rId13" Type="http://schemas.microsoft.com/office/2007/relationships/hdphoto" Target="../media/hdphoto4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4.jpeg"/><Relationship Id="rId6" Type="http://schemas.microsoft.com/office/2007/relationships/hdphoto" Target="../media/hdphoto36.wdp"/><Relationship Id="rId7" Type="http://schemas.openxmlformats.org/officeDocument/2006/relationships/image" Target="../media/image45.jpeg"/><Relationship Id="rId8" Type="http://schemas.microsoft.com/office/2007/relationships/hdphoto" Target="../media/hdphoto37.wdp"/><Relationship Id="rId9" Type="http://schemas.openxmlformats.org/officeDocument/2006/relationships/image" Target="../media/image46.jpeg"/><Relationship Id="rId10" Type="http://schemas.microsoft.com/office/2007/relationships/hdphoto" Target="../media/hdphoto38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2.wdp"/><Relationship Id="rId4" Type="http://schemas.openxmlformats.org/officeDocument/2006/relationships/image" Target="../media/image48.jpeg"/><Relationship Id="rId5" Type="http://schemas.microsoft.com/office/2007/relationships/hdphoto" Target="../media/hdphoto43.wdp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4.jpeg"/><Relationship Id="rId9" Type="http://schemas.microsoft.com/office/2007/relationships/hdphoto" Target="../media/hdphoto3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microsoft.com/office/2007/relationships/hdphoto" Target="../media/hdphoto4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microsoft.com/office/2007/relationships/hdphoto" Target="../media/hdphoto4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microsoft.com/office/2007/relationships/hdphoto" Target="../media/hdphoto46.wdp"/><Relationship Id="rId5" Type="http://schemas.openxmlformats.org/officeDocument/2006/relationships/image" Target="../media/image53.jpeg"/><Relationship Id="rId6" Type="http://schemas.microsoft.com/office/2007/relationships/hdphoto" Target="../media/hdphoto47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8.wdp"/><Relationship Id="rId4" Type="http://schemas.openxmlformats.org/officeDocument/2006/relationships/image" Target="../media/image53.jpeg"/><Relationship Id="rId5" Type="http://schemas.microsoft.com/office/2007/relationships/hdphoto" Target="../media/hdphoto49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microsoft.com/office/2007/relationships/hdphoto" Target="../media/hdphoto50.wdp"/><Relationship Id="rId5" Type="http://schemas.openxmlformats.org/officeDocument/2006/relationships/image" Target="../media/image55.jpeg"/><Relationship Id="rId6" Type="http://schemas.microsoft.com/office/2007/relationships/hdphoto" Target="../media/hdphoto5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4.wdp"/><Relationship Id="rId5" Type="http://schemas.openxmlformats.org/officeDocument/2006/relationships/image" Target="../media/image11.jpeg"/><Relationship Id="rId6" Type="http://schemas.microsoft.com/office/2007/relationships/hdphoto" Target="../media/hdphoto5.wdp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microsoft.com/office/2007/relationships/hdphoto" Target="../media/hdphoto6.wdp"/><Relationship Id="rId1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jpeg"/><Relationship Id="rId5" Type="http://schemas.microsoft.com/office/2007/relationships/hdphoto" Target="../media/hdphoto5.wdp"/><Relationship Id="rId6" Type="http://schemas.openxmlformats.org/officeDocument/2006/relationships/image" Target="../media/image14.jpeg"/><Relationship Id="rId7" Type="http://schemas.openxmlformats.org/officeDocument/2006/relationships/image" Target="../media/image13.jpeg"/><Relationship Id="rId8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8.wdp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microsoft.com/office/2007/relationships/hdphoto" Target="../media/hdphoto9.wdp"/><Relationship Id="rId8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8.jpeg"/><Relationship Id="rId5" Type="http://schemas.openxmlformats.org/officeDocument/2006/relationships/image" Target="../media/image17.jpeg"/><Relationship Id="rId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508" y="98478"/>
            <a:ext cx="89154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Comic Sans MS"/>
                <a:cs typeface="Comic Sans MS"/>
              </a:rPr>
              <a:t>Compétences travaillées</a:t>
            </a:r>
            <a:endParaRPr lang="fr-FR" sz="4000" dirty="0">
              <a:latin typeface="Comic Sans MS"/>
              <a:cs typeface="Comic Sans M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4054"/>
              </p:ext>
            </p:extLst>
          </p:nvPr>
        </p:nvGraphicFramePr>
        <p:xfrm>
          <a:off x="254699" y="1145523"/>
          <a:ext cx="9355320" cy="5485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830"/>
                <a:gridCol w="2338830"/>
                <a:gridCol w="2338830"/>
                <a:gridCol w="2338830"/>
              </a:tblGrid>
              <a:tr h="45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cap="small" noProof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Écouter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cap="small" noProof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Dire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cap="small" noProof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Échanger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cap="small" noProof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Distance critique</a:t>
                      </a:r>
                      <a:endParaRPr lang="fr-FR" sz="13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35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-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Ecouter une consigne, une règle du jeu.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Ecouter</a:t>
                      </a:r>
                      <a:r>
                        <a:rPr lang="fr-FR" sz="1300" baseline="0" noProof="0" dirty="0" smtClean="0">
                          <a:effectLst/>
                          <a:latin typeface="Calibri Light"/>
                          <a:ea typeface="Times New Roman"/>
                        </a:rPr>
                        <a:t> un récit et s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e faire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une représentation mentale. 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 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b="1" noProof="0" dirty="0" smtClean="0">
                          <a:effectLst/>
                          <a:latin typeface="Calibri Light"/>
                          <a:ea typeface="Times New Roman"/>
                        </a:rPr>
                        <a:t>Compétences langagières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S’exprimer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de façon correcte </a:t>
                      </a:r>
                      <a:endParaRPr lang="fr-FR" sz="1300" noProof="0" dirty="0" smtClean="0">
                        <a:effectLst/>
                        <a:latin typeface="Calibri Ligh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Se faire comprendre.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>
                          <a:effectLst/>
                          <a:latin typeface="Calibri Light"/>
                          <a:ea typeface="Times New Roman"/>
                        </a:rPr>
                        <a:t>Compétences discursives :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Expliquer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une consigne, expliquer une règle du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jeu.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Formuler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correctement des questions et leurs réponses. 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Raconter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un moment vécu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en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tenant compte de la chronologie.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</a:t>
                      </a:r>
                      <a:r>
                        <a:rPr lang="fr-FR" sz="1300" kern="1200" noProof="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+mn-cs"/>
                        </a:rPr>
                        <a:t>Raconter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une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histoire (entendue</a:t>
                      </a:r>
                      <a:r>
                        <a:rPr lang="fr-FR" sz="1300" baseline="0" noProof="0" dirty="0" smtClean="0">
                          <a:effectLst/>
                          <a:latin typeface="Calibri Light"/>
                          <a:ea typeface="Times New Roman"/>
                        </a:rPr>
                        <a:t> ou inventée)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en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tenant compte de la chronologie et des liens logiques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.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Décrire un personnage</a:t>
                      </a:r>
                      <a:r>
                        <a:rPr lang="fr-FR" sz="1300" baseline="0" noProof="0" dirty="0" smtClean="0">
                          <a:effectLst/>
                          <a:latin typeface="Calibri Light"/>
                          <a:ea typeface="Times New Roman"/>
                        </a:rPr>
                        <a:t> ou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 un </a:t>
                      </a:r>
                      <a:r>
                        <a:rPr lang="fr-FR" sz="1300" b="0" i="0" noProof="0" dirty="0" smtClean="0"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lieu.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300" b="0" i="0" noProof="0" dirty="0" smtClean="0"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- Présenter un livre,</a:t>
                      </a:r>
                      <a:r>
                        <a:rPr lang="fr-FR" sz="1300" b="0" i="0" baseline="0" noProof="0" dirty="0" smtClean="0"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 un objet, un travail.</a:t>
                      </a:r>
                      <a:endParaRPr lang="fr-FR" sz="1300" b="0" i="0" noProof="0" dirty="0" smtClean="0">
                        <a:effectLst/>
                        <a:latin typeface="Calibri Light"/>
                        <a:ea typeface="Times New Roman"/>
                        <a:cs typeface="Calibri Ligh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>
                          <a:effectLst/>
                          <a:latin typeface="Calibri Light"/>
                          <a:ea typeface="Times New Roman"/>
                        </a:rPr>
                        <a:t>Compétences techniques :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Utiliser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des techniques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vocales et théâtrales.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S’enregistrer.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 </a:t>
                      </a:r>
                      <a:endParaRPr lang="fr-FR" sz="1300" noProof="0" dirty="0" smtClean="0">
                        <a:effectLst/>
                        <a:latin typeface="Calibri Ligh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Réciter</a:t>
                      </a:r>
                      <a:r>
                        <a:rPr lang="fr-FR" sz="1300" baseline="0" noProof="0" dirty="0" smtClean="0">
                          <a:effectLst/>
                          <a:latin typeface="Calibri Light"/>
                          <a:ea typeface="Times New Roman"/>
                        </a:rPr>
                        <a:t> une poésie.</a:t>
                      </a:r>
                      <a:endParaRPr lang="fr-FR" sz="1300" noProof="0" dirty="0" smtClean="0">
                        <a:effectLst/>
                        <a:latin typeface="Calibri Ligh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Lire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à haute voix des textes préparés devant d’autres élèves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Organiser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des échanges verbaux en en fixant les règles de manière explicite : mise en place des débats oraux et conseils de vie de classe, avec écriture des règles. 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Savoir formuler un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message clair. 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Donner </a:t>
                      </a:r>
                      <a:r>
                        <a:rPr lang="fr-FR" sz="1300" noProof="0" dirty="0">
                          <a:effectLst/>
                          <a:latin typeface="Calibri Light"/>
                          <a:ea typeface="Times New Roman"/>
                        </a:rPr>
                        <a:t>son avis et écouter celui des </a:t>
                      </a: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autres.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noProof="0" dirty="0" smtClean="0">
                          <a:effectLst/>
                          <a:latin typeface="Calibri Light"/>
                          <a:ea typeface="Times New Roman"/>
                        </a:rPr>
                        <a:t>- S’enregistrer.</a:t>
                      </a:r>
                      <a:endParaRPr lang="fr-FR" sz="13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92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Expliquer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consigne,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règle du jeu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7686" y="2034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expliquer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1"/>
            <a:ext cx="4615677" cy="1016187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pense à donner toutes les informations importantes dans l’ordre.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pense à expliquer comment ou pourquoi.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316" y="2046330"/>
            <a:ext cx="452604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expliquer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penser à </a:t>
            </a:r>
            <a:r>
              <a:rPr lang="fr-FR" sz="1400" b="1" dirty="0" smtClean="0"/>
              <a:t>donner toutes les informations</a:t>
            </a:r>
            <a:r>
              <a:rPr lang="fr-FR" sz="1400" b="1" dirty="0"/>
              <a:t> </a:t>
            </a:r>
            <a:r>
              <a:rPr lang="fr-FR" sz="1400" dirty="0" smtClean="0"/>
              <a:t>importantes : le matériel, le départ, la but du jeu</a:t>
            </a:r>
            <a:r>
              <a:rPr lang="is-IS" sz="1400" dirty="0" smtClean="0"/>
              <a:t>… </a:t>
            </a:r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dois expliquer </a:t>
            </a:r>
            <a:r>
              <a:rPr lang="is-IS" sz="1400" b="1" dirty="0" smtClean="0"/>
              <a:t>les étapes dans l’ordre</a:t>
            </a:r>
            <a:r>
              <a:rPr lang="is-IS" sz="1400" dirty="0" smtClean="0"/>
              <a:t>, pour que les autres puissent comprendre. </a:t>
            </a:r>
          </a:p>
          <a:p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endParaRPr lang="is-IS" sz="1400" dirty="0" smtClean="0"/>
          </a:p>
          <a:p>
            <a:endParaRPr lang="is-IS" sz="11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pense à </a:t>
            </a:r>
            <a:r>
              <a:rPr lang="is-IS" sz="1400" b="1" dirty="0" smtClean="0"/>
              <a:t>expliquer les conditions </a:t>
            </a:r>
            <a:r>
              <a:rPr lang="is-IS" sz="1400" dirty="0" smtClean="0"/>
              <a:t>: </a:t>
            </a:r>
            <a:r>
              <a:rPr lang="is-IS" sz="1400" i="1" dirty="0" smtClean="0"/>
              <a:t>si …., alors …… </a:t>
            </a:r>
          </a:p>
          <a:p>
            <a:endParaRPr lang="is-IS" sz="1400" dirty="0" smtClean="0"/>
          </a:p>
        </p:txBody>
      </p:sp>
      <p:pic>
        <p:nvPicPr>
          <p:cNvPr id="16" name="Image 15" descr="IMG_02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881" y="4698696"/>
            <a:ext cx="1814728" cy="868392"/>
          </a:xfrm>
          <a:prstGeom prst="rect">
            <a:avLst/>
          </a:prstGeom>
        </p:spPr>
      </p:pic>
      <p:pic>
        <p:nvPicPr>
          <p:cNvPr id="17" name="Image 16" descr="IMG_0258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013" y="2955948"/>
            <a:ext cx="2143068" cy="1041400"/>
          </a:xfrm>
          <a:prstGeom prst="rect">
            <a:avLst/>
          </a:prstGeom>
        </p:spPr>
      </p:pic>
      <p:pic>
        <p:nvPicPr>
          <p:cNvPr id="2" name="Image 1" descr="IMG_026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152" y="5929918"/>
            <a:ext cx="1741457" cy="928081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6548079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Expliquer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consigne,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règle du jeu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0" name="Carré corné 19"/>
          <p:cNvSpPr/>
          <p:nvPr/>
        </p:nvSpPr>
        <p:spPr>
          <a:xfrm rot="314074">
            <a:off x="8492834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1" name="Image 20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307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ZoneTexte 21"/>
          <p:cNvSpPr txBox="1"/>
          <p:nvPr/>
        </p:nvSpPr>
        <p:spPr>
          <a:xfrm>
            <a:off x="5094993" y="2034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expliquer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094993" y="926341"/>
            <a:ext cx="4615677" cy="1016187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pense à donner toutes les informations importantes dans l’ordre.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pense à expliquer comment ou pourquoi.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84623" y="2046330"/>
            <a:ext cx="452604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expliquer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penser à </a:t>
            </a:r>
            <a:r>
              <a:rPr lang="fr-FR" sz="1400" b="1" dirty="0" smtClean="0"/>
              <a:t>donner toutes les informations</a:t>
            </a:r>
            <a:r>
              <a:rPr lang="fr-FR" sz="1400" b="1" dirty="0"/>
              <a:t> </a:t>
            </a:r>
            <a:r>
              <a:rPr lang="fr-FR" sz="1400" dirty="0" smtClean="0"/>
              <a:t>importantes : le matériel, le départ, la but du jeu</a:t>
            </a:r>
            <a:r>
              <a:rPr lang="is-IS" sz="1400" dirty="0" smtClean="0"/>
              <a:t>… </a:t>
            </a:r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dois expliquer </a:t>
            </a:r>
            <a:r>
              <a:rPr lang="is-IS" sz="1400" b="1" dirty="0" smtClean="0"/>
              <a:t>les étapes dans l’ordre</a:t>
            </a:r>
            <a:r>
              <a:rPr lang="is-IS" sz="1400" dirty="0" smtClean="0"/>
              <a:t>, pour que les autres puissent comprendre. </a:t>
            </a:r>
          </a:p>
          <a:p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endParaRPr lang="is-IS" sz="1400" dirty="0" smtClean="0"/>
          </a:p>
          <a:p>
            <a:endParaRPr lang="is-IS" sz="11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pense à </a:t>
            </a:r>
            <a:r>
              <a:rPr lang="is-IS" sz="1400" b="1" dirty="0" smtClean="0"/>
              <a:t>expliquer les conditions </a:t>
            </a:r>
            <a:r>
              <a:rPr lang="is-IS" sz="1400" dirty="0" smtClean="0"/>
              <a:t>: </a:t>
            </a:r>
            <a:r>
              <a:rPr lang="is-IS" sz="1400" i="1" dirty="0" smtClean="0"/>
              <a:t>si …., alors …… </a:t>
            </a:r>
          </a:p>
          <a:p>
            <a:endParaRPr lang="is-IS" sz="1400" dirty="0" smtClean="0"/>
          </a:p>
        </p:txBody>
      </p:sp>
      <p:pic>
        <p:nvPicPr>
          <p:cNvPr id="25" name="Image 24" descr="IMG_02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188" y="4698696"/>
            <a:ext cx="1814728" cy="868392"/>
          </a:xfrm>
          <a:prstGeom prst="rect">
            <a:avLst/>
          </a:prstGeom>
        </p:spPr>
      </p:pic>
      <p:pic>
        <p:nvPicPr>
          <p:cNvPr id="26" name="Image 25" descr="IMG_0258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320" y="2955948"/>
            <a:ext cx="2143068" cy="1041400"/>
          </a:xfrm>
          <a:prstGeom prst="rect">
            <a:avLst/>
          </a:prstGeom>
        </p:spPr>
      </p:pic>
      <p:pic>
        <p:nvPicPr>
          <p:cNvPr id="27" name="Image 26" descr="IMG_026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459" y="5929918"/>
            <a:ext cx="1741457" cy="9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02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81" y="2874103"/>
            <a:ext cx="3557570" cy="1702385"/>
          </a:xfrm>
          <a:prstGeom prst="rect">
            <a:avLst/>
          </a:prstGeom>
        </p:spPr>
      </p:pic>
      <p:pic>
        <p:nvPicPr>
          <p:cNvPr id="5" name="Image 4" descr="IMG_0258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13" y="431800"/>
            <a:ext cx="4201244" cy="2041548"/>
          </a:xfrm>
          <a:prstGeom prst="rect">
            <a:avLst/>
          </a:prstGeom>
        </p:spPr>
      </p:pic>
      <p:pic>
        <p:nvPicPr>
          <p:cNvPr id="6" name="Image 5" descr="IMG_026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51" y="3895600"/>
            <a:ext cx="3413931" cy="1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Poser une question et y répondre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23526" y="2107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demander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933612"/>
            <a:ext cx="4615677" cy="1008917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demander quelque chose, je pose une question.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faire une réponse complète, je reprends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les mots de la question.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03458" y="2046330"/>
            <a:ext cx="45260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poser une question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</a:t>
            </a:r>
            <a:r>
              <a:rPr lang="fr-FR" sz="1400" b="1" dirty="0" smtClean="0"/>
              <a:t>commencer par des petits mots</a:t>
            </a:r>
            <a:r>
              <a:rPr lang="fr-FR" sz="1400" dirty="0" smtClean="0"/>
              <a:t> comme </a:t>
            </a:r>
            <a:r>
              <a:rPr lang="fr-FR" sz="1400" i="1" dirty="0" smtClean="0"/>
              <a:t>Est-ce que</a:t>
            </a:r>
            <a:r>
              <a:rPr lang="is-IS" sz="1400" i="1" dirty="0" smtClean="0"/>
              <a:t>…? Quand… ? Où… ? Pourquoi… ? Comment… ? </a:t>
            </a:r>
            <a:endParaRPr lang="is-IS" sz="1400" i="1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monte ma voix pour que cela ressemble à une question : 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Pour répondre de façon complète, je reprends les mots de la question. Je peux employer des mots comme </a:t>
            </a:r>
            <a:r>
              <a:rPr lang="fr-FR" sz="1400" i="1" dirty="0" smtClean="0"/>
              <a:t>parce que.. </a:t>
            </a:r>
            <a:endParaRPr lang="fr-FR" sz="1400" i="1" dirty="0"/>
          </a:p>
          <a:p>
            <a:pPr lvl="1"/>
            <a:endParaRPr lang="is-IS" sz="1400" dirty="0">
              <a:latin typeface="Cursivestandard"/>
              <a:cs typeface="Cursivestandard"/>
            </a:endParaRPr>
          </a:p>
          <a:p>
            <a:pPr marL="742950" lvl="1" indent="-285750">
              <a:buFontTx/>
              <a:buChar char="-"/>
            </a:pPr>
            <a:r>
              <a:rPr lang="is-IS" sz="1400" dirty="0" smtClean="0">
                <a:latin typeface="Cursivestandard"/>
                <a:cs typeface="Cursivestandard"/>
              </a:rPr>
              <a:t>Q²</a:t>
            </a:r>
            <a:r>
              <a:rPr lang="fr-FR" sz="1400" dirty="0" smtClean="0">
                <a:latin typeface="Cursivestandard"/>
                <a:cs typeface="Cursivestandard"/>
              </a:rPr>
              <a:t>u</a:t>
            </a:r>
            <a:r>
              <a:rPr lang="is-IS" sz="1400" dirty="0" smtClean="0">
                <a:latin typeface="Cursivestandard"/>
                <a:cs typeface="Cursivestandard"/>
              </a:rPr>
              <a:t>el ²est ²le ²prénom ²du ²personnage ? </a:t>
            </a:r>
          </a:p>
          <a:p>
            <a:pPr marL="742950" lvl="1" indent="-285750">
              <a:buFontTx/>
              <a:buChar char="-"/>
            </a:pPr>
            <a:r>
              <a:rPr lang="is-IS" sz="1400" dirty="0" smtClean="0">
                <a:latin typeface="Cursivestandard"/>
                <a:cs typeface="Cursivestandard"/>
              </a:rPr>
              <a:t>Le ²prénom ²du ²personnage ²est Léo. </a:t>
            </a:r>
          </a:p>
        </p:txBody>
      </p:sp>
      <p:pic>
        <p:nvPicPr>
          <p:cNvPr id="9" name="Image 8" descr="IMG_026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159" y="2955948"/>
            <a:ext cx="1917700" cy="859324"/>
          </a:xfrm>
          <a:prstGeom prst="rect">
            <a:avLst/>
          </a:prstGeom>
        </p:spPr>
      </p:pic>
      <p:pic>
        <p:nvPicPr>
          <p:cNvPr id="18" name="Image 17" descr="IMG_054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686" y="4063639"/>
            <a:ext cx="2236648" cy="1145593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550772" y="177627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Poser une question et y répondre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0" name="Carré corné 19"/>
          <p:cNvSpPr/>
          <p:nvPr/>
        </p:nvSpPr>
        <p:spPr>
          <a:xfrm rot="314074">
            <a:off x="3495527" y="228363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1" name="Image 20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0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ZoneTexte 21"/>
          <p:cNvSpPr txBox="1"/>
          <p:nvPr/>
        </p:nvSpPr>
        <p:spPr>
          <a:xfrm>
            <a:off x="97686" y="225520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demander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7686" y="948380"/>
            <a:ext cx="4615677" cy="1008917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demander quelque chose, je pose une question.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faire une réponse complète, je reprends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les mots de la question.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77618" y="2061098"/>
            <a:ext cx="45260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poser une question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</a:t>
            </a:r>
            <a:r>
              <a:rPr lang="fr-FR" sz="1400" b="1" dirty="0" smtClean="0"/>
              <a:t>commencer par des petits mots</a:t>
            </a:r>
            <a:r>
              <a:rPr lang="fr-FR" sz="1400" dirty="0" smtClean="0"/>
              <a:t> comme </a:t>
            </a:r>
            <a:r>
              <a:rPr lang="fr-FR" sz="1400" i="1" dirty="0" smtClean="0"/>
              <a:t>Est-ce que</a:t>
            </a:r>
            <a:r>
              <a:rPr lang="is-IS" sz="1400" i="1" dirty="0" smtClean="0"/>
              <a:t>…? Quand… ? Où… ? Pourquoi… ? Comment… ? </a:t>
            </a:r>
            <a:endParaRPr lang="is-IS" sz="1400" i="1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monte ma voix pour que cela ressemble à une question : 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Pour répondre de façon complète, je reprends les mots de la question. Je peux employer des mots comme </a:t>
            </a:r>
            <a:r>
              <a:rPr lang="fr-FR" sz="1400" i="1" dirty="0" smtClean="0"/>
              <a:t>parce que.. </a:t>
            </a:r>
            <a:endParaRPr lang="fr-FR" sz="1400" i="1" dirty="0"/>
          </a:p>
          <a:p>
            <a:pPr lvl="1"/>
            <a:endParaRPr lang="is-IS" sz="1400" dirty="0">
              <a:latin typeface="Cursivestandard"/>
              <a:cs typeface="Cursivestandard"/>
            </a:endParaRPr>
          </a:p>
          <a:p>
            <a:pPr marL="742950" lvl="1" indent="-285750">
              <a:buFontTx/>
              <a:buChar char="-"/>
            </a:pPr>
            <a:r>
              <a:rPr lang="is-IS" sz="1400" dirty="0" smtClean="0">
                <a:latin typeface="Cursivestandard"/>
                <a:cs typeface="Cursivestandard"/>
              </a:rPr>
              <a:t>Q²</a:t>
            </a:r>
            <a:r>
              <a:rPr lang="fr-FR" sz="1400" dirty="0" smtClean="0">
                <a:latin typeface="Cursivestandard"/>
                <a:cs typeface="Cursivestandard"/>
              </a:rPr>
              <a:t>u</a:t>
            </a:r>
            <a:r>
              <a:rPr lang="is-IS" sz="1400" dirty="0" smtClean="0">
                <a:latin typeface="Cursivestandard"/>
                <a:cs typeface="Cursivestandard"/>
              </a:rPr>
              <a:t>el ²est ²le ²prénom ²du ²personnage ? </a:t>
            </a:r>
          </a:p>
          <a:p>
            <a:pPr marL="742950" lvl="1" indent="-285750">
              <a:buFontTx/>
              <a:buChar char="-"/>
            </a:pPr>
            <a:r>
              <a:rPr lang="is-IS" sz="1400" dirty="0" smtClean="0">
                <a:latin typeface="Cursivestandard"/>
                <a:cs typeface="Cursivestandard"/>
              </a:rPr>
              <a:t>Le ²prénom ²du ²personnage ²est Léo. </a:t>
            </a:r>
          </a:p>
        </p:txBody>
      </p:sp>
      <p:pic>
        <p:nvPicPr>
          <p:cNvPr id="25" name="Image 24" descr="IMG_026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319" y="2970716"/>
            <a:ext cx="1917700" cy="859324"/>
          </a:xfrm>
          <a:prstGeom prst="rect">
            <a:avLst/>
          </a:prstGeom>
        </p:spPr>
      </p:pic>
      <p:pic>
        <p:nvPicPr>
          <p:cNvPr id="26" name="Image 25" descr="IMG_054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846" y="4078407"/>
            <a:ext cx="2236648" cy="11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026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134" y="769970"/>
            <a:ext cx="4578002" cy="2051409"/>
          </a:xfrm>
          <a:prstGeom prst="rect">
            <a:avLst/>
          </a:prstGeom>
        </p:spPr>
      </p:pic>
      <p:pic>
        <p:nvPicPr>
          <p:cNvPr id="5" name="Image 4" descr="IMG_0549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2660" y="3830040"/>
            <a:ext cx="5339405" cy="2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Raconter ce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qu’on a fait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22588" y="191526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raconter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2"/>
            <a:ext cx="4615677" cy="1028639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pense à dire quand et où ça s’est passé.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raconte au passé, et dans l’ordre.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7316" y="2145948"/>
            <a:ext cx="4526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raconter</a:t>
            </a:r>
            <a:r>
              <a:rPr lang="fr-FR" sz="1400" dirty="0"/>
              <a:t> </a:t>
            </a:r>
            <a:r>
              <a:rPr lang="fr-FR" sz="1400" dirty="0" smtClean="0"/>
              <a:t>ce que j’ai fait :</a:t>
            </a:r>
          </a:p>
          <a:p>
            <a:r>
              <a:rPr lang="fr-FR" sz="1400" dirty="0" smtClean="0"/>
              <a:t> </a:t>
            </a: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/>
              <a:t>Au début, je pense à </a:t>
            </a:r>
            <a:r>
              <a:rPr lang="fr-FR" sz="1400" b="1" dirty="0"/>
              <a:t>présenter</a:t>
            </a:r>
            <a:r>
              <a:rPr lang="fr-FR" sz="1400" dirty="0"/>
              <a:t> ce que je vais dire, en expliquant : qui ? quand ? où ? </a:t>
            </a:r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commence </a:t>
            </a:r>
            <a:r>
              <a:rPr lang="fr-FR" sz="1400" dirty="0"/>
              <a:t>par le début et </a:t>
            </a:r>
            <a:r>
              <a:rPr lang="fr-FR" sz="1400" dirty="0" smtClean="0"/>
              <a:t>je raconte </a:t>
            </a:r>
            <a:r>
              <a:rPr lang="fr-FR" sz="1400" dirty="0"/>
              <a:t>les évènements </a:t>
            </a:r>
            <a:r>
              <a:rPr lang="fr-FR" sz="1400" b="1" dirty="0"/>
              <a:t>dans l’ordre</a:t>
            </a:r>
            <a:r>
              <a:rPr lang="fr-FR" sz="1400" dirty="0"/>
              <a:t>. </a:t>
            </a:r>
            <a:endParaRPr lang="fr-FR" sz="1400" dirty="0" smtClean="0"/>
          </a:p>
          <a:p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parle </a:t>
            </a:r>
            <a:r>
              <a:rPr lang="fr-FR" sz="1400" dirty="0"/>
              <a:t>au </a:t>
            </a:r>
            <a:r>
              <a:rPr lang="fr-FR" sz="1400" b="1" dirty="0" smtClean="0"/>
              <a:t>passé</a:t>
            </a:r>
            <a:r>
              <a:rPr lang="fr-FR" sz="1400" dirty="0" smtClean="0"/>
              <a:t>.</a:t>
            </a:r>
          </a:p>
          <a:p>
            <a:endParaRPr lang="fr-FR" sz="1400" dirty="0"/>
          </a:p>
        </p:txBody>
      </p:sp>
      <p:pic>
        <p:nvPicPr>
          <p:cNvPr id="2" name="Image 1" descr="IMG_028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0"/>
          <a:stretch/>
        </p:blipFill>
        <p:spPr>
          <a:xfrm>
            <a:off x="618006" y="4302628"/>
            <a:ext cx="3816070" cy="2335881"/>
          </a:xfrm>
          <a:prstGeom prst="ellipse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6539605" y="185125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Raconter ce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qu’on a fait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Carré corné 16"/>
          <p:cNvSpPr/>
          <p:nvPr/>
        </p:nvSpPr>
        <p:spPr>
          <a:xfrm rot="314074">
            <a:off x="8484360" y="235861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8" name="Image 17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833" y="27502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5111421" y="22106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raconter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86519" y="955878"/>
            <a:ext cx="4615677" cy="1028639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pense à dire quand et où ça s’est passé.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raconte au passé, et dans l’ordre.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76149" y="2175484"/>
            <a:ext cx="4526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raconter</a:t>
            </a:r>
            <a:r>
              <a:rPr lang="fr-FR" sz="1400" dirty="0"/>
              <a:t> </a:t>
            </a:r>
            <a:r>
              <a:rPr lang="fr-FR" sz="1400" dirty="0" smtClean="0"/>
              <a:t>ce que j’ai fait :</a:t>
            </a:r>
          </a:p>
          <a:p>
            <a:r>
              <a:rPr lang="fr-FR" sz="1400" dirty="0" smtClean="0"/>
              <a:t> </a:t>
            </a: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/>
              <a:t>Au début, je pense à </a:t>
            </a:r>
            <a:r>
              <a:rPr lang="fr-FR" sz="1400" b="1" dirty="0"/>
              <a:t>présenter</a:t>
            </a:r>
            <a:r>
              <a:rPr lang="fr-FR" sz="1400" dirty="0"/>
              <a:t> ce que je vais dire, en expliquant : qui ? quand ? où ? </a:t>
            </a:r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commence </a:t>
            </a:r>
            <a:r>
              <a:rPr lang="fr-FR" sz="1400" dirty="0"/>
              <a:t>par le début et </a:t>
            </a:r>
            <a:r>
              <a:rPr lang="fr-FR" sz="1400" dirty="0" smtClean="0"/>
              <a:t>je raconte </a:t>
            </a:r>
            <a:r>
              <a:rPr lang="fr-FR" sz="1400" dirty="0"/>
              <a:t>les évènements </a:t>
            </a:r>
            <a:r>
              <a:rPr lang="fr-FR" sz="1400" b="1" dirty="0"/>
              <a:t>dans l’ordre</a:t>
            </a:r>
            <a:r>
              <a:rPr lang="fr-FR" sz="1400" dirty="0"/>
              <a:t>. </a:t>
            </a:r>
            <a:endParaRPr lang="fr-FR" sz="1400" dirty="0" smtClean="0"/>
          </a:p>
          <a:p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parle </a:t>
            </a:r>
            <a:r>
              <a:rPr lang="fr-FR" sz="1400" dirty="0"/>
              <a:t>au </a:t>
            </a:r>
            <a:r>
              <a:rPr lang="fr-FR" sz="1400" b="1" dirty="0" smtClean="0"/>
              <a:t>passé</a:t>
            </a:r>
            <a:r>
              <a:rPr lang="fr-FR" sz="1400" dirty="0" smtClean="0"/>
              <a:t>.</a:t>
            </a:r>
          </a:p>
          <a:p>
            <a:endParaRPr lang="fr-FR" sz="1400" dirty="0"/>
          </a:p>
        </p:txBody>
      </p:sp>
      <p:pic>
        <p:nvPicPr>
          <p:cNvPr id="22" name="Image 21" descr="IMG_028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0"/>
          <a:stretch/>
        </p:blipFill>
        <p:spPr>
          <a:xfrm>
            <a:off x="5606839" y="4332164"/>
            <a:ext cx="3816070" cy="23358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65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8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0"/>
          <a:stretch/>
        </p:blipFill>
        <p:spPr>
          <a:xfrm>
            <a:off x="618005" y="2006600"/>
            <a:ext cx="7567033" cy="4631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303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993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Raconter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histoire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1500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-5826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48428" y="135296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raconter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755813"/>
            <a:ext cx="4615677" cy="91241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présente les personnages, le lieu.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raconte dans l’ordre.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donne une fin à mon histoire.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73920" y="1701877"/>
            <a:ext cx="452604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raconter</a:t>
            </a:r>
            <a:r>
              <a:rPr lang="fr-FR" sz="1400" dirty="0"/>
              <a:t> </a:t>
            </a:r>
            <a:r>
              <a:rPr lang="fr-FR" sz="1400" dirty="0" smtClean="0"/>
              <a:t>une histoire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commence par le </a:t>
            </a:r>
            <a:r>
              <a:rPr lang="fr-FR" sz="1400" b="1" dirty="0" smtClean="0"/>
              <a:t>début</a:t>
            </a:r>
            <a:r>
              <a:rPr lang="fr-FR" sz="1400" dirty="0" smtClean="0"/>
              <a:t>, avec un mot comme : </a:t>
            </a:r>
          </a:p>
          <a:p>
            <a:r>
              <a:rPr lang="fr-FR" sz="1400" i="1" dirty="0"/>
              <a:t>	</a:t>
            </a:r>
            <a:r>
              <a:rPr lang="fr-FR" sz="1400" dirty="0" smtClean="0">
                <a:latin typeface="Script Ecole 2"/>
                <a:cs typeface="Script Ecole 2"/>
              </a:rPr>
              <a:t>I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l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était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une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foi$...</a:t>
            </a:r>
            <a:r>
              <a:rPr lang="fr-FR" sz="1400" dirty="0" smtClean="0"/>
              <a:t>, </a:t>
            </a:r>
            <a:r>
              <a:rPr lang="fr-FR" sz="1400" dirty="0" smtClean="0">
                <a:latin typeface="Script Ecole 2"/>
                <a:cs typeface="Script Ecole 2"/>
              </a:rPr>
              <a:t>U</a:t>
            </a:r>
            <a:r>
              <a:rPr lang="fr-FR" sz="1400" dirty="0" smtClean="0">
                <a:latin typeface="Cursivestandard"/>
                <a:cs typeface="Cursivestandard"/>
              </a:rPr>
              <a:t>n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jour</a:t>
            </a:r>
            <a:r>
              <a:rPr lang="is-IS" sz="1400" dirty="0" smtClean="0">
                <a:latin typeface="Cursivestandard"/>
                <a:cs typeface="Cursivestandard"/>
              </a:rPr>
              <a:t>…</a:t>
            </a:r>
            <a:r>
              <a:rPr lang="fr-FR" sz="1400" dirty="0" smtClean="0"/>
              <a:t>, </a:t>
            </a:r>
            <a:r>
              <a:rPr lang="fr-FR" sz="1400" dirty="0">
                <a:latin typeface="Script Ecole 2"/>
                <a:cs typeface="Script Ecole 2"/>
              </a:rPr>
              <a:t>O</a:t>
            </a:r>
            <a:r>
              <a:rPr lang="fr-FR" sz="1400" dirty="0">
                <a:latin typeface="Cursivestandard"/>
                <a:cs typeface="Cursivestandard"/>
              </a:rPr>
              <a:t>n ²</a:t>
            </a:r>
            <a:r>
              <a:rPr lang="fr-FR" sz="1400" dirty="0" smtClean="0">
                <a:latin typeface="Cursivestandard"/>
                <a:cs typeface="Cursivestandard"/>
              </a:rPr>
              <a:t>raconte</a:t>
            </a:r>
            <a:r>
              <a:rPr lang="is-IS" sz="1400" dirty="0">
                <a:latin typeface="Cursivestandard"/>
                <a:cs typeface="Cursivestandard"/>
              </a:rPr>
              <a:t>… </a:t>
            </a:r>
          </a:p>
          <a:p>
            <a:r>
              <a:rPr lang="is-IS" sz="1400" i="1" dirty="0"/>
              <a:t> </a:t>
            </a:r>
            <a:r>
              <a:rPr lang="is-IS" sz="1400" i="1" dirty="0" smtClean="0"/>
              <a:t>       </a:t>
            </a:r>
            <a:r>
              <a:rPr lang="is-IS" sz="1400" dirty="0" smtClean="0"/>
              <a:t>et je présente les </a:t>
            </a:r>
            <a:r>
              <a:rPr lang="is-IS" sz="1400" b="1" dirty="0" smtClean="0"/>
              <a:t>personnages</a:t>
            </a:r>
            <a:r>
              <a:rPr lang="is-IS" sz="1400" dirty="0" smtClean="0"/>
              <a:t>. </a:t>
            </a:r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raconte </a:t>
            </a:r>
            <a:r>
              <a:rPr lang="is-IS" sz="1400" b="1" dirty="0" smtClean="0"/>
              <a:t>dans l’ordre</a:t>
            </a:r>
            <a:r>
              <a:rPr lang="is-IS" sz="1400" dirty="0" smtClean="0"/>
              <a:t>, en utilisant des mots comme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aprè$</a:t>
            </a:r>
            <a:r>
              <a:rPr lang="is-IS" sz="1400" dirty="0" smtClean="0"/>
              <a:t>,</a:t>
            </a:r>
            <a:r>
              <a:rPr lang="fr-FR" sz="1400" dirty="0">
                <a:latin typeface="Cursivestandard"/>
                <a:cs typeface="Cursivestandard"/>
              </a:rPr>
              <a:t> </a:t>
            </a:r>
            <a:r>
              <a:rPr lang="fr-FR" sz="1400" dirty="0" smtClean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ensuite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pui$</a:t>
            </a:r>
            <a:r>
              <a:rPr lang="is-IS" sz="1400" dirty="0" smtClean="0"/>
              <a:t>,… </a:t>
            </a:r>
            <a:r>
              <a:rPr lang="is-IS" sz="1400" dirty="0"/>
              <a:t>Je pense à raconter ou à inventer un </a:t>
            </a:r>
            <a:r>
              <a:rPr lang="is-IS" sz="1400" b="1" dirty="0"/>
              <a:t>évènement</a:t>
            </a:r>
            <a:r>
              <a:rPr lang="is-IS" sz="1400" dirty="0"/>
              <a:t>, un problème. 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raconte ou j’invente une </a:t>
            </a:r>
            <a:r>
              <a:rPr lang="fr-FR" sz="1400" b="1" dirty="0" smtClean="0"/>
              <a:t>fin</a:t>
            </a:r>
            <a:r>
              <a:rPr lang="fr-FR" sz="1400" dirty="0" smtClean="0"/>
              <a:t>, heureuse ou malheureuse.</a:t>
            </a:r>
            <a:endParaRPr lang="fr-FR" sz="1400" dirty="0"/>
          </a:p>
          <a:p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9" name="Image 8" descr="IMG_055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834" y="2832099"/>
            <a:ext cx="2513906" cy="1079501"/>
          </a:xfrm>
          <a:prstGeom prst="rect">
            <a:avLst/>
          </a:prstGeom>
        </p:spPr>
      </p:pic>
      <p:pic>
        <p:nvPicPr>
          <p:cNvPr id="16" name="Image 15" descr="IMG_0551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7010" y="4533900"/>
            <a:ext cx="2602630" cy="1117600"/>
          </a:xfrm>
          <a:prstGeom prst="rect">
            <a:avLst/>
          </a:prstGeom>
        </p:spPr>
      </p:pic>
      <p:pic>
        <p:nvPicPr>
          <p:cNvPr id="17" name="Image 16" descr="IMG_0550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5903337"/>
            <a:ext cx="2374900" cy="954663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550772" y="109467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Raconter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histoire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Carré corné 18"/>
          <p:cNvSpPr/>
          <p:nvPr/>
        </p:nvSpPr>
        <p:spPr>
          <a:xfrm rot="314074">
            <a:off x="3495527" y="160203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0" name="Image 19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15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122588" y="145404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raconter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7686" y="765921"/>
            <a:ext cx="4615677" cy="91241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présente les personnages, le lieu.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raconte dans l’ordre.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donne une fin à mon histoire.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8080" y="1711985"/>
            <a:ext cx="452604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raconter</a:t>
            </a:r>
            <a:r>
              <a:rPr lang="fr-FR" sz="1400" dirty="0"/>
              <a:t> </a:t>
            </a:r>
            <a:r>
              <a:rPr lang="fr-FR" sz="1400" dirty="0" smtClean="0"/>
              <a:t>une histoire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commence par le </a:t>
            </a:r>
            <a:r>
              <a:rPr lang="fr-FR" sz="1400" b="1" dirty="0" smtClean="0"/>
              <a:t>début</a:t>
            </a:r>
            <a:r>
              <a:rPr lang="fr-FR" sz="1400" dirty="0" smtClean="0"/>
              <a:t>, avec un mot comme : </a:t>
            </a:r>
          </a:p>
          <a:p>
            <a:r>
              <a:rPr lang="fr-FR" sz="1400" i="1" dirty="0"/>
              <a:t>	</a:t>
            </a:r>
            <a:r>
              <a:rPr lang="fr-FR" sz="1400" dirty="0" smtClean="0">
                <a:latin typeface="Script Ecole 2"/>
                <a:cs typeface="Script Ecole 2"/>
              </a:rPr>
              <a:t>I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l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était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une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foi$...</a:t>
            </a:r>
            <a:r>
              <a:rPr lang="fr-FR" sz="1400" dirty="0" smtClean="0"/>
              <a:t>, </a:t>
            </a:r>
            <a:r>
              <a:rPr lang="fr-FR" sz="1400" dirty="0" smtClean="0">
                <a:latin typeface="Script Ecole 2"/>
                <a:cs typeface="Script Ecole 2"/>
              </a:rPr>
              <a:t>U</a:t>
            </a:r>
            <a:r>
              <a:rPr lang="fr-FR" sz="1400" dirty="0" smtClean="0">
                <a:latin typeface="Cursivestandard"/>
                <a:cs typeface="Cursivestandard"/>
              </a:rPr>
              <a:t>n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jour</a:t>
            </a:r>
            <a:r>
              <a:rPr lang="is-IS" sz="1400" dirty="0" smtClean="0">
                <a:latin typeface="Cursivestandard"/>
                <a:cs typeface="Cursivestandard"/>
              </a:rPr>
              <a:t>…</a:t>
            </a:r>
            <a:r>
              <a:rPr lang="fr-FR" sz="1400" dirty="0" smtClean="0"/>
              <a:t>, </a:t>
            </a:r>
            <a:r>
              <a:rPr lang="fr-FR" sz="1400" dirty="0">
                <a:latin typeface="Script Ecole 2"/>
                <a:cs typeface="Script Ecole 2"/>
              </a:rPr>
              <a:t>O</a:t>
            </a:r>
            <a:r>
              <a:rPr lang="fr-FR" sz="1400" dirty="0">
                <a:latin typeface="Cursivestandard"/>
                <a:cs typeface="Cursivestandard"/>
              </a:rPr>
              <a:t>n ²</a:t>
            </a:r>
            <a:r>
              <a:rPr lang="fr-FR" sz="1400" dirty="0" smtClean="0">
                <a:latin typeface="Cursivestandard"/>
                <a:cs typeface="Cursivestandard"/>
              </a:rPr>
              <a:t>raconte</a:t>
            </a:r>
            <a:r>
              <a:rPr lang="is-IS" sz="1400" dirty="0">
                <a:latin typeface="Cursivestandard"/>
                <a:cs typeface="Cursivestandard"/>
              </a:rPr>
              <a:t>… </a:t>
            </a:r>
          </a:p>
          <a:p>
            <a:r>
              <a:rPr lang="is-IS" sz="1400" i="1" dirty="0"/>
              <a:t> </a:t>
            </a:r>
            <a:r>
              <a:rPr lang="is-IS" sz="1400" i="1" dirty="0" smtClean="0"/>
              <a:t>       </a:t>
            </a:r>
            <a:r>
              <a:rPr lang="is-IS" sz="1400" dirty="0" smtClean="0"/>
              <a:t>et je présente les </a:t>
            </a:r>
            <a:r>
              <a:rPr lang="is-IS" sz="1400" b="1" dirty="0" smtClean="0"/>
              <a:t>personnages</a:t>
            </a:r>
            <a:r>
              <a:rPr lang="is-IS" sz="1400" dirty="0" smtClean="0"/>
              <a:t>. </a:t>
            </a:r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raconte </a:t>
            </a:r>
            <a:r>
              <a:rPr lang="is-IS" sz="1400" b="1" dirty="0" smtClean="0"/>
              <a:t>dans l’ordre</a:t>
            </a:r>
            <a:r>
              <a:rPr lang="is-IS" sz="1400" dirty="0" smtClean="0"/>
              <a:t>, en utilisant des mots comme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aprè$</a:t>
            </a:r>
            <a:r>
              <a:rPr lang="is-IS" sz="1400" dirty="0" smtClean="0"/>
              <a:t>,</a:t>
            </a:r>
            <a:r>
              <a:rPr lang="fr-FR" sz="1400" dirty="0">
                <a:latin typeface="Cursivestandard"/>
                <a:cs typeface="Cursivestandard"/>
              </a:rPr>
              <a:t> </a:t>
            </a:r>
            <a:r>
              <a:rPr lang="fr-FR" sz="1400" dirty="0" smtClean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ensuite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pui$</a:t>
            </a:r>
            <a:r>
              <a:rPr lang="is-IS" sz="1400" dirty="0" smtClean="0"/>
              <a:t>,… </a:t>
            </a:r>
            <a:r>
              <a:rPr lang="is-IS" sz="1400" dirty="0"/>
              <a:t>Je pense à raconter ou à inventer un </a:t>
            </a:r>
            <a:r>
              <a:rPr lang="is-IS" sz="1400" b="1" dirty="0"/>
              <a:t>évènement</a:t>
            </a:r>
            <a:r>
              <a:rPr lang="is-IS" sz="1400" dirty="0"/>
              <a:t>, un problème. 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raconte ou j’invente une </a:t>
            </a:r>
            <a:r>
              <a:rPr lang="fr-FR" sz="1400" b="1" dirty="0" smtClean="0"/>
              <a:t>fin</a:t>
            </a:r>
            <a:r>
              <a:rPr lang="fr-FR" sz="1400" dirty="0" smtClean="0"/>
              <a:t>, heureuse ou malheureuse.</a:t>
            </a:r>
            <a:endParaRPr lang="fr-FR" sz="1400" dirty="0"/>
          </a:p>
          <a:p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24" name="Image 23" descr="IMG_055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994" y="2842207"/>
            <a:ext cx="2513906" cy="1079501"/>
          </a:xfrm>
          <a:prstGeom prst="rect">
            <a:avLst/>
          </a:prstGeom>
        </p:spPr>
      </p:pic>
      <p:pic>
        <p:nvPicPr>
          <p:cNvPr id="25" name="Image 24" descr="IMG_0551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170" y="4544008"/>
            <a:ext cx="2602630" cy="1117600"/>
          </a:xfrm>
          <a:prstGeom prst="rect">
            <a:avLst/>
          </a:prstGeom>
        </p:spPr>
      </p:pic>
      <p:pic>
        <p:nvPicPr>
          <p:cNvPr id="26" name="Image 25" descr="IMG_0550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9760" y="5913445"/>
            <a:ext cx="2374900" cy="9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5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55" t="6666" r="16111" b="52778"/>
          <a:stretch/>
        </p:blipFill>
        <p:spPr>
          <a:xfrm rot="5400000">
            <a:off x="5618966" y="2155434"/>
            <a:ext cx="5678469" cy="2438402"/>
          </a:xfrm>
          <a:prstGeom prst="rect">
            <a:avLst/>
          </a:prstGeom>
        </p:spPr>
      </p:pic>
      <p:pic>
        <p:nvPicPr>
          <p:cNvPr id="3" name="Image 2" descr="IMG_05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000" t="53704" r="9166" b="5740"/>
          <a:stretch/>
        </p:blipFill>
        <p:spPr>
          <a:xfrm rot="5400000">
            <a:off x="2036567" y="2112405"/>
            <a:ext cx="5878881" cy="2524461"/>
          </a:xfrm>
          <a:prstGeom prst="rect">
            <a:avLst/>
          </a:prstGeom>
        </p:spPr>
      </p:pic>
      <p:pic>
        <p:nvPicPr>
          <p:cNvPr id="5" name="Image 4" descr="IMG_0550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11368" y="2264728"/>
            <a:ext cx="5792677" cy="23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Participer à un débat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7686" y="2288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échanger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2"/>
            <a:ext cx="4615677" cy="99135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J’écoute ce que les autres ont à dire.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donner mon avis, je respecte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les règles de prise de parole.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686" y="2063051"/>
            <a:ext cx="452604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prendre ma place dans un débat ou une discussion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respecte le sujet, je </a:t>
            </a:r>
            <a:r>
              <a:rPr lang="fr-FR" sz="1400" b="1" dirty="0" smtClean="0"/>
              <a:t>ne parle pas d’autre chose</a:t>
            </a:r>
            <a:r>
              <a:rPr lang="fr-FR" sz="1400" dirty="0" smtClean="0"/>
              <a:t>. Pour cela, </a:t>
            </a:r>
            <a:r>
              <a:rPr lang="fr-FR" sz="1400" b="1" dirty="0" smtClean="0"/>
              <a:t>j’écoute</a:t>
            </a:r>
            <a:r>
              <a:rPr lang="fr-FR" sz="1400" dirty="0" smtClean="0"/>
              <a:t> ce que les autres disent</a:t>
            </a:r>
            <a:r>
              <a:rPr lang="fr-FR" sz="1400" dirty="0"/>
              <a:t>.</a:t>
            </a: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</a:t>
            </a:r>
            <a:r>
              <a:rPr lang="fr-FR" sz="1400" b="1" dirty="0" smtClean="0"/>
              <a:t>attendre mon tour </a:t>
            </a:r>
            <a:r>
              <a:rPr lang="fr-FR" sz="1400" dirty="0" smtClean="0"/>
              <a:t>de parole en écoutant les autres puis demander la parole selon la règle.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donner </a:t>
            </a:r>
            <a:r>
              <a:rPr lang="fr-FR" sz="1400" b="1" dirty="0" smtClean="0"/>
              <a:t>mon avis personnel</a:t>
            </a:r>
            <a:r>
              <a:rPr lang="fr-FR" sz="1400" dirty="0" smtClean="0"/>
              <a:t>, ne pas hésiter à dire ce que je pense. Je peux expliquer mon avis, en utilisant des mots comme </a:t>
            </a:r>
            <a:r>
              <a:rPr lang="fr-FR" sz="1400" i="1" dirty="0" smtClean="0"/>
              <a:t>parce que, car</a:t>
            </a:r>
            <a:r>
              <a:rPr lang="is-IS" sz="1400" i="1" dirty="0" smtClean="0"/>
              <a:t>… </a:t>
            </a:r>
          </a:p>
          <a:p>
            <a:endParaRPr lang="is-IS" sz="1400" i="1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</a:t>
            </a:r>
            <a:r>
              <a:rPr lang="is-IS" sz="1400" b="1" dirty="0" smtClean="0"/>
              <a:t>respecte</a:t>
            </a:r>
            <a:r>
              <a:rPr lang="is-IS" sz="1400" dirty="0" smtClean="0"/>
              <a:t> l’avis des autres, même si j’ai le droit de dire que je ne suis pas d’accord. </a:t>
            </a:r>
            <a:endParaRPr lang="fr-FR" sz="1400" dirty="0"/>
          </a:p>
        </p:txBody>
      </p:sp>
      <p:pic>
        <p:nvPicPr>
          <p:cNvPr id="2" name="Image 1" descr="IMG_055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" y="5140349"/>
            <a:ext cx="2997201" cy="1717651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6535467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Participer à un débat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Carré corné 16"/>
          <p:cNvSpPr/>
          <p:nvPr/>
        </p:nvSpPr>
        <p:spPr>
          <a:xfrm rot="314074">
            <a:off x="8480222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8" name="Image 17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695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5082381" y="2288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échanger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82381" y="926342"/>
            <a:ext cx="4615677" cy="99135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J’écoute ce que les autres ont à dire.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donner mon avis, je respecte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les règles de prise de parole.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82381" y="2063051"/>
            <a:ext cx="452604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prendre ma place dans un débat ou une discussion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respecte le sujet, je </a:t>
            </a:r>
            <a:r>
              <a:rPr lang="fr-FR" sz="1400" b="1" dirty="0" smtClean="0"/>
              <a:t>ne parle pas d’autre chose</a:t>
            </a:r>
            <a:r>
              <a:rPr lang="fr-FR" sz="1400" dirty="0" smtClean="0"/>
              <a:t>. Pour cela, </a:t>
            </a:r>
            <a:r>
              <a:rPr lang="fr-FR" sz="1400" b="1" dirty="0" smtClean="0"/>
              <a:t>j’écoute</a:t>
            </a:r>
            <a:r>
              <a:rPr lang="fr-FR" sz="1400" dirty="0" smtClean="0"/>
              <a:t> ce que les autres disent</a:t>
            </a:r>
            <a:r>
              <a:rPr lang="fr-FR" sz="1400" dirty="0"/>
              <a:t>.</a:t>
            </a: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</a:t>
            </a:r>
            <a:r>
              <a:rPr lang="fr-FR" sz="1400" b="1" dirty="0" smtClean="0"/>
              <a:t>attendre mon tour </a:t>
            </a:r>
            <a:r>
              <a:rPr lang="fr-FR" sz="1400" dirty="0" smtClean="0"/>
              <a:t>de parole en écoutant les autres puis demander la parole selon la règle.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donner </a:t>
            </a:r>
            <a:r>
              <a:rPr lang="fr-FR" sz="1400" b="1" dirty="0" smtClean="0"/>
              <a:t>mon avis personnel</a:t>
            </a:r>
            <a:r>
              <a:rPr lang="fr-FR" sz="1400" dirty="0" smtClean="0"/>
              <a:t>, ne pas hésiter à dire ce que je pense. Je peux expliquer mon avis, en utilisant des mots comme </a:t>
            </a:r>
            <a:r>
              <a:rPr lang="fr-FR" sz="1400" i="1" dirty="0" smtClean="0"/>
              <a:t>parce que, car</a:t>
            </a:r>
            <a:r>
              <a:rPr lang="is-IS" sz="1400" i="1" dirty="0" smtClean="0"/>
              <a:t>… </a:t>
            </a:r>
          </a:p>
          <a:p>
            <a:endParaRPr lang="is-IS" sz="1400" i="1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</a:t>
            </a:r>
            <a:r>
              <a:rPr lang="is-IS" sz="1400" b="1" dirty="0" smtClean="0"/>
              <a:t>respecte</a:t>
            </a:r>
            <a:r>
              <a:rPr lang="is-IS" sz="1400" dirty="0" smtClean="0"/>
              <a:t> l’avis des autres, même si j’ai le droit de dire que je ne suis pas d’accord. </a:t>
            </a:r>
            <a:endParaRPr lang="fr-FR" sz="1400" dirty="0"/>
          </a:p>
        </p:txBody>
      </p:sp>
      <p:pic>
        <p:nvPicPr>
          <p:cNvPr id="22" name="Image 21" descr="IMG_055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494" y="5140349"/>
            <a:ext cx="2997201" cy="17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55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46" y="520701"/>
            <a:ext cx="10083146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Se faire comprendre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10137" y="203336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parler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1"/>
            <a:ext cx="4615677" cy="966379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fais un effort pour que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tout le monde puisse me comprendre.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prononce tous les sons. J’articule.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316" y="2046331"/>
            <a:ext cx="45260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bien me faire comprendre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parler assez </a:t>
            </a:r>
            <a:r>
              <a:rPr lang="fr-FR" sz="1400" b="1" dirty="0" smtClean="0"/>
              <a:t>fort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fr-FR" sz="1400" b="1" dirty="0" smtClean="0"/>
              <a:t>articule</a:t>
            </a:r>
            <a:r>
              <a:rPr lang="fr-FR" sz="1400" dirty="0" smtClean="0"/>
              <a:t> correctement pour dire tous les sons, toutes les syllabes.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dis les mots dans le bon </a:t>
            </a:r>
            <a:r>
              <a:rPr lang="fr-FR" sz="1400" b="1" dirty="0" smtClean="0"/>
              <a:t>ordre</a:t>
            </a:r>
            <a:r>
              <a:rPr lang="fr-FR" sz="1400" dirty="0" smtClean="0"/>
              <a:t>. </a:t>
            </a:r>
            <a:endParaRPr lang="fr-FR" sz="1400" dirty="0"/>
          </a:p>
        </p:txBody>
      </p:sp>
      <p:pic>
        <p:nvPicPr>
          <p:cNvPr id="16" name="Image 15" descr="IMG_05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636" y="4320453"/>
            <a:ext cx="2063826" cy="997296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6554374" y="173012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Se faire comprendre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43" name="Carré corné 42"/>
          <p:cNvSpPr/>
          <p:nvPr/>
        </p:nvSpPr>
        <p:spPr>
          <a:xfrm rot="314074">
            <a:off x="8499129" y="22374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602" y="15389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ZoneTexte 44"/>
          <p:cNvSpPr txBox="1"/>
          <p:nvPr/>
        </p:nvSpPr>
        <p:spPr>
          <a:xfrm>
            <a:off x="5113739" y="220759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parler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5101288" y="943764"/>
            <a:ext cx="4615677" cy="966379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fais un effort pour que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tout le monde puisse me comprendre.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prononce tous les sons. J’articule.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190918" y="2063754"/>
            <a:ext cx="45260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bien me faire comprendre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parler assez </a:t>
            </a:r>
            <a:r>
              <a:rPr lang="fr-FR" sz="1400" b="1" dirty="0" smtClean="0"/>
              <a:t>fort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fr-FR" sz="1400" b="1" dirty="0" smtClean="0"/>
              <a:t>articule</a:t>
            </a:r>
            <a:r>
              <a:rPr lang="fr-FR" sz="1400" dirty="0" smtClean="0"/>
              <a:t> correctement pour dire tous les sons, toutes les syllabes.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dis les mots dans le bon </a:t>
            </a:r>
            <a:r>
              <a:rPr lang="fr-FR" sz="1400" b="1" dirty="0" smtClean="0"/>
              <a:t>ordre</a:t>
            </a:r>
            <a:r>
              <a:rPr lang="fr-FR" sz="1400" dirty="0" smtClean="0"/>
              <a:t>. </a:t>
            </a:r>
            <a:endParaRPr lang="fr-FR" sz="1400" dirty="0"/>
          </a:p>
        </p:txBody>
      </p:sp>
      <p:pic>
        <p:nvPicPr>
          <p:cNvPr id="49" name="Image 48" descr="IMG_05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238" y="4337876"/>
            <a:ext cx="2063826" cy="997296"/>
          </a:xfrm>
          <a:prstGeom prst="rect">
            <a:avLst/>
          </a:prstGeom>
        </p:spPr>
      </p:pic>
      <p:pic>
        <p:nvPicPr>
          <p:cNvPr id="20" name="Image 19" descr="IMG_0547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7045" l="8000" r="96000">
                        <a14:foregroundMark x1="81280" y1="17045" x2="81280" y2="17045"/>
                        <a14:foregroundMark x1="83360" y1="38182" x2="83360" y2="38182"/>
                        <a14:foregroundMark x1="86400" y1="68182" x2="86400" y2="68182"/>
                        <a14:foregroundMark x1="78720" y1="84318" x2="78720" y2="8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37">
            <a:off x="1921771" y="2640232"/>
            <a:ext cx="1443530" cy="913257"/>
          </a:xfrm>
          <a:prstGeom prst="rect">
            <a:avLst/>
          </a:prstGeom>
        </p:spPr>
      </p:pic>
      <p:pic>
        <p:nvPicPr>
          <p:cNvPr id="21" name="Image 20" descr="IMG_0547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7045" l="8000" r="96000">
                        <a14:foregroundMark x1="81280" y1="17045" x2="81280" y2="17045"/>
                        <a14:foregroundMark x1="83360" y1="38182" x2="83360" y2="38182"/>
                        <a14:foregroundMark x1="86400" y1="68182" x2="86400" y2="68182"/>
                        <a14:foregroundMark x1="78720" y1="84318" x2="78720" y2="8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37">
            <a:off x="6798570" y="2792631"/>
            <a:ext cx="1443530" cy="913257"/>
          </a:xfrm>
          <a:prstGeom prst="rect">
            <a:avLst/>
          </a:prstGeom>
        </p:spPr>
      </p:pic>
      <p:pic>
        <p:nvPicPr>
          <p:cNvPr id="22" name="Image 21" descr="IMG_054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9074" r="15972" b="10555"/>
          <a:stretch/>
        </p:blipFill>
        <p:spPr>
          <a:xfrm>
            <a:off x="5765800" y="5818627"/>
            <a:ext cx="3353247" cy="987311"/>
          </a:xfrm>
          <a:prstGeom prst="rect">
            <a:avLst/>
          </a:prstGeom>
        </p:spPr>
      </p:pic>
      <p:pic>
        <p:nvPicPr>
          <p:cNvPr id="23" name="Image 22" descr="IMG_054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9074" r="15972" b="10555"/>
          <a:stretch/>
        </p:blipFill>
        <p:spPr>
          <a:xfrm>
            <a:off x="674084" y="5780528"/>
            <a:ext cx="3530064" cy="10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Formuler un message clair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23526" y="2361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échanger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868822"/>
            <a:ext cx="4615677" cy="1046274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Si j’ai un problème, je peux faire un message clair :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i="1" dirty="0" smtClean="0">
                <a:latin typeface="Comic Sans MS"/>
                <a:cs typeface="Comic Sans MS"/>
              </a:rPr>
              <a:t>Quand tu me fais </a:t>
            </a:r>
            <a:r>
              <a:rPr lang="is-IS" sz="1400" i="1" dirty="0" smtClean="0">
                <a:latin typeface="Comic Sans MS"/>
                <a:cs typeface="Comic Sans MS"/>
              </a:rPr>
              <a:t>…. , je me sens….., </a:t>
            </a:r>
          </a:p>
          <a:p>
            <a:pPr algn="ctr">
              <a:lnSpc>
                <a:spcPct val="130000"/>
              </a:lnSpc>
              <a:defRPr/>
            </a:pPr>
            <a:r>
              <a:rPr lang="is-IS" sz="1400" i="1" dirty="0" smtClean="0">
                <a:latin typeface="Comic Sans MS"/>
                <a:cs typeface="Comic Sans MS"/>
              </a:rPr>
              <a:t>pourrais-tu ….. ?</a:t>
            </a:r>
            <a:endParaRPr lang="fr-FR" sz="1400" i="1" dirty="0" smtClean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06688" y="1999335"/>
            <a:ext cx="459931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faire un message clair, je dois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dire de </a:t>
            </a:r>
            <a:r>
              <a:rPr lang="fr-FR" sz="1400" b="1" dirty="0" smtClean="0"/>
              <a:t>quelle situation </a:t>
            </a:r>
            <a:r>
              <a:rPr lang="fr-FR" sz="1400" dirty="0" smtClean="0"/>
              <a:t>je parle :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dire </a:t>
            </a:r>
            <a:r>
              <a:rPr lang="is-IS" sz="1400" b="1" dirty="0" smtClean="0"/>
              <a:t>comment je me suis senti </a:t>
            </a:r>
            <a:r>
              <a:rPr lang="is-IS" sz="1400" dirty="0" smtClean="0"/>
              <a:t>: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proposer une </a:t>
            </a:r>
            <a:r>
              <a:rPr lang="fr-FR" sz="1400" b="1" dirty="0" smtClean="0"/>
              <a:t>solution</a:t>
            </a:r>
            <a:r>
              <a:rPr lang="fr-FR" sz="1400" dirty="0" smtClean="0"/>
              <a:t>, ou discuter pour en trouver une : </a:t>
            </a:r>
            <a:endParaRPr lang="fr-FR" sz="1400" dirty="0"/>
          </a:p>
          <a:p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6" name="Image 5" descr="IMG_059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98" t="10738" r="7011" b="46150"/>
          <a:stretch/>
        </p:blipFill>
        <p:spPr>
          <a:xfrm>
            <a:off x="6285372" y="5712389"/>
            <a:ext cx="2777438" cy="1145612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573063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Formuler un message clair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Carré corné 18"/>
          <p:cNvSpPr/>
          <p:nvPr/>
        </p:nvSpPr>
        <p:spPr>
          <a:xfrm rot="314074">
            <a:off x="3517818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0" name="Image 19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1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119977" y="2361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échanger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19977" y="868822"/>
            <a:ext cx="4615677" cy="1046274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Si j’ai un problème, je peux faire un message clair :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i="1" dirty="0" smtClean="0">
                <a:latin typeface="Comic Sans MS"/>
                <a:cs typeface="Comic Sans MS"/>
              </a:rPr>
              <a:t>Quand tu me fais </a:t>
            </a:r>
            <a:r>
              <a:rPr lang="is-IS" sz="1400" i="1" dirty="0" smtClean="0">
                <a:latin typeface="Comic Sans MS"/>
                <a:cs typeface="Comic Sans MS"/>
              </a:rPr>
              <a:t>…. , je me sens….., </a:t>
            </a:r>
          </a:p>
          <a:p>
            <a:pPr algn="ctr">
              <a:lnSpc>
                <a:spcPct val="130000"/>
              </a:lnSpc>
              <a:defRPr/>
            </a:pPr>
            <a:r>
              <a:rPr lang="is-IS" sz="1400" i="1" dirty="0" smtClean="0">
                <a:latin typeface="Comic Sans MS"/>
                <a:cs typeface="Comic Sans MS"/>
              </a:rPr>
              <a:t>pourrais-tu ….. ?</a:t>
            </a:r>
            <a:endParaRPr lang="fr-FR" sz="1400" i="1" dirty="0" smtClean="0">
              <a:latin typeface="Comic Sans MS"/>
              <a:cs typeface="Comic Sans M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3139" y="1999335"/>
            <a:ext cx="459931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faire un message clair, je dois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dire de </a:t>
            </a:r>
            <a:r>
              <a:rPr lang="fr-FR" sz="1400" b="1" dirty="0" smtClean="0"/>
              <a:t>quelle situation </a:t>
            </a:r>
            <a:r>
              <a:rPr lang="fr-FR" sz="1400" dirty="0" smtClean="0"/>
              <a:t>je parle :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dire </a:t>
            </a:r>
            <a:r>
              <a:rPr lang="is-IS" sz="1400" b="1" dirty="0" smtClean="0"/>
              <a:t>comment je me suis senti </a:t>
            </a:r>
            <a:r>
              <a:rPr lang="is-IS" sz="1400" dirty="0" smtClean="0"/>
              <a:t>: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proposer une </a:t>
            </a:r>
            <a:r>
              <a:rPr lang="fr-FR" sz="1400" b="1" dirty="0" smtClean="0"/>
              <a:t>solution</a:t>
            </a:r>
            <a:r>
              <a:rPr lang="fr-FR" sz="1400" dirty="0" smtClean="0"/>
              <a:t>, ou discuter pour en trouver une : </a:t>
            </a:r>
            <a:endParaRPr lang="fr-FR" sz="1400" dirty="0"/>
          </a:p>
          <a:p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24" name="Image 23" descr="IMG_0581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77" y="4196318"/>
            <a:ext cx="3377878" cy="1186020"/>
          </a:xfrm>
          <a:prstGeom prst="rect">
            <a:avLst/>
          </a:prstGeom>
        </p:spPr>
      </p:pic>
      <p:pic>
        <p:nvPicPr>
          <p:cNvPr id="25" name="Image 24" descr="IMG_0581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925" y="2724455"/>
            <a:ext cx="3582878" cy="1091070"/>
          </a:xfrm>
          <a:prstGeom prst="rect">
            <a:avLst/>
          </a:prstGeom>
        </p:spPr>
      </p:pic>
      <p:pic>
        <p:nvPicPr>
          <p:cNvPr id="26" name="Image 25" descr="IMG_0591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823" y="5712389"/>
            <a:ext cx="2777438" cy="1145612"/>
          </a:xfrm>
          <a:prstGeom prst="rect">
            <a:avLst/>
          </a:prstGeom>
        </p:spPr>
      </p:pic>
      <p:pic>
        <p:nvPicPr>
          <p:cNvPr id="27" name="Image 26" descr="IMG_0581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477" y="4196318"/>
            <a:ext cx="3377878" cy="1186020"/>
          </a:xfrm>
          <a:prstGeom prst="rect">
            <a:avLst/>
          </a:prstGeom>
        </p:spPr>
      </p:pic>
      <p:pic>
        <p:nvPicPr>
          <p:cNvPr id="28" name="Image 27" descr="IMG_0581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425" y="2724455"/>
            <a:ext cx="3582878" cy="1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0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58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91180" y="2425465"/>
            <a:ext cx="5904010" cy="2072980"/>
          </a:xfrm>
          <a:prstGeom prst="rect">
            <a:avLst/>
          </a:prstGeom>
        </p:spPr>
      </p:pic>
      <p:pic>
        <p:nvPicPr>
          <p:cNvPr id="3" name="Image 2" descr="IMG_0581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74131" y="2441226"/>
            <a:ext cx="6262318" cy="1907022"/>
          </a:xfrm>
          <a:prstGeom prst="rect">
            <a:avLst/>
          </a:prstGeom>
        </p:spPr>
      </p:pic>
      <p:pic>
        <p:nvPicPr>
          <p:cNvPr id="4" name="Image 3" descr="IMG_0591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40424" y="2708499"/>
            <a:ext cx="4854533" cy="20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1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Dire ce que je pense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7686" y="2288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échanger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848594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J’explique pourquoi je pense ça.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316" y="1522794"/>
            <a:ext cx="4526047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donner mon avis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b="1" dirty="0" smtClean="0"/>
              <a:t>prépare mon avis </a:t>
            </a:r>
            <a:r>
              <a:rPr lang="fr-FR" sz="1400" dirty="0" smtClean="0"/>
              <a:t>dans ma tête, en écoutant l’avis des autres.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commencer par </a:t>
            </a:r>
            <a:r>
              <a:rPr lang="fr-FR" sz="1400" i="1" dirty="0" smtClean="0"/>
              <a:t>Je pense que, Je trouve que</a:t>
            </a:r>
            <a:r>
              <a:rPr lang="is-IS" sz="1400" i="1" dirty="0" smtClean="0"/>
              <a:t>… </a:t>
            </a:r>
            <a:endParaRPr lang="fr-FR" sz="1400" i="1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fr-FR" sz="1400" b="1" dirty="0" smtClean="0"/>
              <a:t>explique</a:t>
            </a:r>
            <a:r>
              <a:rPr lang="fr-FR" sz="1400" dirty="0" smtClean="0"/>
              <a:t> mon avis, en utilisant des mots comme </a:t>
            </a:r>
            <a:r>
              <a:rPr lang="fr-FR" sz="1400" i="1" dirty="0" smtClean="0"/>
              <a:t>parce que, car</a:t>
            </a:r>
            <a:r>
              <a:rPr lang="is-IS" sz="1400" i="1" dirty="0" smtClean="0"/>
              <a:t>… </a:t>
            </a:r>
          </a:p>
          <a:p>
            <a:endParaRPr lang="is-IS" sz="1400" i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576907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Dire ce que je pense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Carré corné 18"/>
          <p:cNvSpPr/>
          <p:nvPr/>
        </p:nvSpPr>
        <p:spPr>
          <a:xfrm rot="314074">
            <a:off x="8521662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0" name="Image 19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135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5123821" y="2288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échanger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123821" y="848594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J’explique pourquoi je pense ça.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13451" y="1522794"/>
            <a:ext cx="4526047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donner mon avis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b="1" dirty="0" smtClean="0"/>
              <a:t>prépare mon avis </a:t>
            </a:r>
            <a:r>
              <a:rPr lang="fr-FR" sz="1400" dirty="0" smtClean="0"/>
              <a:t>dans ma tête, en écoutant l’avis des autres.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commencer par </a:t>
            </a:r>
            <a:r>
              <a:rPr lang="fr-FR" sz="1400" i="1" dirty="0" smtClean="0"/>
              <a:t>Je pense que, Je trouve que</a:t>
            </a:r>
            <a:r>
              <a:rPr lang="is-IS" sz="1400" i="1" dirty="0" smtClean="0"/>
              <a:t>… </a:t>
            </a:r>
            <a:endParaRPr lang="fr-FR" sz="1400" i="1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fr-FR" sz="1400" b="1" dirty="0" smtClean="0"/>
              <a:t>explique</a:t>
            </a:r>
            <a:r>
              <a:rPr lang="fr-FR" sz="1400" dirty="0" smtClean="0"/>
              <a:t> mon avis, en utilisant des mots comme </a:t>
            </a:r>
            <a:r>
              <a:rPr lang="fr-FR" sz="1400" i="1" dirty="0" smtClean="0"/>
              <a:t>parce que, car</a:t>
            </a:r>
            <a:r>
              <a:rPr lang="is-IS" sz="1400" i="1" dirty="0" smtClean="0"/>
              <a:t>… </a:t>
            </a:r>
          </a:p>
          <a:p>
            <a:endParaRPr lang="is-IS" sz="1400" i="1" dirty="0"/>
          </a:p>
        </p:txBody>
      </p:sp>
      <p:pic>
        <p:nvPicPr>
          <p:cNvPr id="24" name="Image 23" descr="IMG_0605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086" y="5620723"/>
            <a:ext cx="2316289" cy="1237277"/>
          </a:xfrm>
          <a:prstGeom prst="rect">
            <a:avLst/>
          </a:prstGeom>
        </p:spPr>
      </p:pic>
      <p:pic>
        <p:nvPicPr>
          <p:cNvPr id="25" name="Image 24" descr="IMG_06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493" y="3948439"/>
            <a:ext cx="1995772" cy="1145876"/>
          </a:xfrm>
          <a:prstGeom prst="rect">
            <a:avLst/>
          </a:prstGeom>
        </p:spPr>
      </p:pic>
      <p:pic>
        <p:nvPicPr>
          <p:cNvPr id="26" name="Image 25" descr="IMG_0605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949" y="2436521"/>
            <a:ext cx="2678617" cy="1152970"/>
          </a:xfrm>
          <a:prstGeom prst="rect">
            <a:avLst/>
          </a:prstGeom>
        </p:spPr>
      </p:pic>
      <p:pic>
        <p:nvPicPr>
          <p:cNvPr id="27" name="Image 26" descr="IMG_0605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386" y="5620723"/>
            <a:ext cx="2316289" cy="1237277"/>
          </a:xfrm>
          <a:prstGeom prst="rect">
            <a:avLst/>
          </a:prstGeom>
        </p:spPr>
      </p:pic>
      <p:pic>
        <p:nvPicPr>
          <p:cNvPr id="28" name="Image 27" descr="IMG_06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3" y="3948439"/>
            <a:ext cx="1995772" cy="1145876"/>
          </a:xfrm>
          <a:prstGeom prst="rect">
            <a:avLst/>
          </a:prstGeom>
        </p:spPr>
      </p:pic>
      <p:pic>
        <p:nvPicPr>
          <p:cNvPr id="29" name="Image 28" descr="IMG_0605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249" y="2436521"/>
            <a:ext cx="2678617" cy="11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60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Lire à voix haute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23526" y="2361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lire à voix haute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866772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m’entraine pour que les autres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 comprennent bien le texte.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76722" y="1614716"/>
            <a:ext cx="452604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lire un texte à voix haute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</a:t>
            </a:r>
            <a:r>
              <a:rPr lang="fr-FR" sz="1400" b="1" dirty="0" smtClean="0"/>
              <a:t>m’entrainer</a:t>
            </a:r>
            <a:r>
              <a:rPr lang="fr-FR" sz="1400" dirty="0" smtClean="0"/>
              <a:t> en lisant le texte plusieurs fois.</a:t>
            </a: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respecte </a:t>
            </a:r>
            <a:r>
              <a:rPr lang="is-IS" sz="1400" b="1" dirty="0" smtClean="0"/>
              <a:t>la ponctuation </a:t>
            </a:r>
            <a:r>
              <a:rPr lang="is-IS" sz="1400" dirty="0" smtClean="0"/>
              <a:t>: je m’arrête aux points, je lève la voix pour poser une question</a:t>
            </a:r>
            <a:r>
              <a:rPr lang="is-IS" sz="1400" dirty="0"/>
              <a:t>… S’il y a des paroles, </a:t>
            </a:r>
            <a:r>
              <a:rPr lang="is-IS" sz="1400" dirty="0" smtClean="0"/>
              <a:t>je peux les </a:t>
            </a:r>
            <a:r>
              <a:rPr lang="is-IS" sz="1400" dirty="0"/>
              <a:t>prononcer comme le personnage. 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J’essaye de lire les mots </a:t>
            </a:r>
            <a:r>
              <a:rPr lang="is-IS" sz="1400" b="1" dirty="0" smtClean="0"/>
              <a:t>par groupes de sens</a:t>
            </a:r>
            <a:r>
              <a:rPr lang="is-IS" sz="1400" dirty="0" smtClean="0"/>
              <a:t>. 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pense aux </a:t>
            </a:r>
            <a:r>
              <a:rPr lang="is-IS" sz="1400" b="1" dirty="0" smtClean="0"/>
              <a:t>liaisons</a:t>
            </a:r>
            <a:r>
              <a:rPr lang="is-IS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endParaRPr lang="is-IS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433367" y="4104110"/>
            <a:ext cx="3851997" cy="539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Je m’entraine à lire. Veux-tu m’aider ?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33367" y="5200417"/>
            <a:ext cx="4305836" cy="503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Le petit garçon va se promener dans la forêt.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33367" y="6260725"/>
            <a:ext cx="3934904" cy="539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Je suis en train de monter dans un avion.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550772" y="164972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Lire à voix haute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Carré corné 18"/>
          <p:cNvSpPr/>
          <p:nvPr/>
        </p:nvSpPr>
        <p:spPr>
          <a:xfrm rot="314074">
            <a:off x="3495527" y="21570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0" name="Image 19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49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97686" y="238265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lire à voix haute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7686" y="868885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m’entraine pour que les autres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 comprennent bien le texte.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0882" y="1616829"/>
            <a:ext cx="452604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lire un texte à voix haute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</a:t>
            </a:r>
            <a:r>
              <a:rPr lang="fr-FR" sz="1400" b="1" dirty="0" smtClean="0"/>
              <a:t>m’entrainer</a:t>
            </a:r>
            <a:r>
              <a:rPr lang="fr-FR" sz="1400" dirty="0" smtClean="0"/>
              <a:t> en lisant le texte plusieurs fois.</a:t>
            </a: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respecte </a:t>
            </a:r>
            <a:r>
              <a:rPr lang="is-IS" sz="1400" b="1" dirty="0" smtClean="0"/>
              <a:t>la ponctuation </a:t>
            </a:r>
            <a:r>
              <a:rPr lang="is-IS" sz="1400" dirty="0" smtClean="0"/>
              <a:t>: je m’arrête aux points, je lève la voix pour poser une question</a:t>
            </a:r>
            <a:r>
              <a:rPr lang="is-IS" sz="1400" dirty="0"/>
              <a:t>… S’il y a des paroles, </a:t>
            </a:r>
            <a:r>
              <a:rPr lang="is-IS" sz="1400" dirty="0" smtClean="0"/>
              <a:t>je peux les </a:t>
            </a:r>
            <a:r>
              <a:rPr lang="is-IS" sz="1400" dirty="0"/>
              <a:t>prononcer comme le personnage. 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J’essaye de lire les mots </a:t>
            </a:r>
            <a:r>
              <a:rPr lang="is-IS" sz="1400" b="1" dirty="0" smtClean="0"/>
              <a:t>par groupes de sens</a:t>
            </a:r>
            <a:r>
              <a:rPr lang="is-IS" sz="1400" dirty="0" smtClean="0"/>
              <a:t>. 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pense aux </a:t>
            </a:r>
            <a:r>
              <a:rPr lang="is-IS" sz="1400" b="1" dirty="0" smtClean="0"/>
              <a:t>liaisons</a:t>
            </a:r>
            <a:r>
              <a:rPr lang="is-IS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endParaRPr lang="is-IS" sz="14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407527" y="4106223"/>
            <a:ext cx="3851997" cy="539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Je m’entraine à lire. Veux-tu m’aider ?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07527" y="5202530"/>
            <a:ext cx="4305836" cy="503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Le petit garçon va se promener dans la forêt.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07527" y="6262838"/>
            <a:ext cx="3934904" cy="539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Je suis en train de monter dans un avion. 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3" name="Image 2" descr="IMG_06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2639" r="38056" b="50000"/>
          <a:stretch/>
        </p:blipFill>
        <p:spPr>
          <a:xfrm>
            <a:off x="1473199" y="2325938"/>
            <a:ext cx="1867943" cy="1026861"/>
          </a:xfrm>
          <a:prstGeom prst="rect">
            <a:avLst/>
          </a:prstGeom>
        </p:spPr>
      </p:pic>
      <p:pic>
        <p:nvPicPr>
          <p:cNvPr id="28" name="Image 27" descr="IMG_06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2639" r="38056" b="50000"/>
          <a:stretch/>
        </p:blipFill>
        <p:spPr>
          <a:xfrm>
            <a:off x="6538512" y="2313238"/>
            <a:ext cx="1867943" cy="10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4668" y="2863710"/>
            <a:ext cx="8119280" cy="1043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spc="-150" dirty="0" smtClean="0">
                <a:latin typeface="Times New Roman"/>
                <a:cs typeface="Times New Roman"/>
              </a:rPr>
              <a:t>Je m’entraine à lire. Veux-tu m’aider ? </a:t>
            </a:r>
            <a:endParaRPr lang="fr-FR" sz="4400" spc="-150" dirty="0">
              <a:latin typeface="Times New Roman"/>
              <a:cs typeface="Times New Roman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4668" y="4283622"/>
            <a:ext cx="9393017" cy="1043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spc="-150" dirty="0" smtClean="0">
                <a:latin typeface="Times New Roman"/>
                <a:cs typeface="Times New Roman"/>
              </a:rPr>
              <a:t>Le petit garçon va se promener dans la forêt.</a:t>
            </a:r>
            <a:endParaRPr lang="fr-FR" sz="4400" spc="-150" dirty="0"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4668" y="5648762"/>
            <a:ext cx="8563237" cy="1043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spc="-150" dirty="0" smtClean="0">
                <a:latin typeface="Times New Roman"/>
                <a:cs typeface="Times New Roman"/>
              </a:rPr>
              <a:t>Je suis en train de monter dans un avion. </a:t>
            </a:r>
            <a:endParaRPr lang="fr-FR" sz="4400" spc="-150" dirty="0">
              <a:latin typeface="Times New Roman"/>
              <a:cs typeface="Times New Roman"/>
            </a:endParaRPr>
          </a:p>
        </p:txBody>
      </p:sp>
      <p:pic>
        <p:nvPicPr>
          <p:cNvPr id="6" name="Image 5" descr="IMG_06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2639" r="38056" b="50000"/>
          <a:stretch/>
        </p:blipFill>
        <p:spPr>
          <a:xfrm>
            <a:off x="271463" y="0"/>
            <a:ext cx="4660900" cy="25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Faire du théâtre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7686" y="2288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réciter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2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ne fais pas que réciter :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dois jouer un rôle.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03" y="1688418"/>
            <a:ext cx="45260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jouer mon rôle au théâtre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parler </a:t>
            </a:r>
            <a:r>
              <a:rPr lang="fr-FR" sz="1400" b="1" dirty="0" smtClean="0"/>
              <a:t>très fort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1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connaître mon texte </a:t>
            </a:r>
            <a:r>
              <a:rPr lang="fr-FR" sz="1400" b="1" dirty="0" smtClean="0"/>
              <a:t>par cœur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05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b="1" dirty="0" smtClean="0"/>
              <a:t>dois jouer </a:t>
            </a:r>
            <a:r>
              <a:rPr lang="fr-FR" sz="1400" dirty="0" smtClean="0"/>
              <a:t>: faire comme si j’étais le personnage. </a:t>
            </a:r>
            <a:endParaRPr lang="fr-FR" sz="1400" dirty="0"/>
          </a:p>
        </p:txBody>
      </p:sp>
      <p:pic>
        <p:nvPicPr>
          <p:cNvPr id="16" name="Image 15" descr="IMG_05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4" b="97045" l="8000" r="96000">
                        <a14:foregroundMark x1="81280" y1="17045" x2="81280" y2="17045"/>
                        <a14:foregroundMark x1="83360" y1="38182" x2="83360" y2="38182"/>
                        <a14:foregroundMark x1="86400" y1="68182" x2="86400" y2="68182"/>
                        <a14:foregroundMark x1="78720" y1="84318" x2="78720" y2="8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37">
            <a:off x="1921771" y="2640232"/>
            <a:ext cx="1443530" cy="913257"/>
          </a:xfrm>
          <a:prstGeom prst="rect">
            <a:avLst/>
          </a:prstGeom>
        </p:spPr>
      </p:pic>
      <p:pic>
        <p:nvPicPr>
          <p:cNvPr id="17" name="Image 16" descr="IMG_054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6836" flipH="1">
            <a:off x="852058" y="2412412"/>
            <a:ext cx="1004501" cy="1210997"/>
          </a:xfrm>
          <a:prstGeom prst="rect">
            <a:avLst/>
          </a:prstGeom>
        </p:spPr>
      </p:pic>
      <p:pic>
        <p:nvPicPr>
          <p:cNvPr id="18" name="Image 17" descr="IMG_0613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814" y="5769795"/>
            <a:ext cx="2217487" cy="1077856"/>
          </a:xfrm>
          <a:prstGeom prst="rect">
            <a:avLst/>
          </a:prstGeom>
        </p:spPr>
      </p:pic>
      <p:pic>
        <p:nvPicPr>
          <p:cNvPr id="19" name="Image 18" descr="IMG_0614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772" y="4116146"/>
            <a:ext cx="1099570" cy="1268426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6579087" y="159852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Faire du théâtre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1" name="Carré corné 20"/>
          <p:cNvSpPr/>
          <p:nvPr/>
        </p:nvSpPr>
        <p:spPr>
          <a:xfrm rot="314074">
            <a:off x="8523842" y="21058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2" name="Image 2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315" y="2229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5126001" y="233145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réciter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126001" y="930605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ne fais pas que réciter :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dois jouer un rôle.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86418" y="1692681"/>
            <a:ext cx="45260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jouer mon rôle au théâtre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parler </a:t>
            </a:r>
            <a:r>
              <a:rPr lang="fr-FR" sz="1400" b="1" dirty="0" smtClean="0"/>
              <a:t>très fort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1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connaître mon texte </a:t>
            </a:r>
            <a:r>
              <a:rPr lang="fr-FR" sz="1400" b="1" dirty="0" smtClean="0"/>
              <a:t>par cœur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05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b="1" dirty="0" smtClean="0"/>
              <a:t>dois jouer </a:t>
            </a:r>
            <a:r>
              <a:rPr lang="fr-FR" sz="1400" dirty="0" smtClean="0"/>
              <a:t>: faire comme si j’étais le personnage. </a:t>
            </a:r>
            <a:endParaRPr lang="fr-FR" sz="1400" dirty="0"/>
          </a:p>
        </p:txBody>
      </p:sp>
      <p:pic>
        <p:nvPicPr>
          <p:cNvPr id="26" name="Image 25" descr="IMG_05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64" b="97045" l="8000" r="96000">
                        <a14:foregroundMark x1="81280" y1="17045" x2="81280" y2="17045"/>
                        <a14:foregroundMark x1="83360" y1="38182" x2="83360" y2="38182"/>
                        <a14:foregroundMark x1="86400" y1="68182" x2="86400" y2="68182"/>
                        <a14:foregroundMark x1="78720" y1="84318" x2="78720" y2="8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37">
            <a:off x="6950086" y="2644495"/>
            <a:ext cx="1443530" cy="913257"/>
          </a:xfrm>
          <a:prstGeom prst="rect">
            <a:avLst/>
          </a:prstGeom>
        </p:spPr>
      </p:pic>
      <p:pic>
        <p:nvPicPr>
          <p:cNvPr id="27" name="Image 26" descr="IMG_054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6836" flipH="1">
            <a:off x="5880373" y="2416675"/>
            <a:ext cx="1004501" cy="1210997"/>
          </a:xfrm>
          <a:prstGeom prst="rect">
            <a:avLst/>
          </a:prstGeom>
        </p:spPr>
      </p:pic>
      <p:pic>
        <p:nvPicPr>
          <p:cNvPr id="28" name="Image 27" descr="IMG_0613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129" y="5774058"/>
            <a:ext cx="2217487" cy="1077856"/>
          </a:xfrm>
          <a:prstGeom prst="rect">
            <a:avLst/>
          </a:prstGeom>
        </p:spPr>
      </p:pic>
      <p:pic>
        <p:nvPicPr>
          <p:cNvPr id="29" name="Image 28" descr="IMG_0614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087" y="4120409"/>
            <a:ext cx="1099570" cy="12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2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06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87" y="4142821"/>
            <a:ext cx="4456975" cy="2166406"/>
          </a:xfrm>
          <a:prstGeom prst="rect">
            <a:avLst/>
          </a:prstGeom>
        </p:spPr>
      </p:pic>
      <p:pic>
        <p:nvPicPr>
          <p:cNvPr id="5" name="Image 4" descr="IMG_06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202" y="587273"/>
            <a:ext cx="2210049" cy="2549436"/>
          </a:xfrm>
          <a:prstGeom prst="rect">
            <a:avLst/>
          </a:prstGeom>
        </p:spPr>
      </p:pic>
      <p:pic>
        <p:nvPicPr>
          <p:cNvPr id="6" name="Image 5" descr="IMG_0547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4" b="97045" l="8000" r="96000">
                        <a14:foregroundMark x1="81280" y1="17045" x2="81280" y2="17045"/>
                        <a14:foregroundMark x1="83360" y1="38182" x2="83360" y2="38182"/>
                        <a14:foregroundMark x1="86400" y1="68182" x2="86400" y2="68182"/>
                        <a14:foregroundMark x1="78720" y1="84318" x2="78720" y2="8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37">
            <a:off x="2481558" y="1440445"/>
            <a:ext cx="2074251" cy="1312286"/>
          </a:xfrm>
          <a:prstGeom prst="rect">
            <a:avLst/>
          </a:prstGeom>
        </p:spPr>
      </p:pic>
      <p:pic>
        <p:nvPicPr>
          <p:cNvPr id="7" name="Image 6" descr="IMG_0549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6836" flipH="1">
            <a:off x="506832" y="630951"/>
            <a:ext cx="1985494" cy="23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0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Décrire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7686" y="2288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décrire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1"/>
            <a:ext cx="4615677" cy="808687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décris tout ce qui est important.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J’utilise des mots précis pour donner des détails.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7316" y="1935883"/>
            <a:ext cx="4526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décrire un personnage ou un paysage: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décris </a:t>
            </a:r>
            <a:r>
              <a:rPr lang="fr-FR" sz="1400" b="1" dirty="0" smtClean="0"/>
              <a:t>ce que je vois </a:t>
            </a:r>
            <a:r>
              <a:rPr lang="fr-FR" sz="1400" dirty="0" smtClean="0"/>
              <a:t>avec des adjectifs pour dire comment ils sont et des mots pour dire où et comment ils sont 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aussi décrire </a:t>
            </a:r>
            <a:r>
              <a:rPr lang="fr-FR" sz="1400" b="1" dirty="0" smtClean="0"/>
              <a:t>ce qui ne se voit pas </a:t>
            </a:r>
            <a:r>
              <a:rPr lang="fr-FR" sz="1400" dirty="0" smtClean="0"/>
              <a:t>(le caractère d’un personnage : gentil, calme, agité, patient</a:t>
            </a:r>
            <a:r>
              <a:rPr lang="is-IS" sz="1400" dirty="0" smtClean="0"/>
              <a:t>…) ou ce que je resssens : calme, agréable, terrifiant…. </a:t>
            </a:r>
            <a:endParaRPr lang="fr-FR" sz="1400" dirty="0"/>
          </a:p>
        </p:txBody>
      </p:sp>
      <p:pic>
        <p:nvPicPr>
          <p:cNvPr id="2" name="Image 1" descr="IMG_06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88" y="3051566"/>
            <a:ext cx="1739287" cy="1450462"/>
          </a:xfrm>
          <a:prstGeom prst="rect">
            <a:avLst/>
          </a:prstGeom>
        </p:spPr>
      </p:pic>
      <p:sp>
        <p:nvSpPr>
          <p:cNvPr id="9" name="Bulle rectangulaire à coins arrondis 8"/>
          <p:cNvSpPr/>
          <p:nvPr/>
        </p:nvSpPr>
        <p:spPr>
          <a:xfrm>
            <a:off x="2269947" y="3232397"/>
            <a:ext cx="2443416" cy="1186795"/>
          </a:xfrm>
          <a:prstGeom prst="wedgeRoundRectCallout">
            <a:avLst>
              <a:gd name="adj1" fmla="val 6849"/>
              <a:gd name="adj2" fmla="val -67787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atin typeface="Times New Roman"/>
                <a:cs typeface="Times New Roman"/>
              </a:rPr>
              <a:t>C’est une belle </a:t>
            </a:r>
            <a:r>
              <a:rPr lang="fr-FR" sz="1400" dirty="0" smtClean="0">
                <a:latin typeface="Times New Roman"/>
                <a:cs typeface="Times New Roman"/>
              </a:rPr>
              <a:t>forêt </a:t>
            </a:r>
            <a:r>
              <a:rPr lang="fr-FR" sz="1400" dirty="0">
                <a:latin typeface="Times New Roman"/>
                <a:cs typeface="Times New Roman"/>
              </a:rPr>
              <a:t>de sapins verts, très hauts. Devant, il y a une petite barrière de bois. </a:t>
            </a:r>
            <a:r>
              <a:rPr lang="fr-FR" sz="1400" dirty="0" smtClean="0">
                <a:latin typeface="Times New Roman"/>
                <a:cs typeface="Times New Roman"/>
              </a:rPr>
              <a:t>L’herbe </a:t>
            </a:r>
            <a:r>
              <a:rPr lang="fr-FR" sz="1400" dirty="0">
                <a:latin typeface="Times New Roman"/>
                <a:cs typeface="Times New Roman"/>
              </a:rPr>
              <a:t>est recouverte de neige blanche. </a:t>
            </a:r>
          </a:p>
        </p:txBody>
      </p:sp>
      <p:sp>
        <p:nvSpPr>
          <p:cNvPr id="18" name="Bulle rectangulaire à coins arrondis 17"/>
          <p:cNvSpPr/>
          <p:nvPr/>
        </p:nvSpPr>
        <p:spPr>
          <a:xfrm>
            <a:off x="508516" y="5579912"/>
            <a:ext cx="2443416" cy="1186795"/>
          </a:xfrm>
          <a:prstGeom prst="wedgeRoundRectCallout">
            <a:avLst>
              <a:gd name="adj1" fmla="val 45830"/>
              <a:gd name="adj2" fmla="val -71277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atin typeface="Times New Roman"/>
                <a:cs typeface="Times New Roman"/>
              </a:rPr>
              <a:t>C’est </a:t>
            </a:r>
            <a:r>
              <a:rPr lang="fr-FR" sz="1400" dirty="0" smtClean="0">
                <a:latin typeface="Times New Roman"/>
                <a:cs typeface="Times New Roman"/>
              </a:rPr>
              <a:t>un ogre très gros, avec des dents féroces et une grande barbe. Il porte un grand chapeau. Ses couteaux font très peur. Il est terrifiant.  </a:t>
            </a:r>
            <a:endParaRPr lang="fr-FR" sz="1400" dirty="0">
              <a:latin typeface="Times New Roman"/>
              <a:cs typeface="Times New Roman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609" y="5259870"/>
            <a:ext cx="1057113" cy="1540203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3076168" y="5246063"/>
            <a:ext cx="1313790" cy="1584000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563188" y="161168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Décrire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2" name="Carré corné 21"/>
          <p:cNvSpPr/>
          <p:nvPr/>
        </p:nvSpPr>
        <p:spPr>
          <a:xfrm rot="314074">
            <a:off x="8507943" y="211904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3" name="Image 22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416" y="3545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ZoneTexte 23"/>
          <p:cNvSpPr txBox="1"/>
          <p:nvPr/>
        </p:nvSpPr>
        <p:spPr>
          <a:xfrm>
            <a:off x="5110102" y="234461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décrire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10102" y="931920"/>
            <a:ext cx="4615677" cy="808687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décris tout ce qui est important.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J’utilise des mots précis pour donner des détails.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199732" y="1941462"/>
            <a:ext cx="4526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décrire un personnage ou un paysage: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décris </a:t>
            </a:r>
            <a:r>
              <a:rPr lang="fr-FR" sz="1400" b="1" dirty="0" smtClean="0"/>
              <a:t>ce que je vois </a:t>
            </a:r>
            <a:r>
              <a:rPr lang="fr-FR" sz="1400" dirty="0" smtClean="0"/>
              <a:t>avec des adjectifs pour dire comment ils sont et des mots pour dire où et comment ils sont 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aussi décrire </a:t>
            </a:r>
            <a:r>
              <a:rPr lang="fr-FR" sz="1400" b="1" dirty="0" smtClean="0"/>
              <a:t>ce qui ne se voit pas </a:t>
            </a:r>
            <a:r>
              <a:rPr lang="fr-FR" sz="1400" dirty="0" smtClean="0"/>
              <a:t>(le caractère d’un personnage : gentil, calme, agité, patient</a:t>
            </a:r>
            <a:r>
              <a:rPr lang="is-IS" sz="1400" dirty="0" smtClean="0"/>
              <a:t>…) ou ce que je resssens : calme, agréable, terrifiant…. </a:t>
            </a:r>
            <a:endParaRPr lang="fr-FR" sz="1400" dirty="0"/>
          </a:p>
        </p:txBody>
      </p:sp>
      <p:pic>
        <p:nvPicPr>
          <p:cNvPr id="27" name="Image 26" descr="IMG_06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304" y="3057145"/>
            <a:ext cx="1739287" cy="1450462"/>
          </a:xfrm>
          <a:prstGeom prst="rect">
            <a:avLst/>
          </a:prstGeom>
        </p:spPr>
      </p:pic>
      <p:sp>
        <p:nvSpPr>
          <p:cNvPr id="28" name="Bulle rectangulaire à coins arrondis 27"/>
          <p:cNvSpPr/>
          <p:nvPr/>
        </p:nvSpPr>
        <p:spPr>
          <a:xfrm>
            <a:off x="7282363" y="3237976"/>
            <a:ext cx="2443416" cy="1186795"/>
          </a:xfrm>
          <a:prstGeom prst="wedgeRoundRectCallout">
            <a:avLst>
              <a:gd name="adj1" fmla="val 6849"/>
              <a:gd name="adj2" fmla="val -67787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atin typeface="Times New Roman"/>
                <a:cs typeface="Times New Roman"/>
              </a:rPr>
              <a:t>C’est une belle </a:t>
            </a:r>
            <a:r>
              <a:rPr lang="fr-FR" sz="1400" dirty="0" smtClean="0">
                <a:latin typeface="Times New Roman"/>
                <a:cs typeface="Times New Roman"/>
              </a:rPr>
              <a:t>forêt </a:t>
            </a:r>
            <a:r>
              <a:rPr lang="fr-FR" sz="1400" dirty="0">
                <a:latin typeface="Times New Roman"/>
                <a:cs typeface="Times New Roman"/>
              </a:rPr>
              <a:t>de sapins verts, très hauts. Devant, il y a une petite barrière de bois. </a:t>
            </a:r>
            <a:r>
              <a:rPr lang="fr-FR" sz="1400" dirty="0" smtClean="0">
                <a:latin typeface="Times New Roman"/>
                <a:cs typeface="Times New Roman"/>
              </a:rPr>
              <a:t>L’herbe </a:t>
            </a:r>
            <a:r>
              <a:rPr lang="fr-FR" sz="1400" dirty="0">
                <a:latin typeface="Times New Roman"/>
                <a:cs typeface="Times New Roman"/>
              </a:rPr>
              <a:t>est recouverte de neige blanche. </a:t>
            </a:r>
          </a:p>
        </p:txBody>
      </p:sp>
      <p:sp>
        <p:nvSpPr>
          <p:cNvPr id="29" name="Bulle rectangulaire à coins arrondis 28"/>
          <p:cNvSpPr/>
          <p:nvPr/>
        </p:nvSpPr>
        <p:spPr>
          <a:xfrm>
            <a:off x="5520932" y="5585491"/>
            <a:ext cx="2443416" cy="1186795"/>
          </a:xfrm>
          <a:prstGeom prst="wedgeRoundRectCallout">
            <a:avLst>
              <a:gd name="adj1" fmla="val 45830"/>
              <a:gd name="adj2" fmla="val -71277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atin typeface="Times New Roman"/>
                <a:cs typeface="Times New Roman"/>
              </a:rPr>
              <a:t>C’est </a:t>
            </a:r>
            <a:r>
              <a:rPr lang="fr-FR" sz="1400" dirty="0" smtClean="0">
                <a:latin typeface="Times New Roman"/>
                <a:cs typeface="Times New Roman"/>
              </a:rPr>
              <a:t>un ogre très gros, avec des dents féroces et une grande barbe. Il porte un grand chapeau. Ses couteaux font très peur. Il est terrifiant.  </a:t>
            </a:r>
            <a:endParaRPr lang="fr-FR" sz="1400" dirty="0">
              <a:latin typeface="Times New Roman"/>
              <a:cs typeface="Times New Roman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1025" y="5265449"/>
            <a:ext cx="1057113" cy="1540203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>
          <a:xfrm>
            <a:off x="8088584" y="5251642"/>
            <a:ext cx="1313790" cy="1584000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582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6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0" y="86505"/>
            <a:ext cx="4008073" cy="3342495"/>
          </a:xfrm>
          <a:prstGeom prst="rect">
            <a:avLst/>
          </a:prstGeom>
        </p:spPr>
      </p:pic>
      <p:sp>
        <p:nvSpPr>
          <p:cNvPr id="3" name="Bulle rectangulaire à coins arrondis 2"/>
          <p:cNvSpPr/>
          <p:nvPr/>
        </p:nvSpPr>
        <p:spPr>
          <a:xfrm>
            <a:off x="4796054" y="569199"/>
            <a:ext cx="4825241" cy="2734892"/>
          </a:xfrm>
          <a:prstGeom prst="wedgeRoundRectCallout">
            <a:avLst>
              <a:gd name="adj1" fmla="val 6849"/>
              <a:gd name="adj2" fmla="val -67787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latin typeface="Times New Roman"/>
                <a:cs typeface="Times New Roman"/>
              </a:rPr>
              <a:t>C’est une belle </a:t>
            </a:r>
            <a:r>
              <a:rPr lang="fr-FR" sz="2800" dirty="0" smtClean="0">
                <a:latin typeface="Times New Roman"/>
                <a:cs typeface="Times New Roman"/>
              </a:rPr>
              <a:t>forêt </a:t>
            </a:r>
            <a:r>
              <a:rPr lang="fr-FR" sz="2800" dirty="0">
                <a:latin typeface="Times New Roman"/>
                <a:cs typeface="Times New Roman"/>
              </a:rPr>
              <a:t>de sapins verts, très hauts. Devant, il y a une petite barrière de bois. </a:t>
            </a:r>
            <a:r>
              <a:rPr lang="fr-FR" sz="2800" dirty="0" smtClean="0">
                <a:latin typeface="Times New Roman"/>
                <a:cs typeface="Times New Roman"/>
              </a:rPr>
              <a:t>L’herbe </a:t>
            </a:r>
            <a:r>
              <a:rPr lang="fr-FR" sz="2800" dirty="0">
                <a:latin typeface="Times New Roman"/>
                <a:cs typeface="Times New Roman"/>
              </a:rPr>
              <a:t>est recouverte de neige blanche. </a:t>
            </a:r>
          </a:p>
        </p:txBody>
      </p:sp>
      <p:sp>
        <p:nvSpPr>
          <p:cNvPr id="4" name="Bulle rectangulaire à coins arrondis 3"/>
          <p:cNvSpPr/>
          <p:nvPr/>
        </p:nvSpPr>
        <p:spPr>
          <a:xfrm>
            <a:off x="158467" y="3994244"/>
            <a:ext cx="4825241" cy="2734892"/>
          </a:xfrm>
          <a:prstGeom prst="wedgeRoundRectCallout">
            <a:avLst>
              <a:gd name="adj1" fmla="val 45830"/>
              <a:gd name="adj2" fmla="val -71277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latin typeface="Times New Roman"/>
                <a:cs typeface="Times New Roman"/>
              </a:rPr>
              <a:t>C’est </a:t>
            </a:r>
            <a:r>
              <a:rPr lang="fr-FR" sz="2800" dirty="0" smtClean="0">
                <a:latin typeface="Times New Roman"/>
                <a:cs typeface="Times New Roman"/>
              </a:rPr>
              <a:t>un ogre très gros, avec des dents féroces et une grande barbe. Il porte un grand chapeau. Ses couteaux font très peur. Il est terrifiant.  </a:t>
            </a:r>
            <a:endParaRPr lang="fr-FR" sz="2800" dirty="0">
              <a:latin typeface="Times New Roman"/>
              <a:cs typeface="Times New Roman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507733" y="3279519"/>
            <a:ext cx="2436048" cy="3549298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 rot="16200000">
            <a:off x="6375291" y="3208581"/>
            <a:ext cx="2594463" cy="3650225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0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54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402" y="1924421"/>
            <a:ext cx="3526766" cy="1704228"/>
          </a:xfrm>
          <a:prstGeom prst="rect">
            <a:avLst/>
          </a:prstGeom>
        </p:spPr>
      </p:pic>
      <p:pic>
        <p:nvPicPr>
          <p:cNvPr id="5" name="Image 4" descr="IMG_05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4" b="97045" l="8000" r="96000">
                        <a14:foregroundMark x1="81280" y1="17045" x2="81280" y2="17045"/>
                        <a14:foregroundMark x1="83360" y1="38182" x2="83360" y2="38182"/>
                        <a14:foregroundMark x1="86400" y1="68182" x2="86400" y2="68182"/>
                        <a14:foregroundMark x1="78720" y1="84318" x2="78720" y2="8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37">
            <a:off x="779788" y="649121"/>
            <a:ext cx="3301724" cy="2088854"/>
          </a:xfrm>
          <a:prstGeom prst="rect">
            <a:avLst/>
          </a:prstGeom>
        </p:spPr>
      </p:pic>
      <p:pic>
        <p:nvPicPr>
          <p:cNvPr id="6" name="Image 5" descr="IMG_054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9074" r="15972" b="10555"/>
          <a:stretch/>
        </p:blipFill>
        <p:spPr>
          <a:xfrm>
            <a:off x="1395413" y="4521200"/>
            <a:ext cx="7073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Réciter une poésie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23526" y="2361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réciter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933612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récite sans me tromper,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en mettant le ton.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213156" y="1720148"/>
            <a:ext cx="45260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réciter une poésie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la connaître </a:t>
            </a:r>
            <a:r>
              <a:rPr lang="fr-FR" sz="1400" b="1" dirty="0" smtClean="0"/>
              <a:t>par cœur</a:t>
            </a:r>
            <a:r>
              <a:rPr lang="fr-FR" sz="1400" dirty="0" smtClean="0"/>
              <a:t>. Je n’oublie rien, je ne rajoute rien.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1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essayer de produire un effet sur ceux qui m’écoutent en </a:t>
            </a:r>
            <a:r>
              <a:rPr lang="fr-FR" sz="1400" b="1" dirty="0" smtClean="0"/>
              <a:t>mettant le ton </a:t>
            </a:r>
            <a:r>
              <a:rPr lang="fr-FR" sz="1400" dirty="0" smtClean="0"/>
              <a:t>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05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50772" y="176963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Réciter une poésie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Carré corné 17"/>
          <p:cNvSpPr/>
          <p:nvPr/>
        </p:nvSpPr>
        <p:spPr>
          <a:xfrm rot="314074">
            <a:off x="3495527" y="227699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9" name="Image 18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0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97686" y="250256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réciter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97686" y="947716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récite sans me tromper,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en mettant le ton.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7316" y="1734252"/>
            <a:ext cx="45260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réciter une poésie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la connaître </a:t>
            </a:r>
            <a:r>
              <a:rPr lang="fr-FR" sz="1400" b="1" dirty="0" smtClean="0"/>
              <a:t>par cœur</a:t>
            </a:r>
            <a:r>
              <a:rPr lang="fr-FR" sz="1400" dirty="0" smtClean="0"/>
              <a:t>. Je n’oublie rien, je ne rajoute rien.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1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peux essayer de produire un effet sur ceux qui m’écoutent en </a:t>
            </a:r>
            <a:r>
              <a:rPr lang="fr-FR" sz="1400" b="1" dirty="0" smtClean="0"/>
              <a:t>mettant le ton </a:t>
            </a:r>
            <a:r>
              <a:rPr lang="fr-FR" sz="1400" dirty="0" smtClean="0"/>
              <a:t>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05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endParaRPr lang="fr-FR" sz="1400" dirty="0"/>
          </a:p>
        </p:txBody>
      </p:sp>
      <p:pic>
        <p:nvPicPr>
          <p:cNvPr id="23" name="Image 22" descr="IMG_06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2" y="4984171"/>
            <a:ext cx="4047506" cy="1434602"/>
          </a:xfrm>
          <a:prstGeom prst="rect">
            <a:avLst/>
          </a:prstGeom>
        </p:spPr>
      </p:pic>
      <p:pic>
        <p:nvPicPr>
          <p:cNvPr id="24" name="Image 23" descr="IMG_0614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615" y="2525019"/>
            <a:ext cx="1492190" cy="1620200"/>
          </a:xfrm>
          <a:prstGeom prst="rect">
            <a:avLst/>
          </a:prstGeom>
        </p:spPr>
      </p:pic>
      <p:pic>
        <p:nvPicPr>
          <p:cNvPr id="25" name="Image 24" descr="IMG_06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726" y="4971471"/>
            <a:ext cx="4047506" cy="1434602"/>
          </a:xfrm>
          <a:prstGeom prst="rect">
            <a:avLst/>
          </a:prstGeom>
        </p:spPr>
      </p:pic>
      <p:pic>
        <p:nvPicPr>
          <p:cNvPr id="26" name="Image 25" descr="IMG_0614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869" y="2512319"/>
            <a:ext cx="1492190" cy="16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6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1" y="3649662"/>
            <a:ext cx="7812615" cy="2769111"/>
          </a:xfrm>
          <a:prstGeom prst="rect">
            <a:avLst/>
          </a:prstGeom>
        </p:spPr>
      </p:pic>
      <p:pic>
        <p:nvPicPr>
          <p:cNvPr id="3" name="Image 2" descr="IMG_06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9315" y="134294"/>
            <a:ext cx="2880269" cy="31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5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S’enregistrer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23526" y="2361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s’écouter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933612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progresser, je peux m’enregistrer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avec le micro et me réécouter.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03458" y="1735028"/>
            <a:ext cx="452604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m’enregistrer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parler </a:t>
            </a:r>
            <a:r>
              <a:rPr lang="fr-FR" sz="1400" b="1" dirty="0" smtClean="0"/>
              <a:t>bien fort</a:t>
            </a:r>
            <a:r>
              <a:rPr lang="fr-FR" sz="1400" dirty="0" smtClean="0"/>
              <a:t>, près du micro mais sans le toucher.</a:t>
            </a: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J’appuie sur le bouton rouge pour commencer ou terminer. L’enregistrement marche quand le voyant est rouge. 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J’essaie de </a:t>
            </a:r>
            <a:r>
              <a:rPr lang="fr-FR" sz="1400" b="1" dirty="0" smtClean="0"/>
              <a:t>m’appliquer</a:t>
            </a:r>
            <a:r>
              <a:rPr lang="fr-FR" sz="1400" dirty="0" smtClean="0"/>
              <a:t> pour que tout le monde comprenne et pour faire des progrès. Je peux m’écouter, entendre ce qui ne va pas, et </a:t>
            </a:r>
            <a:r>
              <a:rPr lang="fr-FR" sz="1400" b="1" dirty="0" smtClean="0"/>
              <a:t>recommencer</a:t>
            </a:r>
            <a:r>
              <a:rPr lang="fr-FR" sz="1400" dirty="0" smtClean="0"/>
              <a:t>. </a:t>
            </a:r>
            <a:endParaRPr lang="fr-FR" sz="1400" dirty="0"/>
          </a:p>
          <a:p>
            <a:endParaRPr lang="is-IS" sz="1400" dirty="0" smtClean="0"/>
          </a:p>
        </p:txBody>
      </p:sp>
      <p:pic>
        <p:nvPicPr>
          <p:cNvPr id="2" name="Image 1" descr="IMG_0616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023" y="2461926"/>
            <a:ext cx="1518426" cy="1251817"/>
          </a:xfrm>
          <a:prstGeom prst="rect">
            <a:avLst/>
          </a:prstGeom>
        </p:spPr>
      </p:pic>
      <p:pic>
        <p:nvPicPr>
          <p:cNvPr id="9" name="Image 8" descr="IMG_061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372" y="4279779"/>
            <a:ext cx="3199401" cy="1411763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526494" y="180388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S’enregistrer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Carré corné 18"/>
          <p:cNvSpPr/>
          <p:nvPr/>
        </p:nvSpPr>
        <p:spPr>
          <a:xfrm rot="314074">
            <a:off x="3471249" y="231124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0" name="Image 19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8" y="22765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73408" y="253681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s’écouter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3408" y="951141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progresser, je peux m’enregistrer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avec le micro et me réécouter.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3340" y="1752557"/>
            <a:ext cx="452604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m’enregistrer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parler </a:t>
            </a:r>
            <a:r>
              <a:rPr lang="fr-FR" sz="1400" b="1" dirty="0" smtClean="0"/>
              <a:t>bien fort</a:t>
            </a:r>
            <a:r>
              <a:rPr lang="fr-FR" sz="1400" dirty="0" smtClean="0"/>
              <a:t>, près du micro mais sans le toucher.</a:t>
            </a: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J’appuie sur le bouton rouge pour commencer ou terminer. L’enregistrement marche quand le voyant est rouge. 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J’essaie de </a:t>
            </a:r>
            <a:r>
              <a:rPr lang="fr-FR" sz="1400" b="1" dirty="0" smtClean="0"/>
              <a:t>m’appliquer</a:t>
            </a:r>
            <a:r>
              <a:rPr lang="fr-FR" sz="1400" dirty="0" smtClean="0"/>
              <a:t> pour que tout le monde comprenne et pour faire des progrès. Je peux m’écouter, entendre ce qui ne va pas, et </a:t>
            </a:r>
            <a:r>
              <a:rPr lang="fr-FR" sz="1400" b="1" dirty="0" smtClean="0"/>
              <a:t>recommencer</a:t>
            </a:r>
            <a:r>
              <a:rPr lang="fr-FR" sz="1400" dirty="0" smtClean="0"/>
              <a:t>. </a:t>
            </a:r>
            <a:endParaRPr lang="fr-FR" sz="1400" dirty="0"/>
          </a:p>
          <a:p>
            <a:endParaRPr lang="is-IS" sz="1400" dirty="0" smtClean="0"/>
          </a:p>
        </p:txBody>
      </p:sp>
      <p:pic>
        <p:nvPicPr>
          <p:cNvPr id="24" name="Image 23" descr="IMG_0616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905" y="2479455"/>
            <a:ext cx="1518426" cy="1251817"/>
          </a:xfrm>
          <a:prstGeom prst="rect">
            <a:avLst/>
          </a:prstGeom>
        </p:spPr>
      </p:pic>
      <p:pic>
        <p:nvPicPr>
          <p:cNvPr id="25" name="Image 24" descr="IMG_061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54" y="4297308"/>
            <a:ext cx="3199401" cy="14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1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6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17" y="2222724"/>
            <a:ext cx="9792783" cy="42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S’exprimer de façon correcte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35977" y="210606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parler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933612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J’utilise des mots précis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bien me faire comprendre.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03458" y="1735028"/>
            <a:ext cx="4526047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bien me faire comprendre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fais des </a:t>
            </a:r>
            <a:r>
              <a:rPr lang="fr-FR" sz="1400" b="1" dirty="0" smtClean="0"/>
              <a:t>phrases complètes</a:t>
            </a:r>
            <a:r>
              <a:rPr lang="fr-FR" sz="1400" dirty="0" smtClean="0"/>
              <a:t>.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latin typeface="Script Ecole 2"/>
                <a:cs typeface="Script Ecole 2"/>
              </a:rPr>
              <a:t>J</a:t>
            </a:r>
            <a:r>
              <a:rPr lang="fr-FR" sz="1400" dirty="0" smtClean="0">
                <a:latin typeface="Cursivestandard"/>
                <a:cs typeface="Cursivestandard"/>
              </a:rPr>
              <a:t>e </a:t>
            </a:r>
            <a:r>
              <a:rPr lang="fr-FR" sz="1400" dirty="0" err="1" smtClean="0">
                <a:latin typeface="Cursivestandard"/>
                <a:cs typeface="Cursivestandard"/>
              </a:rPr>
              <a:t>vai</a:t>
            </a:r>
            <a:r>
              <a:rPr lang="fr-FR" sz="1400" dirty="0" smtClean="0">
                <a:latin typeface="Cursivestandard"/>
                <a:cs typeface="Cursivestandard"/>
              </a:rPr>
              <a:t>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aller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Cursivestandard"/>
                <a:cs typeface="Cursivestandard"/>
              </a:rPr>
              <a:t>✕</a:t>
            </a:r>
            <a:r>
              <a:rPr lang="fr-FR" sz="1400" dirty="0" smtClean="0">
                <a:latin typeface="Cursivestandard"/>
                <a:cs typeface="Cursivestandard"/>
              </a:rPr>
              <a:t> ²l’²école. ⇨ </a:t>
            </a:r>
            <a:r>
              <a:rPr lang="fr-FR" sz="1400" dirty="0">
                <a:latin typeface="Script Ecole 2"/>
                <a:cs typeface="Script Ecole 2"/>
              </a:rPr>
              <a:t>J</a:t>
            </a:r>
            <a:r>
              <a:rPr lang="fr-FR" sz="1400" dirty="0">
                <a:latin typeface="Cursivestandard"/>
                <a:cs typeface="Cursivestandard"/>
              </a:rPr>
              <a:t>e </a:t>
            </a:r>
            <a:r>
              <a:rPr lang="fr-FR" sz="1400" dirty="0" err="1">
                <a:latin typeface="Cursivestandard"/>
                <a:cs typeface="Cursivestandard"/>
              </a:rPr>
              <a:t>vai</a:t>
            </a:r>
            <a:r>
              <a:rPr lang="fr-FR" sz="1400" dirty="0">
                <a:latin typeface="Cursivestandard"/>
                <a:cs typeface="Cursivestandard"/>
              </a:rPr>
              <a:t>$ ²</a:t>
            </a:r>
            <a:r>
              <a:rPr lang="fr-FR" sz="1400" dirty="0" smtClean="0">
                <a:latin typeface="Cursivestandard"/>
                <a:cs typeface="Cursivestandard"/>
              </a:rPr>
              <a:t>aller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à </a:t>
            </a:r>
            <a:r>
              <a:rPr lang="fr-FR" sz="1400" dirty="0">
                <a:latin typeface="Cursivestandard"/>
                <a:cs typeface="Cursivestandard"/>
              </a:rPr>
              <a:t>²l’²école</a:t>
            </a:r>
            <a:r>
              <a:rPr lang="fr-FR" sz="1400" dirty="0" smtClean="0">
                <a:latin typeface="Cursivestandard"/>
                <a:cs typeface="Cursivestandard"/>
              </a:rPr>
              <a:t>.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choisis le bon </a:t>
            </a:r>
            <a:r>
              <a:rPr lang="fr-FR" sz="1400" b="1" dirty="0" smtClean="0"/>
              <a:t>pronom</a:t>
            </a:r>
            <a:r>
              <a:rPr lang="fr-FR" sz="1400" dirty="0" smtClean="0"/>
              <a:t> entre </a:t>
            </a:r>
            <a:r>
              <a:rPr lang="fr-FR" sz="1400" dirty="0">
                <a:latin typeface="Cursivestandard"/>
                <a:cs typeface="Cursivestandard"/>
              </a:rPr>
              <a:t>²il</a:t>
            </a:r>
            <a:r>
              <a:rPr lang="fr-FR" sz="1400" dirty="0" smtClean="0"/>
              <a:t> ou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elle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20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J’utilise des </a:t>
            </a:r>
            <a:r>
              <a:rPr lang="fr-FR" sz="1400" b="1" dirty="0" smtClean="0"/>
              <a:t>petits mots </a:t>
            </a:r>
            <a:r>
              <a:rPr lang="fr-FR" sz="1400" dirty="0" smtClean="0"/>
              <a:t>: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car</a:t>
            </a:r>
            <a:r>
              <a:rPr lang="fr-FR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parce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que</a:t>
            </a:r>
            <a:r>
              <a:rPr lang="fr-FR" sz="1400" dirty="0" smtClean="0"/>
              <a:t>, </a:t>
            </a:r>
            <a:r>
              <a:rPr lang="fr-FR" sz="1400" dirty="0" smtClean="0">
                <a:latin typeface="Cursivestandard"/>
                <a:cs typeface="Cursivestandard"/>
              </a:rPr>
              <a:t>mai$</a:t>
            </a:r>
            <a:r>
              <a:rPr lang="fr-FR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enfin</a:t>
            </a:r>
            <a:r>
              <a:rPr lang="fr-FR" sz="1400" dirty="0" smtClean="0"/>
              <a:t>, </a:t>
            </a:r>
          </a:p>
          <a:p>
            <a:r>
              <a:rPr lang="fr-FR" sz="1400" dirty="0" smtClean="0">
                <a:latin typeface="Cursivestandard"/>
                <a:cs typeface="Cursivestandard"/>
              </a:rPr>
              <a:t>²aprè$</a:t>
            </a:r>
            <a:r>
              <a:rPr lang="is-IS" sz="1400" dirty="0" smtClean="0"/>
              <a:t>… </a:t>
            </a:r>
          </a:p>
          <a:p>
            <a:pPr marL="285750" indent="-285750">
              <a:buFont typeface="Wingdings" charset="2"/>
              <a:buChar char="u"/>
            </a:pPr>
            <a:endParaRPr lang="is-IS" sz="1400" i="1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choisis le bon </a:t>
            </a:r>
            <a:r>
              <a:rPr lang="is-IS" sz="1400" b="1" dirty="0" smtClean="0"/>
              <a:t>temps</a:t>
            </a:r>
            <a:r>
              <a:rPr lang="is-IS" sz="1400" dirty="0" smtClean="0"/>
              <a:t> : passé, présent ou futur. </a:t>
            </a:r>
          </a:p>
          <a:p>
            <a:r>
              <a:rPr lang="is-IS" sz="1400" dirty="0" smtClean="0">
                <a:latin typeface="Script Ecole 2"/>
                <a:cs typeface="Script Ecole 2"/>
              </a:rPr>
              <a:t>	H</a:t>
            </a:r>
            <a:r>
              <a:rPr lang="is-IS" sz="1400" dirty="0" smtClean="0">
                <a:latin typeface="Cursivestandard"/>
                <a:cs typeface="Cursivestandard"/>
              </a:rPr>
              <a:t>ier,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je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sui$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allé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au marché. </a:t>
            </a:r>
          </a:p>
          <a:p>
            <a:r>
              <a:rPr lang="is-IS" sz="1400" dirty="0">
                <a:latin typeface="Cursivestandard"/>
                <a:cs typeface="Cursivestandard"/>
              </a:rPr>
              <a:t>	</a:t>
            </a:r>
            <a:r>
              <a:rPr lang="is-IS" sz="1400" dirty="0" smtClean="0">
                <a:latin typeface="Script Ecole 2"/>
                <a:cs typeface="Script Ecole 2"/>
              </a:rPr>
              <a:t>D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emain,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je mangerai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une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tarte. </a:t>
            </a: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J’utilise </a:t>
            </a:r>
            <a:r>
              <a:rPr lang="is-IS" sz="1400" b="1" dirty="0" smtClean="0"/>
              <a:t>des mots </a:t>
            </a:r>
            <a:r>
              <a:rPr lang="is-IS" sz="1400" dirty="0" smtClean="0"/>
              <a:t>(adjectifs) pour dire comment sont les choses :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grand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petit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rouge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calme</a:t>
            </a:r>
            <a:r>
              <a:rPr lang="is-IS" sz="1400" dirty="0" smtClean="0"/>
              <a:t>…. </a:t>
            </a:r>
            <a:endParaRPr lang="fr-FR" sz="1400" dirty="0"/>
          </a:p>
          <a:p>
            <a:endParaRPr lang="is-IS" sz="1400" i="1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9" name="Image 8" descr="IMG_0548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373" y="3072358"/>
            <a:ext cx="757508" cy="708517"/>
          </a:xfrm>
          <a:prstGeom prst="rect">
            <a:avLst/>
          </a:prstGeom>
        </p:spPr>
      </p:pic>
      <p:sp>
        <p:nvSpPr>
          <p:cNvPr id="19" name="Bulle rectangulaire à coins arrondis 18"/>
          <p:cNvSpPr/>
          <p:nvPr/>
        </p:nvSpPr>
        <p:spPr>
          <a:xfrm>
            <a:off x="7356413" y="3080731"/>
            <a:ext cx="1464342" cy="872348"/>
          </a:xfrm>
          <a:prstGeom prst="wedgeRoundRectCallout">
            <a:avLst>
              <a:gd name="adj1" fmla="val -70782"/>
              <a:gd name="adj2" fmla="val 21945"/>
              <a:gd name="adj3" fmla="val 16667"/>
            </a:avLst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r"/>
            <a:r>
              <a:rPr lang="fr-FR" sz="1400" dirty="0" smtClean="0">
                <a:solidFill>
                  <a:schemeClr val="tx1"/>
                </a:solidFill>
              </a:rPr>
              <a:t>Il rit. Elle arrive. 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0" name="Image 19" descr="IMG_026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331" y="3117124"/>
            <a:ext cx="646181" cy="705710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8598815" y="2447514"/>
            <a:ext cx="171976" cy="222090"/>
          </a:xfrm>
          <a:prstGeom prst="ellips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551" y="6015657"/>
            <a:ext cx="845723" cy="83626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801136" y="6581001"/>
            <a:ext cx="769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cript Ecole 2"/>
                <a:cs typeface="Script Ecole 2"/>
              </a:rPr>
              <a:t>abimée</a:t>
            </a:r>
            <a:endParaRPr lang="fr-FR" sz="1200" dirty="0">
              <a:latin typeface="Script Ecole 2"/>
              <a:cs typeface="Script Ecole 2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6519479" y="6659452"/>
            <a:ext cx="483033" cy="8285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901942" y="6069207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cript Ecole 2"/>
                <a:cs typeface="Script Ecole 2"/>
              </a:rPr>
              <a:t>cassée</a:t>
            </a:r>
            <a:endParaRPr lang="fr-FR" sz="1200" dirty="0">
              <a:latin typeface="Script Ecole 2"/>
              <a:cs typeface="Script Ecole 2"/>
            </a:endParaRPr>
          </a:p>
        </p:txBody>
      </p:sp>
      <p:cxnSp>
        <p:nvCxnSpPr>
          <p:cNvPr id="34" name="Connecteur droit avec flèche 33"/>
          <p:cNvCxnSpPr>
            <a:endCxn id="22" idx="1"/>
          </p:cNvCxnSpPr>
          <p:nvPr/>
        </p:nvCxnSpPr>
        <p:spPr>
          <a:xfrm>
            <a:off x="6537707" y="6266065"/>
            <a:ext cx="395844" cy="16772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204069" y="6165712"/>
            <a:ext cx="59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cript Ecole 2"/>
                <a:cs typeface="Script Ecole 2"/>
              </a:rPr>
              <a:t>vieille</a:t>
            </a:r>
            <a:endParaRPr lang="fr-FR" sz="1200" dirty="0">
              <a:latin typeface="Script Ecole 2"/>
              <a:cs typeface="Script Ecole 2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7779274" y="6346207"/>
            <a:ext cx="455175" cy="875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1552994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S’exprimer de façon correcte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0" name="Carré corné 29"/>
          <p:cNvSpPr/>
          <p:nvPr/>
        </p:nvSpPr>
        <p:spPr>
          <a:xfrm rot="314074">
            <a:off x="3497749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31" name="Image 30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ZoneTexte 31"/>
          <p:cNvSpPr txBox="1"/>
          <p:nvPr/>
        </p:nvSpPr>
        <p:spPr>
          <a:xfrm>
            <a:off x="112359" y="210606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parler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99908" y="933612"/>
            <a:ext cx="4615677" cy="636665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J’utilise des mots précis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pour bien me faire comprendre.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79840" y="1735028"/>
            <a:ext cx="4526047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bien me faire comprendre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fais des </a:t>
            </a:r>
            <a:r>
              <a:rPr lang="fr-FR" sz="1400" b="1" dirty="0" smtClean="0"/>
              <a:t>phrases complètes</a:t>
            </a:r>
            <a:r>
              <a:rPr lang="fr-FR" sz="1400" dirty="0" smtClean="0"/>
              <a:t>.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latin typeface="Script Ecole 2"/>
                <a:cs typeface="Script Ecole 2"/>
              </a:rPr>
              <a:t>J</a:t>
            </a:r>
            <a:r>
              <a:rPr lang="fr-FR" sz="1400" dirty="0" smtClean="0">
                <a:latin typeface="Cursivestandard"/>
                <a:cs typeface="Cursivestandard"/>
              </a:rPr>
              <a:t>e </a:t>
            </a:r>
            <a:r>
              <a:rPr lang="fr-FR" sz="1400" dirty="0" err="1" smtClean="0">
                <a:latin typeface="Cursivestandard"/>
                <a:cs typeface="Cursivestandard"/>
              </a:rPr>
              <a:t>vai</a:t>
            </a:r>
            <a:r>
              <a:rPr lang="fr-FR" sz="1400" dirty="0" smtClean="0">
                <a:latin typeface="Cursivestandard"/>
                <a:cs typeface="Cursivestandard"/>
              </a:rPr>
              <a:t>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aller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Cursivestandard"/>
                <a:cs typeface="Cursivestandard"/>
              </a:rPr>
              <a:t>✕</a:t>
            </a:r>
            <a:r>
              <a:rPr lang="fr-FR" sz="1400" dirty="0" smtClean="0">
                <a:latin typeface="Cursivestandard"/>
                <a:cs typeface="Cursivestandard"/>
              </a:rPr>
              <a:t> ²l’²école. ⇨ </a:t>
            </a:r>
            <a:r>
              <a:rPr lang="fr-FR" sz="1400" dirty="0">
                <a:latin typeface="Script Ecole 2"/>
                <a:cs typeface="Script Ecole 2"/>
              </a:rPr>
              <a:t>J</a:t>
            </a:r>
            <a:r>
              <a:rPr lang="fr-FR" sz="1400" dirty="0">
                <a:latin typeface="Cursivestandard"/>
                <a:cs typeface="Cursivestandard"/>
              </a:rPr>
              <a:t>e </a:t>
            </a:r>
            <a:r>
              <a:rPr lang="fr-FR" sz="1400" dirty="0" err="1">
                <a:latin typeface="Cursivestandard"/>
                <a:cs typeface="Cursivestandard"/>
              </a:rPr>
              <a:t>vai</a:t>
            </a:r>
            <a:r>
              <a:rPr lang="fr-FR" sz="1400" dirty="0">
                <a:latin typeface="Cursivestandard"/>
                <a:cs typeface="Cursivestandard"/>
              </a:rPr>
              <a:t>$ ²</a:t>
            </a:r>
            <a:r>
              <a:rPr lang="fr-FR" sz="1400" dirty="0" smtClean="0">
                <a:latin typeface="Cursivestandard"/>
                <a:cs typeface="Cursivestandard"/>
              </a:rPr>
              <a:t>aller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à </a:t>
            </a:r>
            <a:r>
              <a:rPr lang="fr-FR" sz="1400" dirty="0">
                <a:latin typeface="Cursivestandard"/>
                <a:cs typeface="Cursivestandard"/>
              </a:rPr>
              <a:t>²l’²école</a:t>
            </a:r>
            <a:r>
              <a:rPr lang="fr-FR" sz="1400" dirty="0" smtClean="0">
                <a:latin typeface="Cursivestandard"/>
                <a:cs typeface="Cursivestandard"/>
              </a:rPr>
              <a:t>.</a:t>
            </a:r>
          </a:p>
          <a:p>
            <a:pPr marL="285750" indent="-285750">
              <a:buFont typeface="Wingdings" charset="2"/>
              <a:buChar char="u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choisis le bon </a:t>
            </a:r>
            <a:r>
              <a:rPr lang="fr-FR" sz="1400" b="1" dirty="0" smtClean="0"/>
              <a:t>pronom</a:t>
            </a:r>
            <a:r>
              <a:rPr lang="fr-FR" sz="1400" dirty="0" smtClean="0"/>
              <a:t> entre </a:t>
            </a:r>
            <a:r>
              <a:rPr lang="fr-FR" sz="1400" dirty="0">
                <a:latin typeface="Cursivestandard"/>
                <a:cs typeface="Cursivestandard"/>
              </a:rPr>
              <a:t>²il</a:t>
            </a:r>
            <a:r>
              <a:rPr lang="fr-FR" sz="1400" dirty="0" smtClean="0"/>
              <a:t> ou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elle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endParaRPr lang="fr-FR" sz="20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J’utilise des </a:t>
            </a:r>
            <a:r>
              <a:rPr lang="fr-FR" sz="1400" b="1" dirty="0" smtClean="0"/>
              <a:t>petits mots </a:t>
            </a:r>
            <a:r>
              <a:rPr lang="fr-FR" sz="1400" dirty="0" smtClean="0"/>
              <a:t>: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car</a:t>
            </a:r>
            <a:r>
              <a:rPr lang="fr-FR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parce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que</a:t>
            </a:r>
            <a:r>
              <a:rPr lang="fr-FR" sz="1400" dirty="0" smtClean="0"/>
              <a:t>, </a:t>
            </a:r>
            <a:r>
              <a:rPr lang="fr-FR" sz="1400" dirty="0" smtClean="0">
                <a:latin typeface="Cursivestandard"/>
                <a:cs typeface="Cursivestandard"/>
              </a:rPr>
              <a:t>mai$</a:t>
            </a:r>
            <a:r>
              <a:rPr lang="fr-FR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enfin</a:t>
            </a:r>
            <a:r>
              <a:rPr lang="fr-FR" sz="1400" dirty="0" smtClean="0"/>
              <a:t>, </a:t>
            </a:r>
          </a:p>
          <a:p>
            <a:r>
              <a:rPr lang="fr-FR" sz="1400" dirty="0" smtClean="0">
                <a:latin typeface="Cursivestandard"/>
                <a:cs typeface="Cursivestandard"/>
              </a:rPr>
              <a:t>²aprè$</a:t>
            </a:r>
            <a:r>
              <a:rPr lang="is-IS" sz="1400" dirty="0" smtClean="0"/>
              <a:t>… </a:t>
            </a:r>
          </a:p>
          <a:p>
            <a:pPr marL="285750" indent="-285750">
              <a:buFont typeface="Wingdings" charset="2"/>
              <a:buChar char="u"/>
            </a:pPr>
            <a:endParaRPr lang="is-IS" sz="1400" i="1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Je choisis le bon </a:t>
            </a:r>
            <a:r>
              <a:rPr lang="is-IS" sz="1400" b="1" dirty="0" smtClean="0"/>
              <a:t>temps</a:t>
            </a:r>
            <a:r>
              <a:rPr lang="is-IS" sz="1400" dirty="0" smtClean="0"/>
              <a:t> : passé, présent ou futur. </a:t>
            </a:r>
          </a:p>
          <a:p>
            <a:r>
              <a:rPr lang="is-IS" sz="1400" dirty="0" smtClean="0">
                <a:latin typeface="Script Ecole 2"/>
                <a:cs typeface="Script Ecole 2"/>
              </a:rPr>
              <a:t>	H</a:t>
            </a:r>
            <a:r>
              <a:rPr lang="is-IS" sz="1400" dirty="0" smtClean="0">
                <a:latin typeface="Cursivestandard"/>
                <a:cs typeface="Cursivestandard"/>
              </a:rPr>
              <a:t>ier,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je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sui$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allé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au marché. </a:t>
            </a:r>
          </a:p>
          <a:p>
            <a:r>
              <a:rPr lang="is-IS" sz="1400" dirty="0">
                <a:latin typeface="Cursivestandard"/>
                <a:cs typeface="Cursivestandard"/>
              </a:rPr>
              <a:t>	</a:t>
            </a:r>
            <a:r>
              <a:rPr lang="is-IS" sz="1400" dirty="0" smtClean="0">
                <a:latin typeface="Script Ecole 2"/>
                <a:cs typeface="Script Ecole 2"/>
              </a:rPr>
              <a:t>D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emain,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je mangerai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une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tarte. </a:t>
            </a: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J’utilise </a:t>
            </a:r>
            <a:r>
              <a:rPr lang="is-IS" sz="1400" b="1" dirty="0" smtClean="0"/>
              <a:t>des mots </a:t>
            </a:r>
            <a:r>
              <a:rPr lang="is-IS" sz="1400" dirty="0" smtClean="0"/>
              <a:t>(adjectifs) pour dire comment sont les choses :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grand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petit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rouge</a:t>
            </a:r>
            <a:r>
              <a:rPr lang="is-IS" sz="1400" dirty="0" smtClean="0"/>
              <a:t>,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is-IS" sz="1400" dirty="0" smtClean="0">
                <a:latin typeface="Cursivestandard"/>
                <a:cs typeface="Cursivestandard"/>
              </a:rPr>
              <a:t>calme</a:t>
            </a:r>
            <a:r>
              <a:rPr lang="is-IS" sz="1400" dirty="0" smtClean="0"/>
              <a:t>…. </a:t>
            </a:r>
            <a:endParaRPr lang="fr-FR" sz="1400" dirty="0"/>
          </a:p>
          <a:p>
            <a:endParaRPr lang="is-IS" sz="1400" i="1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37" name="Image 36" descr="IMG_0548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755" y="3072358"/>
            <a:ext cx="757508" cy="708517"/>
          </a:xfrm>
          <a:prstGeom prst="rect">
            <a:avLst/>
          </a:prstGeom>
        </p:spPr>
      </p:pic>
      <p:sp>
        <p:nvSpPr>
          <p:cNvPr id="40" name="Bulle rectangulaire à coins arrondis 39"/>
          <p:cNvSpPr/>
          <p:nvPr/>
        </p:nvSpPr>
        <p:spPr>
          <a:xfrm>
            <a:off x="2332795" y="3080731"/>
            <a:ext cx="1464342" cy="872348"/>
          </a:xfrm>
          <a:prstGeom prst="wedgeRoundRectCallout">
            <a:avLst>
              <a:gd name="adj1" fmla="val -70782"/>
              <a:gd name="adj2" fmla="val 21945"/>
              <a:gd name="adj3" fmla="val 16667"/>
            </a:avLst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r"/>
            <a:r>
              <a:rPr lang="fr-FR" sz="1400" dirty="0" smtClean="0">
                <a:solidFill>
                  <a:schemeClr val="tx1"/>
                </a:solidFill>
              </a:rPr>
              <a:t>Il rit. Elle arrive. 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1" name="Image 40" descr="IMG_026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713" y="3117124"/>
            <a:ext cx="646181" cy="705710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3575197" y="2447514"/>
            <a:ext cx="171976" cy="222090"/>
          </a:xfrm>
          <a:prstGeom prst="ellips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933" y="6015657"/>
            <a:ext cx="845723" cy="836267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777518" y="6581001"/>
            <a:ext cx="769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cript Ecole 2"/>
                <a:cs typeface="Script Ecole 2"/>
              </a:rPr>
              <a:t>abimée</a:t>
            </a:r>
            <a:endParaRPr lang="fr-FR" sz="1200" dirty="0">
              <a:latin typeface="Script Ecole 2"/>
              <a:cs typeface="Script Ecole 2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1495861" y="6659452"/>
            <a:ext cx="483033" cy="8285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78324" y="6069207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cript Ecole 2"/>
                <a:cs typeface="Script Ecole 2"/>
              </a:rPr>
              <a:t>cassée</a:t>
            </a:r>
            <a:endParaRPr lang="fr-FR" sz="1200" dirty="0">
              <a:latin typeface="Script Ecole 2"/>
              <a:cs typeface="Script Ecole 2"/>
            </a:endParaRPr>
          </a:p>
        </p:txBody>
      </p:sp>
      <p:cxnSp>
        <p:nvCxnSpPr>
          <p:cNvPr id="47" name="Connecteur droit avec flèche 46"/>
          <p:cNvCxnSpPr>
            <a:endCxn id="43" idx="1"/>
          </p:cNvCxnSpPr>
          <p:nvPr/>
        </p:nvCxnSpPr>
        <p:spPr>
          <a:xfrm>
            <a:off x="1514089" y="6266065"/>
            <a:ext cx="395844" cy="16772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180451" y="6165712"/>
            <a:ext cx="59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cript Ecole 2"/>
                <a:cs typeface="Script Ecole 2"/>
              </a:rPr>
              <a:t>vieille</a:t>
            </a:r>
            <a:endParaRPr lang="fr-FR" sz="1200" dirty="0">
              <a:latin typeface="Script Ecole 2"/>
              <a:cs typeface="Script Ecole 2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2755656" y="6346207"/>
            <a:ext cx="455175" cy="875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 rectangulaire à coins arrondis 2"/>
          <p:cNvSpPr/>
          <p:nvPr/>
        </p:nvSpPr>
        <p:spPr>
          <a:xfrm>
            <a:off x="2925113" y="384542"/>
            <a:ext cx="3246924" cy="2091958"/>
          </a:xfrm>
          <a:prstGeom prst="wedgeRoundRectCallout">
            <a:avLst>
              <a:gd name="adj1" fmla="val -70782"/>
              <a:gd name="adj2" fmla="val 21945"/>
              <a:gd name="adj3" fmla="val 1666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r"/>
            <a:r>
              <a:rPr lang="fr-FR" sz="3200" dirty="0" smtClean="0">
                <a:solidFill>
                  <a:schemeClr val="tx1"/>
                </a:solidFill>
              </a:rPr>
              <a:t>Il rit. Elle arrive. 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4" name="Image 3" descr="IMG_026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46" y="384542"/>
            <a:ext cx="1769970" cy="19330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71" y="3314700"/>
            <a:ext cx="3256132" cy="3219725"/>
          </a:xfrm>
          <a:prstGeom prst="rect">
            <a:avLst/>
          </a:prstGeom>
        </p:spPr>
      </p:pic>
      <p:pic>
        <p:nvPicPr>
          <p:cNvPr id="6" name="Image 5" descr="IMG_0548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054" y="435342"/>
            <a:ext cx="1647645" cy="15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50772" y="155589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Ecouter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consigne,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règle du jeu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6" name="Image 5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7686" y="20348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écouter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686" y="926342"/>
            <a:ext cx="4615677" cy="94055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ne pense à rien d’autre.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J’écoute avec mes oreilles et surtout avec mon cerveau : je me représente ce que je vais faire.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3205" y="2001728"/>
            <a:ext cx="4526047" cy="4816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écouter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dirty="0"/>
              <a:t>dois </a:t>
            </a:r>
            <a:r>
              <a:rPr lang="fr-FR" sz="1400" b="1" dirty="0" smtClean="0"/>
              <a:t>éviter</a:t>
            </a:r>
            <a:r>
              <a:rPr lang="fr-FR" sz="1400" dirty="0" smtClean="0"/>
              <a:t> </a:t>
            </a:r>
            <a:r>
              <a:rPr lang="fr-FR" sz="1400" b="1" dirty="0" smtClean="0"/>
              <a:t>de penser à autre chose </a:t>
            </a:r>
            <a:r>
              <a:rPr lang="fr-FR" sz="1400" dirty="0" smtClean="0"/>
              <a:t>: </a:t>
            </a:r>
          </a:p>
          <a:p>
            <a:r>
              <a:rPr lang="fr-FR" sz="1400" dirty="0" smtClean="0"/>
              <a:t>je concentre mon attention sur ce que je vais écouter</a:t>
            </a:r>
            <a:r>
              <a:rPr lang="is-IS" sz="1400" dirty="0" smtClean="0"/>
              <a:t>.</a:t>
            </a:r>
          </a:p>
          <a:p>
            <a:endParaRPr lang="is-IS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is-IS" sz="1400" dirty="0" smtClean="0"/>
              <a:t>imagine dans ma tête </a:t>
            </a:r>
            <a:r>
              <a:rPr lang="is-IS" sz="1400" b="1" dirty="0" smtClean="0"/>
              <a:t>ce que je vais faire pour respecter les règles ou la consigne </a:t>
            </a:r>
            <a:r>
              <a:rPr lang="is-IS" sz="1400" dirty="0" smtClean="0"/>
              <a:t>: </a:t>
            </a:r>
          </a:p>
          <a:p>
            <a:r>
              <a:rPr lang="is-IS" sz="1400" dirty="0" smtClean="0"/>
              <a:t>je m’imagine en train de jouer, de faire le travail.. </a:t>
            </a:r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9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is-IS" sz="1400" b="1" dirty="0" smtClean="0"/>
              <a:t>m’assure que je comprends bien </a:t>
            </a:r>
            <a:r>
              <a:rPr lang="is-IS" sz="1400" dirty="0" smtClean="0"/>
              <a:t>:</a:t>
            </a:r>
          </a:p>
          <a:p>
            <a:r>
              <a:rPr lang="is-IS" sz="1400" dirty="0" smtClean="0"/>
              <a:t>si je ne comprends pas, </a:t>
            </a:r>
          </a:p>
          <a:p>
            <a:r>
              <a:rPr lang="is-IS" sz="1400" dirty="0" smtClean="0"/>
              <a:t>je peux réécouter, </a:t>
            </a:r>
          </a:p>
          <a:p>
            <a:r>
              <a:rPr lang="is-IS" sz="1400" dirty="0" smtClean="0"/>
              <a:t>regarder les autres faire </a:t>
            </a:r>
          </a:p>
          <a:p>
            <a:r>
              <a:rPr lang="is-IS" sz="1400" dirty="0" smtClean="0"/>
              <a:t>ou demander une autre explication. </a:t>
            </a:r>
            <a:endParaRPr lang="fr-FR" sz="1400" dirty="0"/>
          </a:p>
        </p:txBody>
      </p:sp>
      <p:pic>
        <p:nvPicPr>
          <p:cNvPr id="2" name="Image 1" descr="IMG_02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67319" y="4530123"/>
            <a:ext cx="1485900" cy="679825"/>
          </a:xfrm>
          <a:prstGeom prst="rect">
            <a:avLst/>
          </a:prstGeom>
        </p:spPr>
      </p:pic>
      <p:pic>
        <p:nvPicPr>
          <p:cNvPr id="9" name="Image 8" descr="IMG_0255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337" y="2910290"/>
            <a:ext cx="1574800" cy="831495"/>
          </a:xfrm>
          <a:prstGeom prst="rect">
            <a:avLst/>
          </a:prstGeom>
        </p:spPr>
      </p:pic>
      <p:pic>
        <p:nvPicPr>
          <p:cNvPr id="19" name="Image 18" descr="IMG_0253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022" y="5854187"/>
            <a:ext cx="1495187" cy="874604"/>
          </a:xfrm>
          <a:prstGeom prst="rect">
            <a:avLst/>
          </a:prstGeom>
        </p:spPr>
      </p:pic>
      <p:pic>
        <p:nvPicPr>
          <p:cNvPr id="20" name="Image 19" descr="IMG_0253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335" y="4453923"/>
            <a:ext cx="1376783" cy="831214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6590801" y="159178"/>
            <a:ext cx="1657837" cy="5808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Ecouter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consigne,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une règle du jeu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Carré corné 23"/>
          <p:cNvSpPr/>
          <p:nvPr/>
        </p:nvSpPr>
        <p:spPr>
          <a:xfrm rot="314074">
            <a:off x="8535556" y="209914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5" name="Image 24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29" y="1555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ZoneTexte 25"/>
          <p:cNvSpPr txBox="1"/>
          <p:nvPr/>
        </p:nvSpPr>
        <p:spPr>
          <a:xfrm>
            <a:off x="5137715" y="207071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écouter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137715" y="929931"/>
            <a:ext cx="4615677" cy="94055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Je ne pense à rien d’autre.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J’écoute avec mes oreilles et surtout avec mon cerveau : je me représente ce que je vais faire.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13234" y="2005317"/>
            <a:ext cx="4526047" cy="4816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écouter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dirty="0"/>
              <a:t>dois </a:t>
            </a:r>
            <a:r>
              <a:rPr lang="fr-FR" sz="1400" b="1" dirty="0" smtClean="0"/>
              <a:t>éviter</a:t>
            </a:r>
            <a:r>
              <a:rPr lang="fr-FR" sz="1400" dirty="0" smtClean="0"/>
              <a:t> </a:t>
            </a:r>
            <a:r>
              <a:rPr lang="fr-FR" sz="1400" b="1" dirty="0" smtClean="0"/>
              <a:t>de penser à autre chose </a:t>
            </a:r>
            <a:r>
              <a:rPr lang="fr-FR" sz="1400" dirty="0" smtClean="0"/>
              <a:t>: </a:t>
            </a:r>
          </a:p>
          <a:p>
            <a:r>
              <a:rPr lang="fr-FR" sz="1400" dirty="0" smtClean="0"/>
              <a:t>je concentre mon attention sur ce que je vais écouter</a:t>
            </a:r>
            <a:r>
              <a:rPr lang="is-IS" sz="1400" dirty="0" smtClean="0"/>
              <a:t>.</a:t>
            </a:r>
          </a:p>
          <a:p>
            <a:endParaRPr lang="is-IS" dirty="0" smtClean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is-IS" sz="1400" dirty="0" smtClean="0"/>
              <a:t>imagine dans ma tête </a:t>
            </a:r>
            <a:r>
              <a:rPr lang="is-IS" sz="1400" b="1" dirty="0" smtClean="0"/>
              <a:t>ce que je vais faire pour respecter les règles ou la consigne </a:t>
            </a:r>
            <a:r>
              <a:rPr lang="is-IS" sz="1400" dirty="0" smtClean="0"/>
              <a:t>: </a:t>
            </a:r>
          </a:p>
          <a:p>
            <a:r>
              <a:rPr lang="is-IS" sz="1400" dirty="0" smtClean="0"/>
              <a:t>je m’imagine en train de jouer, de faire le travail.. </a:t>
            </a:r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9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is-IS" sz="1400" b="1" dirty="0" smtClean="0"/>
              <a:t>m’assure que je comprends bien </a:t>
            </a:r>
            <a:r>
              <a:rPr lang="is-IS" sz="1400" dirty="0" smtClean="0"/>
              <a:t>:</a:t>
            </a:r>
          </a:p>
          <a:p>
            <a:r>
              <a:rPr lang="is-IS" sz="1400" dirty="0" smtClean="0"/>
              <a:t>si je ne comprends pas, </a:t>
            </a:r>
          </a:p>
          <a:p>
            <a:r>
              <a:rPr lang="is-IS" sz="1400" dirty="0" smtClean="0"/>
              <a:t>je peux réécouter, </a:t>
            </a:r>
          </a:p>
          <a:p>
            <a:r>
              <a:rPr lang="is-IS" sz="1400" dirty="0" smtClean="0"/>
              <a:t>regarder les autres faire </a:t>
            </a:r>
          </a:p>
          <a:p>
            <a:r>
              <a:rPr lang="is-IS" sz="1400" dirty="0" smtClean="0"/>
              <a:t>ou demander une autre explication. </a:t>
            </a:r>
            <a:endParaRPr lang="fr-FR" sz="1400" dirty="0"/>
          </a:p>
        </p:txBody>
      </p:sp>
      <p:pic>
        <p:nvPicPr>
          <p:cNvPr id="29" name="Image 28" descr="IMG_02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07348" y="4533712"/>
            <a:ext cx="1485900" cy="679825"/>
          </a:xfrm>
          <a:prstGeom prst="rect">
            <a:avLst/>
          </a:prstGeom>
        </p:spPr>
      </p:pic>
      <p:pic>
        <p:nvPicPr>
          <p:cNvPr id="30" name="Image 29" descr="IMG_0255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366" y="2913879"/>
            <a:ext cx="1574800" cy="831495"/>
          </a:xfrm>
          <a:prstGeom prst="rect">
            <a:avLst/>
          </a:prstGeom>
        </p:spPr>
      </p:pic>
      <p:pic>
        <p:nvPicPr>
          <p:cNvPr id="31" name="Image 30" descr="IMG_0253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051" y="5857776"/>
            <a:ext cx="1495187" cy="874604"/>
          </a:xfrm>
          <a:prstGeom prst="rect">
            <a:avLst/>
          </a:prstGeom>
        </p:spPr>
      </p:pic>
      <p:pic>
        <p:nvPicPr>
          <p:cNvPr id="32" name="Image 31" descr="IMG_0253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54364" y="4457512"/>
            <a:ext cx="1376783" cy="8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49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26024" y="1057360"/>
            <a:ext cx="3360991" cy="1537711"/>
          </a:xfrm>
          <a:prstGeom prst="rect">
            <a:avLst/>
          </a:prstGeom>
        </p:spPr>
      </p:pic>
      <p:pic>
        <p:nvPicPr>
          <p:cNvPr id="3" name="Image 2" descr="IMG_0255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113" y="4222544"/>
            <a:ext cx="3562075" cy="1880778"/>
          </a:xfrm>
          <a:prstGeom prst="rect">
            <a:avLst/>
          </a:prstGeom>
        </p:spPr>
      </p:pic>
      <p:pic>
        <p:nvPicPr>
          <p:cNvPr id="4" name="Image 3" descr="IMG_025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573" y="4458060"/>
            <a:ext cx="3381997" cy="1978287"/>
          </a:xfrm>
          <a:prstGeom prst="rect">
            <a:avLst/>
          </a:prstGeom>
        </p:spPr>
      </p:pic>
      <p:pic>
        <p:nvPicPr>
          <p:cNvPr id="6" name="Image 5" descr="IMG_0253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0733" y="641753"/>
            <a:ext cx="3424266" cy="20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6576612" y="16285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Ecouter un récit : se faire le film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1" name="Carré corné 10"/>
          <p:cNvSpPr/>
          <p:nvPr/>
        </p:nvSpPr>
        <p:spPr>
          <a:xfrm rot="314074">
            <a:off x="8521367" y="21359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2" name="Image 11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40" y="5236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123526" y="210752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écouter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23526" y="933612"/>
            <a:ext cx="4615677" cy="93328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>
                <a:latin typeface="Comic Sans MS"/>
                <a:cs typeface="Comic Sans MS"/>
              </a:rPr>
              <a:t>J’écoute avec mes oreilles et surtout </a:t>
            </a:r>
            <a:endParaRPr lang="fr-FR" sz="1400" dirty="0" smtClean="0">
              <a:latin typeface="Comic Sans MS"/>
              <a:cs typeface="Comic Sans MS"/>
            </a:endParaRP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avec </a:t>
            </a:r>
            <a:r>
              <a:rPr lang="fr-FR" sz="1400" dirty="0">
                <a:latin typeface="Comic Sans MS"/>
                <a:cs typeface="Comic Sans MS"/>
              </a:rPr>
              <a:t>mon cerveau : j’imagine </a:t>
            </a:r>
            <a:r>
              <a:rPr lang="fr-FR" sz="1400" dirty="0" smtClean="0">
                <a:latin typeface="Comic Sans MS"/>
                <a:cs typeface="Comic Sans MS"/>
              </a:rPr>
              <a:t>le dessin animé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de l’histoire dans ma tête.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03458" y="2001728"/>
            <a:ext cx="45260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écouter et comprendre un récit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éviter </a:t>
            </a:r>
            <a:r>
              <a:rPr lang="fr-FR" sz="1400" b="1" dirty="0"/>
              <a:t>de penser à autre chose </a:t>
            </a:r>
            <a:r>
              <a:rPr lang="fr-FR" sz="1400" dirty="0"/>
              <a:t>: </a:t>
            </a:r>
          </a:p>
          <a:p>
            <a:r>
              <a:rPr lang="fr-FR" sz="1400" dirty="0"/>
              <a:t>j</a:t>
            </a:r>
            <a:r>
              <a:rPr lang="fr-FR" sz="1400" dirty="0" smtClean="0"/>
              <a:t>e concentre </a:t>
            </a:r>
            <a:r>
              <a:rPr lang="fr-FR" sz="1400" dirty="0"/>
              <a:t>mon attention sur ce que je vais écouter</a:t>
            </a:r>
            <a:r>
              <a:rPr lang="is-IS" sz="1400" dirty="0"/>
              <a:t>.</a:t>
            </a:r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endParaRPr lang="is-IS" sz="28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J’imagine </a:t>
            </a:r>
            <a:r>
              <a:rPr lang="is-IS" sz="1400" dirty="0"/>
              <a:t>dans ma tête </a:t>
            </a:r>
            <a:r>
              <a:rPr lang="is-IS" sz="1400" b="1" dirty="0"/>
              <a:t>ce que </a:t>
            </a:r>
            <a:r>
              <a:rPr lang="is-IS" sz="1400" b="1" dirty="0" smtClean="0"/>
              <a:t>j’entends </a:t>
            </a:r>
            <a:r>
              <a:rPr lang="is-IS" sz="1400" dirty="0" smtClean="0"/>
              <a:t>: </a:t>
            </a:r>
            <a:endParaRPr lang="is-IS" sz="1400" dirty="0"/>
          </a:p>
          <a:p>
            <a:r>
              <a:rPr lang="is-IS" sz="1400" dirty="0"/>
              <a:t>je </a:t>
            </a:r>
            <a:r>
              <a:rPr lang="is-IS" sz="1400" dirty="0" smtClean="0"/>
              <a:t>fais comme le film ou le dessin animé de l’histoire dans ma tête. 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b="1" dirty="0" smtClean="0"/>
              <a:t>Je m’assure </a:t>
            </a:r>
            <a:r>
              <a:rPr lang="is-IS" sz="1400" b="1" dirty="0"/>
              <a:t>que je comprends bien </a:t>
            </a:r>
            <a:r>
              <a:rPr lang="is-IS" sz="1400" dirty="0"/>
              <a:t>: </a:t>
            </a:r>
            <a:endParaRPr lang="is-IS" sz="1400" dirty="0" smtClean="0"/>
          </a:p>
          <a:p>
            <a:r>
              <a:rPr lang="is-IS" sz="1400" dirty="0" smtClean="0"/>
              <a:t>si </a:t>
            </a:r>
            <a:r>
              <a:rPr lang="is-IS" sz="1400" dirty="0"/>
              <a:t>je ne comprends pas, </a:t>
            </a:r>
            <a:endParaRPr lang="is-IS" sz="1400" dirty="0" smtClean="0"/>
          </a:p>
          <a:p>
            <a:r>
              <a:rPr lang="is-IS" sz="1400" dirty="0" smtClean="0"/>
              <a:t>je </a:t>
            </a:r>
            <a:r>
              <a:rPr lang="is-IS" sz="1400" dirty="0"/>
              <a:t>peux </a:t>
            </a:r>
            <a:r>
              <a:rPr lang="is-IS" sz="1400" dirty="0" smtClean="0"/>
              <a:t>réécouter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ou poser des questions. </a:t>
            </a:r>
            <a:endParaRPr lang="fr-FR" sz="1400" dirty="0"/>
          </a:p>
          <a:p>
            <a:endParaRPr lang="is-IS" sz="1400" dirty="0"/>
          </a:p>
        </p:txBody>
      </p:sp>
      <p:pic>
        <p:nvPicPr>
          <p:cNvPr id="16" name="Image 15" descr="IMG_0255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7412" y="2901824"/>
            <a:ext cx="1574800" cy="831495"/>
          </a:xfrm>
          <a:prstGeom prst="rect">
            <a:avLst/>
          </a:prstGeom>
        </p:spPr>
      </p:pic>
      <p:pic>
        <p:nvPicPr>
          <p:cNvPr id="21" name="Image 20" descr="IMG_025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745" y="5876215"/>
            <a:ext cx="1495187" cy="936902"/>
          </a:xfrm>
          <a:prstGeom prst="rect">
            <a:avLst/>
          </a:prstGeom>
        </p:spPr>
      </p:pic>
      <p:pic>
        <p:nvPicPr>
          <p:cNvPr id="22" name="Image 21" descr="IMG_0249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824" y="4453923"/>
            <a:ext cx="1705993" cy="1112126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1550772" y="166338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Ecouter un récit : se faire le film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Carré corné 23"/>
          <p:cNvSpPr/>
          <p:nvPr/>
        </p:nvSpPr>
        <p:spPr>
          <a:xfrm rot="314074">
            <a:off x="3495527" y="217074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Langage oral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5" name="Image 24" descr="Frame 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15"/>
            <a:ext cx="1259532" cy="799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ZoneTexte 25"/>
          <p:cNvSpPr txBox="1"/>
          <p:nvPr/>
        </p:nvSpPr>
        <p:spPr>
          <a:xfrm>
            <a:off x="97686" y="214231"/>
            <a:ext cx="10501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>
                <a:latin typeface="Comic Sans MS"/>
                <a:cs typeface="Comic Sans MS"/>
              </a:rPr>
              <a:t>Pour écouter : </a:t>
            </a:r>
            <a:endParaRPr lang="fr-FR" sz="1200" dirty="0">
              <a:latin typeface="Comic Sans MS"/>
              <a:cs typeface="Comic Sans M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97686" y="937091"/>
            <a:ext cx="4615677" cy="933288"/>
          </a:xfrm>
          <a:prstGeom prst="roundRect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762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fr-FR" sz="1400" dirty="0">
                <a:latin typeface="Comic Sans MS"/>
                <a:cs typeface="Comic Sans MS"/>
              </a:rPr>
              <a:t>J’écoute avec mes oreilles et surtout </a:t>
            </a:r>
            <a:endParaRPr lang="fr-FR" sz="1400" dirty="0" smtClean="0">
              <a:latin typeface="Comic Sans MS"/>
              <a:cs typeface="Comic Sans MS"/>
            </a:endParaRP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avec </a:t>
            </a:r>
            <a:r>
              <a:rPr lang="fr-FR" sz="1400" dirty="0">
                <a:latin typeface="Comic Sans MS"/>
                <a:cs typeface="Comic Sans MS"/>
              </a:rPr>
              <a:t>mon cerveau : j’imagine </a:t>
            </a:r>
            <a:r>
              <a:rPr lang="fr-FR" sz="1400" dirty="0" smtClean="0">
                <a:latin typeface="Comic Sans MS"/>
                <a:cs typeface="Comic Sans MS"/>
              </a:rPr>
              <a:t>le dessin animé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1400" dirty="0" smtClean="0">
                <a:latin typeface="Comic Sans MS"/>
                <a:cs typeface="Comic Sans MS"/>
              </a:rPr>
              <a:t>de l’histoire dans ma tête. 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77618" y="2005207"/>
            <a:ext cx="45260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écouter et comprendre un récit :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dois éviter </a:t>
            </a:r>
            <a:r>
              <a:rPr lang="fr-FR" sz="1400" b="1" dirty="0"/>
              <a:t>de penser à autre chose </a:t>
            </a:r>
            <a:r>
              <a:rPr lang="fr-FR" sz="1400" dirty="0"/>
              <a:t>: </a:t>
            </a:r>
          </a:p>
          <a:p>
            <a:r>
              <a:rPr lang="fr-FR" sz="1400" dirty="0"/>
              <a:t>j</a:t>
            </a:r>
            <a:r>
              <a:rPr lang="fr-FR" sz="1400" dirty="0" smtClean="0"/>
              <a:t>e concentre </a:t>
            </a:r>
            <a:r>
              <a:rPr lang="fr-FR" sz="1400" dirty="0"/>
              <a:t>mon attention sur ce que je vais écouter</a:t>
            </a:r>
            <a:r>
              <a:rPr lang="is-IS" sz="1400" dirty="0"/>
              <a:t>.</a:t>
            </a:r>
          </a:p>
          <a:p>
            <a:pPr marL="285750" indent="-285750">
              <a:buFontTx/>
              <a:buChar char="-"/>
            </a:pPr>
            <a:endParaRPr lang="is-IS" sz="14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endParaRPr lang="is-IS" sz="2800" dirty="0" smtClean="0"/>
          </a:p>
          <a:p>
            <a:pPr marL="285750" indent="-285750">
              <a:buFontTx/>
              <a:buChar char="-"/>
            </a:pPr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dirty="0" smtClean="0"/>
              <a:t>J’imagine </a:t>
            </a:r>
            <a:r>
              <a:rPr lang="is-IS" sz="1400" dirty="0"/>
              <a:t>dans ma tête </a:t>
            </a:r>
            <a:r>
              <a:rPr lang="is-IS" sz="1400" b="1" dirty="0"/>
              <a:t>ce que </a:t>
            </a:r>
            <a:r>
              <a:rPr lang="is-IS" sz="1400" b="1" dirty="0" smtClean="0"/>
              <a:t>j’entends </a:t>
            </a:r>
            <a:r>
              <a:rPr lang="is-IS" sz="1400" dirty="0" smtClean="0"/>
              <a:t>: </a:t>
            </a:r>
            <a:endParaRPr lang="is-IS" sz="1400" dirty="0"/>
          </a:p>
          <a:p>
            <a:r>
              <a:rPr lang="is-IS" sz="1400" dirty="0"/>
              <a:t>je </a:t>
            </a:r>
            <a:r>
              <a:rPr lang="is-IS" sz="1400" dirty="0" smtClean="0"/>
              <a:t>fais comme le film ou le dessin animé de l’histoire dans ma tête. </a:t>
            </a:r>
            <a:endParaRPr lang="is-IS" sz="1400" dirty="0"/>
          </a:p>
          <a:p>
            <a:endParaRPr lang="is-IS" sz="1400" dirty="0" smtClean="0"/>
          </a:p>
          <a:p>
            <a:endParaRPr lang="is-IS" sz="1400" dirty="0"/>
          </a:p>
          <a:p>
            <a:endParaRPr lang="is-IS" sz="1400" dirty="0" smtClean="0"/>
          </a:p>
          <a:p>
            <a:endParaRPr lang="is-IS" sz="1400" dirty="0" smtClean="0"/>
          </a:p>
          <a:p>
            <a:endParaRPr lang="is-IS" sz="1400" dirty="0"/>
          </a:p>
          <a:p>
            <a:pPr marL="285750" indent="-285750">
              <a:buFont typeface="Wingdings" charset="2"/>
              <a:buChar char="u"/>
            </a:pPr>
            <a:r>
              <a:rPr lang="is-IS" sz="1400" b="1" dirty="0" smtClean="0"/>
              <a:t>Je m’assure </a:t>
            </a:r>
            <a:r>
              <a:rPr lang="is-IS" sz="1400" b="1" dirty="0"/>
              <a:t>que je comprends bien </a:t>
            </a:r>
            <a:r>
              <a:rPr lang="is-IS" sz="1400" dirty="0"/>
              <a:t>: </a:t>
            </a:r>
            <a:endParaRPr lang="is-IS" sz="1400" dirty="0" smtClean="0"/>
          </a:p>
          <a:p>
            <a:r>
              <a:rPr lang="is-IS" sz="1400" dirty="0" smtClean="0"/>
              <a:t>si </a:t>
            </a:r>
            <a:r>
              <a:rPr lang="is-IS" sz="1400" dirty="0"/>
              <a:t>je ne comprends pas, </a:t>
            </a:r>
            <a:endParaRPr lang="is-IS" sz="1400" dirty="0" smtClean="0"/>
          </a:p>
          <a:p>
            <a:r>
              <a:rPr lang="is-IS" sz="1400" dirty="0" smtClean="0"/>
              <a:t>je </a:t>
            </a:r>
            <a:r>
              <a:rPr lang="is-IS" sz="1400" dirty="0"/>
              <a:t>peux </a:t>
            </a:r>
            <a:r>
              <a:rPr lang="is-IS" sz="1400" dirty="0" smtClean="0"/>
              <a:t>réécouter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ou poser des questions. </a:t>
            </a:r>
            <a:endParaRPr lang="fr-FR" sz="1400" dirty="0"/>
          </a:p>
          <a:p>
            <a:endParaRPr lang="is-IS" sz="1400" dirty="0"/>
          </a:p>
        </p:txBody>
      </p:sp>
      <p:pic>
        <p:nvPicPr>
          <p:cNvPr id="29" name="Image 28" descr="IMG_0255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572" y="2905303"/>
            <a:ext cx="1574800" cy="831495"/>
          </a:xfrm>
          <a:prstGeom prst="rect">
            <a:avLst/>
          </a:prstGeom>
        </p:spPr>
      </p:pic>
      <p:pic>
        <p:nvPicPr>
          <p:cNvPr id="30" name="Image 29" descr="IMG_025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905" y="5879694"/>
            <a:ext cx="1495187" cy="936902"/>
          </a:xfrm>
          <a:prstGeom prst="rect">
            <a:avLst/>
          </a:prstGeom>
        </p:spPr>
      </p:pic>
      <p:pic>
        <p:nvPicPr>
          <p:cNvPr id="31" name="Image 30" descr="IMG_0249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984" y="4457402"/>
            <a:ext cx="1705993" cy="1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3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5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71" y="495300"/>
            <a:ext cx="3926321" cy="2073099"/>
          </a:xfrm>
          <a:prstGeom prst="rect">
            <a:avLst/>
          </a:prstGeom>
        </p:spPr>
      </p:pic>
      <p:pic>
        <p:nvPicPr>
          <p:cNvPr id="3" name="Image 2" descr="IMG_025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63" y="3954786"/>
            <a:ext cx="3727829" cy="2335902"/>
          </a:xfrm>
          <a:prstGeom prst="rect">
            <a:avLst/>
          </a:prstGeom>
        </p:spPr>
      </p:pic>
      <p:pic>
        <p:nvPicPr>
          <p:cNvPr id="6" name="Image 5" descr="IMG_024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2012335"/>
            <a:ext cx="4808537" cy="31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5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22880</TotalTime>
  <Words>3071</Words>
  <Application>Microsoft Macintosh PowerPoint</Application>
  <PresentationFormat>Format A4 (210 x 297 mm)</PresentationFormat>
  <Paragraphs>753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Compétences travaillées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Marie Gabriel</dc:creator>
  <cp:keywords/>
  <dc:description/>
  <cp:lastModifiedBy>Marie Gabriel</cp:lastModifiedBy>
  <cp:revision>88</cp:revision>
  <cp:lastPrinted>2016-11-16T07:19:24Z</cp:lastPrinted>
  <dcterms:created xsi:type="dcterms:W3CDTF">2016-09-28T09:07:10Z</dcterms:created>
  <dcterms:modified xsi:type="dcterms:W3CDTF">2017-01-21T15:39:49Z</dcterms:modified>
  <cp:category/>
</cp:coreProperties>
</file>