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7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72" r:id="rId17"/>
    <p:sldId id="269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0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-1304" y="-104"/>
      </p:cViewPr>
      <p:guideLst>
        <p:guide orient="horz" pos="1881"/>
        <p:guide pos="36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673-F2E6-3C4D-8A6F-173129BBE700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673-F2E6-3C4D-8A6F-173129BBE700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982E-1F64-5C44-80D8-6AF50926543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673-F2E6-3C4D-8A6F-173129BBE700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982E-1F64-5C44-80D8-6AF50926543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673-F2E6-3C4D-8A6F-173129BBE700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982E-1F64-5C44-80D8-6AF50926543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673-F2E6-3C4D-8A6F-173129BBE700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673-F2E6-3C4D-8A6F-173129BBE700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982E-1F64-5C44-80D8-6AF50926543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673-F2E6-3C4D-8A6F-173129BBE700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982E-1F64-5C44-80D8-6AF50926543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673-F2E6-3C4D-8A6F-173129BBE700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982E-1F64-5C44-80D8-6AF50926543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673-F2E6-3C4D-8A6F-173129BBE700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982E-1F64-5C44-80D8-6AF50926543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673-F2E6-3C4D-8A6F-173129BBE700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982E-1F64-5C44-80D8-6AF509265437}" type="slidenum">
              <a:rPr lang="fr-FR" smtClean="0"/>
              <a:t>‹#›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F6673-F2E6-3C4D-8A6F-173129BBE700}" type="datetimeFigureOut">
              <a:rPr lang="fr-FR" smtClean="0"/>
              <a:t>01/02/17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C1982E-1F64-5C44-80D8-6AF509265437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1C1982E-1F64-5C44-80D8-6AF509265437}" type="slidenum">
              <a:rPr lang="fr-FR" smtClean="0"/>
              <a:t>‹#›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1CF6673-F2E6-3C4D-8A6F-173129BBE700}" type="datetimeFigureOut">
              <a:rPr lang="fr-FR" smtClean="0"/>
              <a:t>01/02/17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slide" Target="slide2.xml"/><Relationship Id="rId5" Type="http://schemas.openxmlformats.org/officeDocument/2006/relationships/slide" Target="slide7.xml"/><Relationship Id="rId6" Type="http://schemas.openxmlformats.org/officeDocument/2006/relationships/slide" Target="slide12.xml"/><Relationship Id="rId7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037912"/>
            <a:ext cx="7543800" cy="2593975"/>
          </a:xfrm>
        </p:spPr>
        <p:txBody>
          <a:bodyPr>
            <a:normAutofit/>
          </a:bodyPr>
          <a:lstStyle/>
          <a:p>
            <a:r>
              <a:rPr lang="fr-FR" dirty="0" smtClean="0"/>
              <a:t>Savoir de qui on parle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4725842"/>
            <a:ext cx="6461760" cy="514221"/>
          </a:xfrm>
        </p:spPr>
        <p:txBody>
          <a:bodyPr>
            <a:normAutofit/>
          </a:bodyPr>
          <a:lstStyle/>
          <a:p>
            <a:r>
              <a:rPr lang="fr-FR" sz="2400" dirty="0" smtClean="0"/>
              <a:t>A partir du texte : Jean de la Fontaine</a:t>
            </a:r>
            <a:endParaRPr lang="fr-FR" sz="2400" dirty="0"/>
          </a:p>
        </p:txBody>
      </p:sp>
      <p:pic>
        <p:nvPicPr>
          <p:cNvPr id="4" name="Image 3" descr="Numériser 17.jpe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55701">
            <a:off x="5699512" y="3971518"/>
            <a:ext cx="1096514" cy="1447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outon d'action : Personnalisé 4">
            <a:hlinkClick r:id="rId4" action="ppaction://hlinksldjump" highlightClick="1"/>
          </p:cNvPr>
          <p:cNvSpPr/>
          <p:nvPr/>
        </p:nvSpPr>
        <p:spPr>
          <a:xfrm>
            <a:off x="685800" y="6071004"/>
            <a:ext cx="1440000" cy="457816"/>
          </a:xfrm>
          <a:prstGeom prst="actionButtonBlan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 1</a:t>
            </a:r>
            <a:endParaRPr lang="fr-FR" dirty="0"/>
          </a:p>
        </p:txBody>
      </p:sp>
      <p:sp>
        <p:nvSpPr>
          <p:cNvPr id="6" name="Bouton d'action : Personnalisé 5">
            <a:hlinkClick r:id="rId5" action="ppaction://hlinksldjump" highlightClick="1"/>
          </p:cNvPr>
          <p:cNvSpPr/>
          <p:nvPr/>
        </p:nvSpPr>
        <p:spPr>
          <a:xfrm>
            <a:off x="2599720" y="6071004"/>
            <a:ext cx="1440000" cy="457816"/>
          </a:xfrm>
          <a:prstGeom prst="actionButtonBlan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 2</a:t>
            </a:r>
            <a:endParaRPr lang="fr-FR" dirty="0"/>
          </a:p>
        </p:txBody>
      </p:sp>
      <p:sp>
        <p:nvSpPr>
          <p:cNvPr id="7" name="Bouton d'action : Personnalisé 6">
            <a:hlinkClick r:id="rId6" action="ppaction://hlinksldjump" highlightClick="1"/>
          </p:cNvPr>
          <p:cNvSpPr/>
          <p:nvPr/>
        </p:nvSpPr>
        <p:spPr>
          <a:xfrm>
            <a:off x="4513640" y="6071004"/>
            <a:ext cx="1440000" cy="457816"/>
          </a:xfrm>
          <a:prstGeom prst="actionButtonBlan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Jour 3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rot="16200000">
            <a:off x="-591679" y="5807322"/>
            <a:ext cx="1296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smtClean="0">
                <a:solidFill>
                  <a:srgbClr val="008000"/>
                </a:solidFill>
              </a:rPr>
              <a:t>www.grainesdelivres.fr</a:t>
            </a:r>
            <a:endParaRPr lang="fr-FR" sz="900" i="1" dirty="0">
              <a:solidFill>
                <a:srgbClr val="008000"/>
              </a:solidFill>
            </a:endParaRPr>
          </a:p>
        </p:txBody>
      </p:sp>
      <p:sp>
        <p:nvSpPr>
          <p:cNvPr id="9" name="Bouton d'action : Personnalisé 8">
            <a:hlinkClick r:id="rId7" action="ppaction://hlinksldjump" highlightClick="1"/>
          </p:cNvPr>
          <p:cNvSpPr/>
          <p:nvPr/>
        </p:nvSpPr>
        <p:spPr>
          <a:xfrm>
            <a:off x="6427560" y="6071004"/>
            <a:ext cx="1440000" cy="457816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Structuration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1434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128" y="1506370"/>
            <a:ext cx="8229600" cy="4088511"/>
          </a:xfrm>
        </p:spPr>
        <p:txBody>
          <a:bodyPr>
            <a:noAutofit/>
          </a:bodyPr>
          <a:lstStyle/>
          <a:p>
            <a:pPr marL="114300" indent="0">
              <a:lnSpc>
                <a:spcPct val="130000"/>
              </a:lnSpc>
              <a:buNone/>
            </a:pPr>
            <a:r>
              <a:rPr lang="fr-FR" sz="3600" dirty="0"/>
              <a:t>A l’époque, on croyait que les animaux n’étaient pas intelligents, qu’ils étaient juste comme des machines vivantes. Mais Jean aimait les animaux. Et il était sûr qu’ils étaient capables de penser. </a:t>
            </a:r>
          </a:p>
        </p:txBody>
      </p:sp>
      <p:sp>
        <p:nvSpPr>
          <p:cNvPr id="12" name="Ellipse 11"/>
          <p:cNvSpPr/>
          <p:nvPr/>
        </p:nvSpPr>
        <p:spPr>
          <a:xfrm>
            <a:off x="5636816" y="2424760"/>
            <a:ext cx="505943" cy="590729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360733" y="3810411"/>
            <a:ext cx="368572" cy="590729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13821" y="257249"/>
            <a:ext cx="4258179" cy="76175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coolSlant"/>
            <a:contourClr>
              <a:schemeClr val="accent1">
                <a:shade val="40000"/>
                <a:satMod val="1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Episode 2</a:t>
            </a:r>
            <a:endParaRPr lang="fr-FR" sz="3200" kern="12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832231" y="4528928"/>
            <a:ext cx="522634" cy="590729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Numériser 6.jpe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21626">
            <a:off x="6290421" y="356554"/>
            <a:ext cx="1678632" cy="89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rme libre 9"/>
          <p:cNvSpPr/>
          <p:nvPr/>
        </p:nvSpPr>
        <p:spPr>
          <a:xfrm>
            <a:off x="6142758" y="2215235"/>
            <a:ext cx="442988" cy="516425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orme libre 4"/>
          <p:cNvSpPr/>
          <p:nvPr/>
        </p:nvSpPr>
        <p:spPr>
          <a:xfrm flipV="1">
            <a:off x="1063171" y="3632985"/>
            <a:ext cx="4296978" cy="413511"/>
          </a:xfrm>
          <a:custGeom>
            <a:avLst/>
            <a:gdLst>
              <a:gd name="connsiteX0" fmla="*/ 4296978 w 4296978"/>
              <a:gd name="connsiteY0" fmla="*/ 0 h 383986"/>
              <a:gd name="connsiteX1" fmla="*/ 2451197 w 4296978"/>
              <a:gd name="connsiteY1" fmla="*/ 383974 h 383986"/>
              <a:gd name="connsiteX2" fmla="*/ 0 w 4296978"/>
              <a:gd name="connsiteY2" fmla="*/ 14768 h 3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6978" h="383986">
                <a:moveTo>
                  <a:pt x="4296978" y="0"/>
                </a:moveTo>
                <a:cubicBezTo>
                  <a:pt x="3732169" y="190756"/>
                  <a:pt x="3167360" y="381513"/>
                  <a:pt x="2451197" y="383974"/>
                </a:cubicBezTo>
                <a:cubicBezTo>
                  <a:pt x="1735034" y="386435"/>
                  <a:pt x="0" y="14768"/>
                  <a:pt x="0" y="14768"/>
                </a:cubicBez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1354864" y="4312325"/>
            <a:ext cx="2189035" cy="383986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525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10" grpId="0" animBg="1"/>
      <p:bldP spid="5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Accueil 1">
            <a:hlinkClick r:id="" action="ppaction://hlinkshowjump?jump=firstslide" highlightClick="1"/>
          </p:cNvPr>
          <p:cNvSpPr/>
          <p:nvPr/>
        </p:nvSpPr>
        <p:spPr>
          <a:xfrm>
            <a:off x="3765394" y="2986088"/>
            <a:ext cx="753078" cy="75027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6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128" y="1506370"/>
            <a:ext cx="8229600" cy="4088511"/>
          </a:xfrm>
        </p:spPr>
        <p:txBody>
          <a:bodyPr>
            <a:noAutofit/>
          </a:bodyPr>
          <a:lstStyle/>
          <a:p>
            <a:pPr marL="114300" indent="0">
              <a:lnSpc>
                <a:spcPct val="130000"/>
              </a:lnSpc>
              <a:buNone/>
            </a:pPr>
            <a:r>
              <a:rPr lang="fr-FR" sz="3600" dirty="0"/>
              <a:t>Un jour, Jean a lu un livre d’Esope : ce grec vivait il y a très longtemps et il avait inventé des histoires d’animaux qui parlaient comme les humains. C’étaient les premières fables. </a:t>
            </a:r>
          </a:p>
        </p:txBody>
      </p:sp>
      <p:sp>
        <p:nvSpPr>
          <p:cNvPr id="12" name="Ellipse 11"/>
          <p:cNvSpPr/>
          <p:nvPr/>
        </p:nvSpPr>
        <p:spPr>
          <a:xfrm>
            <a:off x="1325333" y="2424760"/>
            <a:ext cx="387814" cy="590729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670241" y="2424760"/>
            <a:ext cx="368572" cy="590729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13821" y="257249"/>
            <a:ext cx="4258179" cy="76175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coolSlant"/>
            <a:contourClr>
              <a:schemeClr val="accent1">
                <a:shade val="40000"/>
                <a:satMod val="1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Episode 3</a:t>
            </a:r>
            <a:endParaRPr lang="fr-FR" sz="3200" kern="12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9" name="Image 8" descr="Numériser 7.jpe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73161">
            <a:off x="6543086" y="334837"/>
            <a:ext cx="1476941" cy="820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rme libre 9"/>
          <p:cNvSpPr/>
          <p:nvPr/>
        </p:nvSpPr>
        <p:spPr>
          <a:xfrm>
            <a:off x="6038811" y="2185699"/>
            <a:ext cx="1743002" cy="413511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 flipV="1">
            <a:off x="6038811" y="1462063"/>
            <a:ext cx="1743002" cy="413511"/>
          </a:xfrm>
          <a:custGeom>
            <a:avLst/>
            <a:gdLst>
              <a:gd name="connsiteX0" fmla="*/ 4296978 w 4296978"/>
              <a:gd name="connsiteY0" fmla="*/ 0 h 383986"/>
              <a:gd name="connsiteX1" fmla="*/ 2451197 w 4296978"/>
              <a:gd name="connsiteY1" fmla="*/ 383974 h 383986"/>
              <a:gd name="connsiteX2" fmla="*/ 0 w 4296978"/>
              <a:gd name="connsiteY2" fmla="*/ 14768 h 3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6978" h="383986">
                <a:moveTo>
                  <a:pt x="4296978" y="0"/>
                </a:moveTo>
                <a:cubicBezTo>
                  <a:pt x="3732169" y="190756"/>
                  <a:pt x="3167360" y="381513"/>
                  <a:pt x="2451197" y="383974"/>
                </a:cubicBezTo>
                <a:cubicBezTo>
                  <a:pt x="1735034" y="386435"/>
                  <a:pt x="0" y="14768"/>
                  <a:pt x="0" y="14768"/>
                </a:cubicBez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63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1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128" y="1506370"/>
            <a:ext cx="8229600" cy="4088511"/>
          </a:xfrm>
        </p:spPr>
        <p:txBody>
          <a:bodyPr>
            <a:noAutofit/>
          </a:bodyPr>
          <a:lstStyle/>
          <a:p>
            <a:pPr marL="114300" indent="0">
              <a:lnSpc>
                <a:spcPct val="130000"/>
              </a:lnSpc>
              <a:buNone/>
            </a:pPr>
            <a:r>
              <a:rPr lang="fr-FR" sz="3600" dirty="0"/>
              <a:t>Jean a tellement aimé les fables d’Esope qu’il en a fait des poèmes. Chaque animal représentait un humain, gentil ou méchant, idiot ou malin. L’âne était un peu bête, le renard était un homme rusé</a:t>
            </a:r>
            <a:r>
              <a:rPr lang="is-IS" sz="3600" dirty="0"/>
              <a:t>… </a:t>
            </a:r>
          </a:p>
        </p:txBody>
      </p:sp>
      <p:sp>
        <p:nvSpPr>
          <p:cNvPr id="12" name="Ellipse 11"/>
          <p:cNvSpPr/>
          <p:nvPr/>
        </p:nvSpPr>
        <p:spPr>
          <a:xfrm>
            <a:off x="838046" y="2424760"/>
            <a:ext cx="387814" cy="590729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13821" y="257249"/>
            <a:ext cx="4258179" cy="76175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coolSlant"/>
            <a:contourClr>
              <a:schemeClr val="accent1">
                <a:shade val="40000"/>
                <a:satMod val="1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Episode 3</a:t>
            </a:r>
            <a:endParaRPr lang="fr-FR" sz="3200" kern="12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8" name="Image 7" descr="Numériser 7.jpe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8006">
            <a:off x="6452849" y="257249"/>
            <a:ext cx="1594135" cy="873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Forme libre 9"/>
          <p:cNvSpPr/>
          <p:nvPr/>
        </p:nvSpPr>
        <p:spPr>
          <a:xfrm flipH="1">
            <a:off x="723544" y="2188941"/>
            <a:ext cx="217864" cy="265355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60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128" y="812267"/>
            <a:ext cx="8229600" cy="4088511"/>
          </a:xfrm>
        </p:spPr>
        <p:txBody>
          <a:bodyPr>
            <a:noAutofit/>
          </a:bodyPr>
          <a:lstStyle/>
          <a:p>
            <a:pPr marL="114300" indent="0">
              <a:lnSpc>
                <a:spcPct val="110000"/>
              </a:lnSpc>
              <a:buNone/>
            </a:pPr>
            <a:r>
              <a:rPr lang="is-IS" sz="3600" dirty="0"/>
              <a:t>Grâce à ces personnages, Jean se moquait des nobles sans dire leur nom. Il s’est même moqué du roi, représenté par le lion ! Et chaque lecteur pouvait s’amuser : à qui me fait penser ce loup ? Et cette cigale ? Et ce rat ? 350 ans plus tard, on peut toujours trouver des gens qui ressemblent aux animaux des fables. Jean de La Fontaine serait très heureux de savoir ça !</a:t>
            </a:r>
          </a:p>
        </p:txBody>
      </p:sp>
      <p:sp>
        <p:nvSpPr>
          <p:cNvPr id="12" name="Ellipse 11"/>
          <p:cNvSpPr/>
          <p:nvPr/>
        </p:nvSpPr>
        <p:spPr>
          <a:xfrm>
            <a:off x="5961935" y="1509130"/>
            <a:ext cx="387814" cy="590729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13821" y="109569"/>
            <a:ext cx="4258179" cy="76175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coolSlant"/>
            <a:contourClr>
              <a:schemeClr val="accent1">
                <a:shade val="40000"/>
                <a:satMod val="1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Episode 3</a:t>
            </a:r>
            <a:endParaRPr lang="fr-FR" sz="3200" kern="12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6" name="Image 5" descr="Numériser 8.jpe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35702">
            <a:off x="7530786" y="197741"/>
            <a:ext cx="592433" cy="674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1271005" y="3330340"/>
            <a:ext cx="707672" cy="590729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 flipH="1">
            <a:off x="5552109" y="1408522"/>
            <a:ext cx="409826" cy="319362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195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24858" y="2894574"/>
            <a:ext cx="9007411" cy="2966139"/>
          </a:xfrm>
        </p:spPr>
        <p:txBody>
          <a:bodyPr>
            <a:noAutofit/>
          </a:bodyPr>
          <a:lstStyle/>
          <a:p>
            <a:pPr marL="114300" indent="0" algn="ctr">
              <a:lnSpc>
                <a:spcPct val="130000"/>
              </a:lnSpc>
              <a:buNone/>
            </a:pPr>
            <a:r>
              <a:rPr lang="fr-FR" sz="2400" b="1" dirty="0">
                <a:latin typeface="Comic Sans MS"/>
                <a:cs typeface="Comic Sans MS"/>
              </a:rPr>
              <a:t>Jean de La Fontaine a écrit 240 fables </a:t>
            </a:r>
            <a:r>
              <a:rPr lang="fr-FR" sz="2400" b="1" dirty="0" smtClean="0">
                <a:latin typeface="Comic Sans MS"/>
                <a:cs typeface="Comic Sans MS"/>
              </a:rPr>
              <a:t>!</a:t>
            </a:r>
          </a:p>
          <a:p>
            <a:pPr marL="114300" indent="0" algn="ctr">
              <a:lnSpc>
                <a:spcPct val="130000"/>
              </a:lnSpc>
              <a:buNone/>
            </a:pPr>
            <a:r>
              <a:rPr lang="fr-FR" sz="2400" b="1" dirty="0" smtClean="0">
                <a:latin typeface="Comic Sans MS"/>
                <a:cs typeface="Comic Sans MS"/>
              </a:rPr>
              <a:t>Elles </a:t>
            </a:r>
            <a:r>
              <a:rPr lang="fr-FR" sz="2400" b="1" dirty="0">
                <a:latin typeface="Comic Sans MS"/>
                <a:cs typeface="Comic Sans MS"/>
              </a:rPr>
              <a:t>finissent toutes par une morale, </a:t>
            </a:r>
          </a:p>
          <a:p>
            <a:pPr marL="114300" indent="0" algn="ctr">
              <a:lnSpc>
                <a:spcPct val="130000"/>
              </a:lnSpc>
              <a:buNone/>
            </a:pPr>
            <a:r>
              <a:rPr lang="fr-FR" sz="2400" dirty="0">
                <a:latin typeface="Comic Sans MS"/>
                <a:cs typeface="Comic Sans MS"/>
              </a:rPr>
              <a:t>c’est-à-dire une petite phrase qui dit comment sont les gens</a:t>
            </a:r>
          </a:p>
          <a:p>
            <a:pPr marL="114300" indent="0" algn="ctr">
              <a:lnSpc>
                <a:spcPct val="130000"/>
              </a:lnSpc>
              <a:buNone/>
            </a:pPr>
            <a:r>
              <a:rPr lang="fr-FR" sz="2400" dirty="0">
                <a:latin typeface="Comic Sans MS"/>
                <a:cs typeface="Comic Sans MS"/>
              </a:rPr>
              <a:t>ou comment il faut agir pour bien vivre. 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313821" y="257249"/>
            <a:ext cx="4258179" cy="76175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coolSlant"/>
            <a:contourClr>
              <a:schemeClr val="accent1">
                <a:shade val="40000"/>
                <a:satMod val="1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La rubrique finale</a:t>
            </a:r>
            <a:endParaRPr lang="fr-FR" sz="3200" kern="12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374369" y="3429000"/>
            <a:ext cx="811036" cy="590729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Numériser 9.jpe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5880" y="1651192"/>
            <a:ext cx="4192240" cy="897334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5046427" y="1651192"/>
            <a:ext cx="697644" cy="897334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2141106" y="3428999"/>
            <a:ext cx="4482715" cy="469815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49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Accueil 1">
            <a:hlinkClick r:id="" action="ppaction://hlinkshowjump?jump=firstslide" highlightClick="1"/>
          </p:cNvPr>
          <p:cNvSpPr/>
          <p:nvPr/>
        </p:nvSpPr>
        <p:spPr>
          <a:xfrm>
            <a:off x="3765394" y="2986088"/>
            <a:ext cx="753078" cy="75027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169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Nous avons appris 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Pour bien comprendre un texte, il faut </a:t>
            </a:r>
            <a:r>
              <a:rPr lang="fr-FR" sz="2800" b="1" dirty="0" smtClean="0"/>
              <a:t>savoir de qui on parle </a:t>
            </a:r>
            <a:r>
              <a:rPr lang="fr-FR" sz="2800" dirty="0" smtClean="0"/>
              <a:t>quand on emploie un </a:t>
            </a:r>
            <a:r>
              <a:rPr lang="fr-FR" sz="2800" b="1" dirty="0" smtClean="0"/>
              <a:t>pronom</a:t>
            </a:r>
            <a:r>
              <a:rPr lang="fr-FR" sz="2800" dirty="0" smtClean="0"/>
              <a:t>. </a:t>
            </a:r>
          </a:p>
          <a:p>
            <a:r>
              <a:rPr lang="fr-FR" sz="2800" dirty="0" smtClean="0"/>
              <a:t>Pour cela, il faut regarder </a:t>
            </a:r>
            <a:r>
              <a:rPr lang="fr-FR" sz="2800" b="1" dirty="0" smtClean="0"/>
              <a:t>avant</a:t>
            </a:r>
            <a:r>
              <a:rPr lang="fr-FR" sz="2800" dirty="0" smtClean="0"/>
              <a:t> dans le texte pour suivre de qui ou de quoi on parle. </a:t>
            </a:r>
          </a:p>
          <a:p>
            <a:r>
              <a:rPr lang="fr-FR" sz="2800" dirty="0" smtClean="0"/>
              <a:t>Si on n’a pas compris du premier coup de qui on parle, c’est une bonne idée de </a:t>
            </a:r>
            <a:r>
              <a:rPr lang="fr-FR" sz="2800" b="1" dirty="0" smtClean="0"/>
              <a:t>relire la phrase d’avant</a:t>
            </a:r>
            <a:r>
              <a:rPr lang="fr-FR" sz="2800" dirty="0" smtClean="0"/>
              <a:t> pour comprendre. </a:t>
            </a:r>
          </a:p>
          <a:p>
            <a:r>
              <a:rPr lang="fr-FR" sz="2800" dirty="0" smtClean="0"/>
              <a:t>Parfois</a:t>
            </a:r>
            <a:r>
              <a:rPr lang="fr-FR" sz="2800" dirty="0"/>
              <a:t>, l’auteur nous parle directement en disant </a:t>
            </a:r>
            <a:r>
              <a:rPr lang="fr-FR" sz="2800" i="1" dirty="0"/>
              <a:t>Tu</a:t>
            </a:r>
            <a:r>
              <a:rPr lang="fr-FR" sz="2800" dirty="0"/>
              <a:t>. </a:t>
            </a:r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61938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128" y="1346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4400" b="1" dirty="0" smtClean="0">
                <a:latin typeface="Comic Sans MS"/>
                <a:ea typeface="PC명조"/>
                <a:cs typeface="Comic Sans MS"/>
              </a:rPr>
              <a:t>Jean de La Fontaine</a:t>
            </a:r>
          </a:p>
          <a:p>
            <a:pPr marL="0" indent="0" algn="ctr">
              <a:buNone/>
            </a:pPr>
            <a:endParaRPr lang="fr-FR" sz="4400" b="1" dirty="0" smtClean="0">
              <a:latin typeface="Comic Sans MS"/>
              <a:ea typeface="PC명조"/>
              <a:cs typeface="Comic Sans MS"/>
            </a:endParaRPr>
          </a:p>
          <a:p>
            <a:pPr marL="0" indent="0" algn="ctr">
              <a:lnSpc>
                <a:spcPct val="130000"/>
              </a:lnSpc>
              <a:buNone/>
            </a:pPr>
            <a:r>
              <a:rPr lang="fr-FR" sz="2800" dirty="0" smtClean="0">
                <a:latin typeface="Comic Sans MS"/>
                <a:cs typeface="Comic Sans MS"/>
              </a:rPr>
              <a:t>Tu as sûrement déjà entendu parler des fables de La Fontaine, comme </a:t>
            </a:r>
            <a:r>
              <a:rPr lang="fr-FR" sz="2800" i="1" dirty="0" smtClean="0">
                <a:latin typeface="Comic Sans MS"/>
                <a:cs typeface="Comic Sans MS"/>
              </a:rPr>
              <a:t>La Cigale et la Fourmi </a:t>
            </a:r>
            <a:r>
              <a:rPr lang="fr-FR" sz="2800" dirty="0" smtClean="0">
                <a:latin typeface="Comic Sans MS"/>
                <a:cs typeface="Comic Sans MS"/>
              </a:rPr>
              <a:t>ou </a:t>
            </a:r>
            <a:r>
              <a:rPr lang="fr-FR" sz="2800" i="1" dirty="0" smtClean="0">
                <a:latin typeface="Comic Sans MS"/>
                <a:cs typeface="Comic Sans MS"/>
              </a:rPr>
              <a:t>Le Corbeau et le Renard</a:t>
            </a:r>
            <a:r>
              <a:rPr lang="fr-FR" sz="2800" dirty="0" smtClean="0">
                <a:latin typeface="Comic Sans MS"/>
                <a:cs typeface="Comic Sans MS"/>
              </a:rPr>
              <a:t>. Mais connais-tu la vie de leur auteur, Jean de La Fontaine ? </a:t>
            </a:r>
          </a:p>
          <a:p>
            <a:pPr marL="0" indent="0" algn="ctr">
              <a:lnSpc>
                <a:spcPct val="130000"/>
              </a:lnSpc>
              <a:buNone/>
            </a:pPr>
            <a:r>
              <a:rPr lang="fr-FR" sz="2800" i="1" dirty="0" smtClean="0">
                <a:latin typeface="Comic Sans MS"/>
                <a:cs typeface="Comic Sans MS"/>
              </a:rPr>
              <a:t>Youpi</a:t>
            </a:r>
            <a:r>
              <a:rPr lang="fr-FR" sz="2800" dirty="0" smtClean="0">
                <a:latin typeface="Comic Sans MS"/>
                <a:cs typeface="Comic Sans MS"/>
              </a:rPr>
              <a:t> te raconte</a:t>
            </a:r>
            <a:r>
              <a:rPr lang="is-IS" sz="2800" dirty="0" smtClean="0">
                <a:latin typeface="Comic Sans MS"/>
                <a:cs typeface="Comic Sans MS"/>
              </a:rPr>
              <a:t>…</a:t>
            </a:r>
            <a:endParaRPr lang="fr-FR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295326" y="2956415"/>
            <a:ext cx="590650" cy="590729"/>
          </a:xfrm>
          <a:prstGeom prst="ellipse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733410" y="4095519"/>
            <a:ext cx="477258" cy="590729"/>
          </a:xfrm>
          <a:prstGeom prst="ellipse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13821" y="257249"/>
            <a:ext cx="4258179" cy="76175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coolSlant"/>
            <a:contourClr>
              <a:schemeClr val="accent1">
                <a:shade val="40000"/>
                <a:satMod val="1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Le chapeau</a:t>
            </a:r>
            <a:endParaRPr lang="fr-FR" sz="3200" kern="12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715806" y="5281689"/>
            <a:ext cx="431999" cy="590729"/>
          </a:xfrm>
          <a:prstGeom prst="ellipse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45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128" y="991768"/>
            <a:ext cx="8229600" cy="4088511"/>
          </a:xfrm>
        </p:spPr>
        <p:txBody>
          <a:bodyPr>
            <a:noAutofit/>
          </a:bodyPr>
          <a:lstStyle/>
          <a:p>
            <a:pPr marL="114300" indent="0">
              <a:lnSpc>
                <a:spcPct val="130000"/>
              </a:lnSpc>
              <a:buNone/>
            </a:pPr>
            <a:r>
              <a:rPr lang="fr-FR" sz="3600" dirty="0"/>
              <a:t>Jean de La Fontaine est né il y a presque 400 ans, en l’an 1621, dans la ville de Château-Thierry. Son papa était maitre des Eaux et Forêts, il veillait à ce que les bois et les rivières soient bien entretenus. Jean aimait observer la nature avec lui, son papa lui racontait comment vivaient les animaux. 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13821" y="257249"/>
            <a:ext cx="4258179" cy="76175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coolSlant"/>
            <a:contourClr>
              <a:schemeClr val="accent1">
                <a:shade val="40000"/>
                <a:satMod val="1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Episode 1</a:t>
            </a:r>
            <a:endParaRPr lang="fr-FR" sz="3200" kern="12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3853991" y="3315571"/>
            <a:ext cx="354390" cy="590729"/>
          </a:xfrm>
          <a:prstGeom prst="ellipse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6930107" y="4708503"/>
            <a:ext cx="571147" cy="590729"/>
          </a:xfrm>
          <a:prstGeom prst="ellipse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032449" y="5436864"/>
            <a:ext cx="571147" cy="590729"/>
          </a:xfrm>
          <a:prstGeom prst="ellipse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Numériser 1.jpe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48318">
            <a:off x="7361447" y="176826"/>
            <a:ext cx="924886" cy="1004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Forme libre 11"/>
          <p:cNvSpPr/>
          <p:nvPr/>
        </p:nvSpPr>
        <p:spPr>
          <a:xfrm>
            <a:off x="4149317" y="3116098"/>
            <a:ext cx="428221" cy="295365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 flipH="1">
            <a:off x="4725199" y="3116098"/>
            <a:ext cx="2204906" cy="1757420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 flipH="1">
            <a:off x="1092702" y="5299232"/>
            <a:ext cx="939747" cy="314851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86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128" y="1019008"/>
            <a:ext cx="8229600" cy="4088511"/>
          </a:xfrm>
        </p:spPr>
        <p:txBody>
          <a:bodyPr>
            <a:noAutofit/>
          </a:bodyPr>
          <a:lstStyle/>
          <a:p>
            <a:pPr marL="114300" indent="0">
              <a:lnSpc>
                <a:spcPct val="130000"/>
              </a:lnSpc>
              <a:buNone/>
            </a:pPr>
            <a:r>
              <a:rPr lang="fr-FR" sz="3600" dirty="0"/>
              <a:t>A 20 ans, Jean a commencé des études pour devenir prêtre. Mais ça ne l’intéressait pas vraiment. Il préférait lire les histoires rigolotes du géant Gargantua</a:t>
            </a:r>
            <a:r>
              <a:rPr lang="fr-FR" sz="3600" dirty="0" smtClean="0"/>
              <a:t>.</a:t>
            </a:r>
          </a:p>
          <a:p>
            <a:pPr marL="114300" indent="0">
              <a:lnSpc>
                <a:spcPct val="130000"/>
              </a:lnSpc>
              <a:buNone/>
            </a:pPr>
            <a:r>
              <a:rPr lang="fr-FR" sz="3600" dirty="0"/>
              <a:t>Jean a lu des tas de livres et il a découvert la poésie. Il était très rêveur. Il adorait se promener seul dans la forêt pour réciter ses poèmes préférés. </a:t>
            </a:r>
            <a:r>
              <a:rPr lang="fr-FR" sz="3600" dirty="0" smtClean="0"/>
              <a:t> </a:t>
            </a:r>
            <a:endParaRPr lang="fr-FR" sz="3600" dirty="0"/>
          </a:p>
          <a:p>
            <a:pPr marL="114300" indent="0">
              <a:lnSpc>
                <a:spcPct val="130000"/>
              </a:lnSpc>
              <a:buNone/>
            </a:pPr>
            <a:endParaRPr lang="fr-FR" sz="3600" dirty="0"/>
          </a:p>
        </p:txBody>
      </p:sp>
      <p:sp>
        <p:nvSpPr>
          <p:cNvPr id="8" name="Ellipse 7"/>
          <p:cNvSpPr/>
          <p:nvPr/>
        </p:nvSpPr>
        <p:spPr>
          <a:xfrm>
            <a:off x="5138656" y="1908346"/>
            <a:ext cx="516818" cy="590729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Numériser 3.jpe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61338">
            <a:off x="6972393" y="336213"/>
            <a:ext cx="1228403" cy="714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Ellipse 11"/>
          <p:cNvSpPr/>
          <p:nvPr/>
        </p:nvSpPr>
        <p:spPr>
          <a:xfrm>
            <a:off x="5172924" y="2605223"/>
            <a:ext cx="334888" cy="590729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5507813" y="4116300"/>
            <a:ext cx="334888" cy="590729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121048" y="4841690"/>
            <a:ext cx="334888" cy="590729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670240" y="4841690"/>
            <a:ext cx="334888" cy="590729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313821" y="257249"/>
            <a:ext cx="4258179" cy="76175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coolSlant"/>
            <a:contourClr>
              <a:schemeClr val="accent1">
                <a:shade val="40000"/>
                <a:satMod val="1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Episode 1</a:t>
            </a:r>
            <a:endParaRPr lang="fr-FR" sz="3200" kern="12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5628590" y="1760663"/>
            <a:ext cx="1134352" cy="295365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 flipH="1">
            <a:off x="2790821" y="1745895"/>
            <a:ext cx="2382103" cy="1089608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 flipH="1">
            <a:off x="782610" y="4777518"/>
            <a:ext cx="1338438" cy="359537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 flipH="1" flipV="1">
            <a:off x="1063170" y="4116298"/>
            <a:ext cx="4565420" cy="284635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 flipH="1">
            <a:off x="1063170" y="4707029"/>
            <a:ext cx="4607070" cy="400490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439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128" y="1550665"/>
            <a:ext cx="8229600" cy="4088511"/>
          </a:xfrm>
        </p:spPr>
        <p:txBody>
          <a:bodyPr>
            <a:noAutofit/>
          </a:bodyPr>
          <a:lstStyle/>
          <a:p>
            <a:pPr marL="114300" indent="0">
              <a:lnSpc>
                <a:spcPct val="130000"/>
              </a:lnSpc>
              <a:buNone/>
            </a:pPr>
            <a:r>
              <a:rPr lang="fr-FR" sz="3600" dirty="0"/>
              <a:t>Jean est entré dans une école à Paris pour apprendre le métier d’avocat. Entre les cours, il s’amusait avec ses amis poètes. Leur groupe s’appelait </a:t>
            </a:r>
            <a:r>
              <a:rPr lang="fr-FR" sz="3600" i="1" dirty="0"/>
              <a:t>Les chevaliers de la table ronde</a:t>
            </a:r>
            <a:r>
              <a:rPr lang="fr-FR" sz="3600" dirty="0"/>
              <a:t>. </a:t>
            </a:r>
          </a:p>
          <a:p>
            <a:pPr marL="114300" indent="0">
              <a:lnSpc>
                <a:spcPct val="130000"/>
              </a:lnSpc>
              <a:buNone/>
            </a:pPr>
            <a:endParaRPr lang="fr-FR" sz="3600" dirty="0"/>
          </a:p>
        </p:txBody>
      </p:sp>
      <p:sp>
        <p:nvSpPr>
          <p:cNvPr id="12" name="Ellipse 11"/>
          <p:cNvSpPr/>
          <p:nvPr/>
        </p:nvSpPr>
        <p:spPr>
          <a:xfrm>
            <a:off x="1496128" y="3148403"/>
            <a:ext cx="334888" cy="590729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 descr="Numériser 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39718">
            <a:off x="7035729" y="294971"/>
            <a:ext cx="1255081" cy="732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à coins arrondis 17"/>
          <p:cNvSpPr/>
          <p:nvPr/>
        </p:nvSpPr>
        <p:spPr>
          <a:xfrm>
            <a:off x="313821" y="257249"/>
            <a:ext cx="4258179" cy="76175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coolSlant"/>
            <a:contourClr>
              <a:schemeClr val="accent1">
                <a:shade val="40000"/>
                <a:satMod val="1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Episode 1</a:t>
            </a:r>
            <a:endParaRPr lang="fr-FR" sz="3200" kern="12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9" name="Forme libre 18"/>
          <p:cNvSpPr/>
          <p:nvPr/>
        </p:nvSpPr>
        <p:spPr>
          <a:xfrm flipH="1">
            <a:off x="639964" y="2275931"/>
            <a:ext cx="856164" cy="1089608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59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'action : Accueil 1">
            <a:hlinkClick r:id="" action="ppaction://hlinkshowjump?jump=firstslide" highlightClick="1"/>
          </p:cNvPr>
          <p:cNvSpPr/>
          <p:nvPr/>
        </p:nvSpPr>
        <p:spPr>
          <a:xfrm>
            <a:off x="3765394" y="2986088"/>
            <a:ext cx="753078" cy="750276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712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128" y="1550665"/>
            <a:ext cx="8229600" cy="4088511"/>
          </a:xfrm>
        </p:spPr>
        <p:txBody>
          <a:bodyPr>
            <a:noAutofit/>
          </a:bodyPr>
          <a:lstStyle/>
          <a:p>
            <a:pPr marL="114300" indent="0">
              <a:lnSpc>
                <a:spcPct val="130000"/>
              </a:lnSpc>
              <a:buNone/>
            </a:pPr>
            <a:r>
              <a:rPr lang="fr-FR" sz="3600" dirty="0"/>
              <a:t>Le papa de Jean lui a demandé de se marier avec une jeune fille : Marie. Jean et Marie ont eu un fils : Charles. Mais Jean ne s’est jamais beaucoup occupé de sa famille. </a:t>
            </a:r>
          </a:p>
        </p:txBody>
      </p:sp>
      <p:sp>
        <p:nvSpPr>
          <p:cNvPr id="12" name="Ellipse 11"/>
          <p:cNvSpPr/>
          <p:nvPr/>
        </p:nvSpPr>
        <p:spPr>
          <a:xfrm>
            <a:off x="2367336" y="1755130"/>
            <a:ext cx="940303" cy="590729"/>
          </a:xfrm>
          <a:prstGeom prst="ellipse">
            <a:avLst/>
          </a:prstGeom>
          <a:solidFill>
            <a:schemeClr val="accent3">
              <a:lumMod val="75000"/>
              <a:alpha val="39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Numériser 4.jpe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88664">
            <a:off x="6807240" y="256241"/>
            <a:ext cx="1402794" cy="781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6821246" y="2468723"/>
            <a:ext cx="940303" cy="590729"/>
          </a:xfrm>
          <a:prstGeom prst="ellipse">
            <a:avLst/>
          </a:prstGeom>
          <a:solidFill>
            <a:schemeClr val="accent3">
              <a:lumMod val="75000"/>
              <a:alpha val="39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5483016" y="2456382"/>
            <a:ext cx="1279166" cy="590729"/>
          </a:xfrm>
          <a:prstGeom prst="ellipse">
            <a:avLst/>
          </a:prstGeom>
          <a:solidFill>
            <a:schemeClr val="accent4">
              <a:lumMod val="75000"/>
              <a:alpha val="39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6776948" y="3169975"/>
            <a:ext cx="940303" cy="590729"/>
          </a:xfrm>
          <a:prstGeom prst="ellipse">
            <a:avLst/>
          </a:prstGeom>
          <a:solidFill>
            <a:schemeClr val="accent3">
              <a:lumMod val="75000"/>
              <a:alpha val="39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230969" y="3169975"/>
            <a:ext cx="1279166" cy="590729"/>
          </a:xfrm>
          <a:prstGeom prst="ellipse">
            <a:avLst/>
          </a:prstGeom>
          <a:solidFill>
            <a:schemeClr val="accent4">
              <a:lumMod val="75000"/>
              <a:alpha val="39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233382" y="3169975"/>
            <a:ext cx="1451624" cy="590729"/>
          </a:xfrm>
          <a:prstGeom prst="ellipse">
            <a:avLst/>
          </a:prstGeom>
          <a:solidFill>
            <a:schemeClr val="bg2">
              <a:lumMod val="50000"/>
              <a:alpha val="39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313821" y="257249"/>
            <a:ext cx="4258179" cy="76175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coolSlant"/>
            <a:contourClr>
              <a:schemeClr val="accent1">
                <a:shade val="40000"/>
                <a:satMod val="1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Episode 2</a:t>
            </a:r>
            <a:endParaRPr lang="fr-FR" sz="3200" kern="12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3627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128" y="945177"/>
            <a:ext cx="8229600" cy="4088511"/>
          </a:xfrm>
        </p:spPr>
        <p:txBody>
          <a:bodyPr>
            <a:noAutofit/>
          </a:bodyPr>
          <a:lstStyle/>
          <a:p>
            <a:pPr marL="114300" indent="0">
              <a:lnSpc>
                <a:spcPct val="130000"/>
              </a:lnSpc>
              <a:buNone/>
            </a:pPr>
            <a:r>
              <a:rPr lang="fr-FR" sz="3600" dirty="0"/>
              <a:t>Jean préférait passer son temps à se faire inviter chez les riches. Il rencontrait des artistes et des écrivains, comme Charles Perrault. Tu sais, c’est lui qui a écrit </a:t>
            </a:r>
            <a:r>
              <a:rPr lang="fr-FR" sz="3600" i="1" dirty="0"/>
              <a:t>Le Petit Chaperon rouge</a:t>
            </a:r>
            <a:r>
              <a:rPr lang="fr-FR" sz="3600" dirty="0"/>
              <a:t> ! Jean rencontrait aussi des nobles qui vivaient à la cour du roi Louis XIV. Il observait tous ces gens, il étudiait leurs qualités et leurs défauts</a:t>
            </a:r>
            <a:r>
              <a:rPr lang="is-IS" sz="3600" dirty="0"/>
              <a:t>…</a:t>
            </a:r>
          </a:p>
          <a:p>
            <a:pPr marL="114300" indent="0">
              <a:lnSpc>
                <a:spcPct val="130000"/>
              </a:lnSpc>
              <a:buNone/>
            </a:pPr>
            <a:endParaRPr lang="fr-FR" sz="3600" dirty="0"/>
          </a:p>
        </p:txBody>
      </p:sp>
      <p:sp>
        <p:nvSpPr>
          <p:cNvPr id="12" name="Ellipse 11"/>
          <p:cNvSpPr/>
          <p:nvPr/>
        </p:nvSpPr>
        <p:spPr>
          <a:xfrm>
            <a:off x="4434088" y="1834031"/>
            <a:ext cx="334888" cy="590729"/>
          </a:xfrm>
          <a:prstGeom prst="ellipse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Numériser 5.jpe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5962">
            <a:off x="7422463" y="148056"/>
            <a:ext cx="743191" cy="896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llipse 6"/>
          <p:cNvSpPr/>
          <p:nvPr/>
        </p:nvSpPr>
        <p:spPr>
          <a:xfrm>
            <a:off x="2017160" y="3271268"/>
            <a:ext cx="522634" cy="590729"/>
          </a:xfrm>
          <a:prstGeom prst="ellipse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404556" y="3271268"/>
            <a:ext cx="571670" cy="590729"/>
          </a:xfrm>
          <a:prstGeom prst="ellipse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755473" y="5397894"/>
            <a:ext cx="334888" cy="590729"/>
          </a:xfrm>
          <a:prstGeom prst="ellipse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613568" y="5397894"/>
            <a:ext cx="334888" cy="590729"/>
          </a:xfrm>
          <a:prstGeom prst="ellipse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13821" y="257249"/>
            <a:ext cx="4258179" cy="76175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coolSlant"/>
            <a:contourClr>
              <a:schemeClr val="accent1">
                <a:shade val="40000"/>
                <a:satMod val="1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Episode 2</a:t>
            </a:r>
            <a:endParaRPr lang="fr-FR" sz="3200" kern="12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3" name="Forme libre 12"/>
          <p:cNvSpPr/>
          <p:nvPr/>
        </p:nvSpPr>
        <p:spPr>
          <a:xfrm flipH="1">
            <a:off x="989338" y="1654043"/>
            <a:ext cx="3444749" cy="353964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4931926" y="2986088"/>
            <a:ext cx="1757185" cy="395837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>
            <a:off x="3090361" y="4430470"/>
            <a:ext cx="1885864" cy="1181459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 flipH="1">
            <a:off x="5231465" y="4522321"/>
            <a:ext cx="2382103" cy="1089608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54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128" y="1506370"/>
            <a:ext cx="8229600" cy="4088511"/>
          </a:xfrm>
        </p:spPr>
        <p:txBody>
          <a:bodyPr>
            <a:noAutofit/>
          </a:bodyPr>
          <a:lstStyle/>
          <a:p>
            <a:pPr marL="114300" indent="0">
              <a:lnSpc>
                <a:spcPct val="130000"/>
              </a:lnSpc>
              <a:buNone/>
            </a:pPr>
            <a:r>
              <a:rPr lang="fr-FR" sz="3600" dirty="0"/>
              <a:t>Beaucoup de ces nobles étaient très polis en apparence, mais dans le fond, ils n’étaient pas gentils. Ni avec les autres humains, ni avec les animaux. Et ça énervait Jean </a:t>
            </a:r>
            <a:r>
              <a:rPr lang="fr-FR" sz="3600" dirty="0" smtClean="0"/>
              <a:t>!</a:t>
            </a:r>
            <a:endParaRPr lang="fr-FR" sz="3600" dirty="0"/>
          </a:p>
        </p:txBody>
      </p:sp>
      <p:sp>
        <p:nvSpPr>
          <p:cNvPr id="12" name="Ellipse 11"/>
          <p:cNvSpPr/>
          <p:nvPr/>
        </p:nvSpPr>
        <p:spPr>
          <a:xfrm>
            <a:off x="6463726" y="2424760"/>
            <a:ext cx="505943" cy="590729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369854" y="3861997"/>
            <a:ext cx="522634" cy="590729"/>
          </a:xfrm>
          <a:prstGeom prst="ellipse">
            <a:avLst/>
          </a:prstGeom>
          <a:solidFill>
            <a:srgbClr val="655287">
              <a:alpha val="39000"/>
            </a:srgbClr>
          </a:solidFill>
          <a:ln>
            <a:solidFill>
              <a:srgbClr val="655287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13821" y="257249"/>
            <a:ext cx="4258179" cy="761759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coolSlant"/>
            <a:contourClr>
              <a:schemeClr val="accent1">
                <a:shade val="40000"/>
                <a:satMod val="15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rPr>
              <a:t>Episode 2</a:t>
            </a:r>
            <a:endParaRPr lang="fr-FR" sz="3200" kern="12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13" name="Image 12" descr="Numériser 6.jpe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04717">
            <a:off x="6654519" y="345187"/>
            <a:ext cx="1377363" cy="74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orme libre 13"/>
          <p:cNvSpPr/>
          <p:nvPr/>
        </p:nvSpPr>
        <p:spPr>
          <a:xfrm flipH="1">
            <a:off x="4223146" y="2185698"/>
            <a:ext cx="2240579" cy="410279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/>
          <p:cNvSpPr/>
          <p:nvPr/>
        </p:nvSpPr>
        <p:spPr>
          <a:xfrm flipH="1">
            <a:off x="1520922" y="3692059"/>
            <a:ext cx="4848931" cy="620266"/>
          </a:xfrm>
          <a:custGeom>
            <a:avLst/>
            <a:gdLst>
              <a:gd name="connsiteX0" fmla="*/ 0 w 428221"/>
              <a:gd name="connsiteY0" fmla="*/ 295365 h 295365"/>
              <a:gd name="connsiteX1" fmla="*/ 295325 w 428221"/>
              <a:gd name="connsiteY1" fmla="*/ 177219 h 295365"/>
              <a:gd name="connsiteX2" fmla="*/ 428221 w 428221"/>
              <a:gd name="connsiteY2" fmla="*/ 0 h 295365"/>
              <a:gd name="connsiteX3" fmla="*/ 428221 w 428221"/>
              <a:gd name="connsiteY3" fmla="*/ 0 h 2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221" h="295365">
                <a:moveTo>
                  <a:pt x="0" y="295365"/>
                </a:moveTo>
                <a:cubicBezTo>
                  <a:pt x="111977" y="260905"/>
                  <a:pt x="223955" y="226446"/>
                  <a:pt x="295325" y="177219"/>
                </a:cubicBezTo>
                <a:cubicBezTo>
                  <a:pt x="366695" y="127991"/>
                  <a:pt x="428221" y="0"/>
                  <a:pt x="428221" y="0"/>
                </a:cubicBezTo>
                <a:lnTo>
                  <a:pt x="428221" y="0"/>
                </a:lnTo>
              </a:path>
            </a:pathLst>
          </a:custGeom>
          <a:ln>
            <a:solidFill>
              <a:srgbClr val="655287"/>
            </a:solidFill>
            <a:headEnd type="none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91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jdacency">
  <a:themeElements>
    <a:clrScheme name="Carnet de croquis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Ajd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jd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Ajdacency.thmx</Template>
  <TotalTime>776</TotalTime>
  <Words>707</Words>
  <Application>Microsoft Macintosh PowerPoint</Application>
  <PresentationFormat>Présentation à l'écran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Ajdacency</vt:lpstr>
      <vt:lpstr>Savoir de qui on parle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Nous avons appris 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Savoir de qui on parle</dc:title>
  <dc:creator>Marie Gabriel</dc:creator>
  <cp:lastModifiedBy>Marie Gabriel</cp:lastModifiedBy>
  <cp:revision>17</cp:revision>
  <dcterms:created xsi:type="dcterms:W3CDTF">2016-04-29T18:19:00Z</dcterms:created>
  <dcterms:modified xsi:type="dcterms:W3CDTF">2017-02-01T13:31:02Z</dcterms:modified>
</cp:coreProperties>
</file>