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6858000" cy="9906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3" autoAdjust="0"/>
  </p:normalViewPr>
  <p:slideViewPr>
    <p:cSldViewPr snapToGrid="0" snapToObjects="1" showGuides="1">
      <p:cViewPr varScale="1">
        <p:scale>
          <a:sx n="67" d="100"/>
          <a:sy n="67" d="100"/>
        </p:scale>
        <p:origin x="-2008" y="-120"/>
      </p:cViewPr>
      <p:guideLst>
        <p:guide orient="horz" pos="2765"/>
        <p:guide pos="20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4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03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89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0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17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46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83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49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9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86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40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B458E-9198-E74A-8851-DB75651CA831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D391B-87CE-DF46-863E-05F7177E7A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6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jpeg"/><Relationship Id="rId20" Type="http://schemas.openxmlformats.org/officeDocument/2006/relationships/image" Target="../media/image86.png"/><Relationship Id="rId21" Type="http://schemas.openxmlformats.org/officeDocument/2006/relationships/image" Target="../media/image87.jpeg"/><Relationship Id="rId22" Type="http://schemas.microsoft.com/office/2007/relationships/hdphoto" Target="../media/hdphoto22.wdp"/><Relationship Id="rId23" Type="http://schemas.openxmlformats.org/officeDocument/2006/relationships/image" Target="../media/image88.png"/><Relationship Id="rId24" Type="http://schemas.openxmlformats.org/officeDocument/2006/relationships/image" Target="../media/image89.png"/><Relationship Id="rId25" Type="http://schemas.openxmlformats.org/officeDocument/2006/relationships/image" Target="../media/image90.png"/><Relationship Id="rId26" Type="http://schemas.openxmlformats.org/officeDocument/2006/relationships/image" Target="../media/image91.png"/><Relationship Id="rId10" Type="http://schemas.microsoft.com/office/2007/relationships/hdphoto" Target="../media/hdphoto23.wdp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jpeg"/><Relationship Id="rId14" Type="http://schemas.microsoft.com/office/2007/relationships/hdphoto" Target="../media/hdphoto19.wdp"/><Relationship Id="rId15" Type="http://schemas.openxmlformats.org/officeDocument/2006/relationships/image" Target="../media/image83.jpeg"/><Relationship Id="rId16" Type="http://schemas.microsoft.com/office/2007/relationships/hdphoto" Target="../media/hdphoto20.wdp"/><Relationship Id="rId17" Type="http://schemas.openxmlformats.org/officeDocument/2006/relationships/image" Target="../media/image84.png"/><Relationship Id="rId18" Type="http://schemas.openxmlformats.org/officeDocument/2006/relationships/image" Target="../media/image85.jpeg"/><Relationship Id="rId19" Type="http://schemas.microsoft.com/office/2007/relationships/hdphoto" Target="../media/hdphoto2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15.png"/><Relationship Id="rId6" Type="http://schemas.openxmlformats.org/officeDocument/2006/relationships/image" Target="../media/image78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10" Type="http://schemas.openxmlformats.org/officeDocument/2006/relationships/image" Target="../media/image94.png"/><Relationship Id="rId11" Type="http://schemas.openxmlformats.org/officeDocument/2006/relationships/image" Target="../media/image95.jpeg"/><Relationship Id="rId12" Type="http://schemas.microsoft.com/office/2007/relationships/hdphoto" Target="../media/hdphoto24.wdp"/><Relationship Id="rId13" Type="http://schemas.openxmlformats.org/officeDocument/2006/relationships/image" Target="../media/image96.png"/><Relationship Id="rId14" Type="http://schemas.openxmlformats.org/officeDocument/2006/relationships/image" Target="../media/image97.jpeg"/><Relationship Id="rId15" Type="http://schemas.microsoft.com/office/2007/relationships/hdphoto" Target="../media/hdphoto25.wdp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13.png"/><Relationship Id="rId4" Type="http://schemas.openxmlformats.org/officeDocument/2006/relationships/image" Target="../media/image82.jpeg"/><Relationship Id="rId5" Type="http://schemas.microsoft.com/office/2007/relationships/hdphoto" Target="../media/hdphoto19.wdp"/><Relationship Id="rId6" Type="http://schemas.openxmlformats.org/officeDocument/2006/relationships/image" Target="../media/image84.png"/><Relationship Id="rId7" Type="http://schemas.openxmlformats.org/officeDocument/2006/relationships/image" Target="../media/image86.png"/><Relationship Id="rId8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jpeg"/><Relationship Id="rId20" Type="http://schemas.openxmlformats.org/officeDocument/2006/relationships/image" Target="../media/image104.png"/><Relationship Id="rId21" Type="http://schemas.openxmlformats.org/officeDocument/2006/relationships/image" Target="../media/image105.png"/><Relationship Id="rId22" Type="http://schemas.openxmlformats.org/officeDocument/2006/relationships/image" Target="../media/image106.png"/><Relationship Id="rId23" Type="http://schemas.openxmlformats.org/officeDocument/2006/relationships/image" Target="../media/image107.png"/><Relationship Id="rId10" Type="http://schemas.microsoft.com/office/2007/relationships/hdphoto" Target="../media/hdphoto24.wdp"/><Relationship Id="rId11" Type="http://schemas.openxmlformats.org/officeDocument/2006/relationships/image" Target="../media/image96.png"/><Relationship Id="rId12" Type="http://schemas.openxmlformats.org/officeDocument/2006/relationships/image" Target="../media/image97.jpeg"/><Relationship Id="rId13" Type="http://schemas.microsoft.com/office/2007/relationships/hdphoto" Target="../media/hdphoto25.wdp"/><Relationship Id="rId14" Type="http://schemas.openxmlformats.org/officeDocument/2006/relationships/image" Target="../media/image98.png"/><Relationship Id="rId15" Type="http://schemas.openxmlformats.org/officeDocument/2006/relationships/image" Target="../media/image99.png"/><Relationship Id="rId16" Type="http://schemas.openxmlformats.org/officeDocument/2006/relationships/image" Target="../media/image100.png"/><Relationship Id="rId17" Type="http://schemas.openxmlformats.org/officeDocument/2006/relationships/image" Target="../media/image101.png"/><Relationship Id="rId18" Type="http://schemas.openxmlformats.org/officeDocument/2006/relationships/image" Target="../media/image102.png"/><Relationship Id="rId19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82.jpeg"/><Relationship Id="rId4" Type="http://schemas.microsoft.com/office/2007/relationships/hdphoto" Target="../media/hdphoto19.wdp"/><Relationship Id="rId5" Type="http://schemas.openxmlformats.org/officeDocument/2006/relationships/image" Target="../media/image84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3.jpeg"/><Relationship Id="rId12" Type="http://schemas.openxmlformats.org/officeDocument/2006/relationships/image" Target="../media/image114.jpeg"/><Relationship Id="rId13" Type="http://schemas.openxmlformats.org/officeDocument/2006/relationships/image" Target="../media/image115.jpeg"/><Relationship Id="rId14" Type="http://schemas.openxmlformats.org/officeDocument/2006/relationships/image" Target="../media/image116.jpeg"/><Relationship Id="rId15" Type="http://schemas.openxmlformats.org/officeDocument/2006/relationships/image" Target="../media/image117.jpeg"/><Relationship Id="rId16" Type="http://schemas.openxmlformats.org/officeDocument/2006/relationships/image" Target="../media/image118.jpeg"/><Relationship Id="rId17" Type="http://schemas.openxmlformats.org/officeDocument/2006/relationships/image" Target="../media/image119.jpeg"/><Relationship Id="rId18" Type="http://schemas.openxmlformats.org/officeDocument/2006/relationships/image" Target="../media/image120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6" Type="http://schemas.openxmlformats.org/officeDocument/2006/relationships/image" Target="../media/image108.png"/><Relationship Id="rId7" Type="http://schemas.openxmlformats.org/officeDocument/2006/relationships/image" Target="../media/image109.jpeg"/><Relationship Id="rId8" Type="http://schemas.openxmlformats.org/officeDocument/2006/relationships/image" Target="../media/image110.jpeg"/><Relationship Id="rId9" Type="http://schemas.openxmlformats.org/officeDocument/2006/relationships/image" Target="../media/image111.jpeg"/><Relationship Id="rId10" Type="http://schemas.openxmlformats.org/officeDocument/2006/relationships/image" Target="../media/image11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png"/><Relationship Id="rId20" Type="http://schemas.openxmlformats.org/officeDocument/2006/relationships/image" Target="../media/image129.png"/><Relationship Id="rId10" Type="http://schemas.openxmlformats.org/officeDocument/2006/relationships/image" Target="../media/image69.png"/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89.pn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28.png"/><Relationship Id="rId17" Type="http://schemas.openxmlformats.org/officeDocument/2006/relationships/image" Target="../media/image58.png"/><Relationship Id="rId18" Type="http://schemas.openxmlformats.org/officeDocument/2006/relationships/image" Target="../media/image127.png"/><Relationship Id="rId19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13.png"/><Relationship Id="rId4" Type="http://schemas.openxmlformats.org/officeDocument/2006/relationships/image" Target="../media/image86.png"/><Relationship Id="rId5" Type="http://schemas.openxmlformats.org/officeDocument/2006/relationships/image" Target="../media/image97.jpeg"/><Relationship Id="rId6" Type="http://schemas.microsoft.com/office/2007/relationships/hdphoto" Target="../media/hdphoto25.wdp"/><Relationship Id="rId7" Type="http://schemas.openxmlformats.org/officeDocument/2006/relationships/image" Target="../media/image98.png"/><Relationship Id="rId8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3.png"/><Relationship Id="rId20" Type="http://schemas.openxmlformats.org/officeDocument/2006/relationships/image" Target="../media/image70.png"/><Relationship Id="rId21" Type="http://schemas.openxmlformats.org/officeDocument/2006/relationships/image" Target="../media/image130.png"/><Relationship Id="rId22" Type="http://schemas.openxmlformats.org/officeDocument/2006/relationships/image" Target="../media/image131.jpeg"/><Relationship Id="rId23" Type="http://schemas.microsoft.com/office/2007/relationships/hdphoto" Target="../media/hdphoto26.wdp"/><Relationship Id="rId24" Type="http://schemas.openxmlformats.org/officeDocument/2006/relationships/image" Target="../media/image54.png"/><Relationship Id="rId10" Type="http://schemas.openxmlformats.org/officeDocument/2006/relationships/image" Target="../media/image124.png"/><Relationship Id="rId11" Type="http://schemas.openxmlformats.org/officeDocument/2006/relationships/image" Target="../media/image89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image" Target="../media/image28.png"/><Relationship Id="rId15" Type="http://schemas.openxmlformats.org/officeDocument/2006/relationships/image" Target="../media/image58.png"/><Relationship Id="rId16" Type="http://schemas.openxmlformats.org/officeDocument/2006/relationships/image" Target="../media/image127.pn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97.jpeg"/><Relationship Id="rId4" Type="http://schemas.microsoft.com/office/2007/relationships/hdphoto" Target="../media/hdphoto25.wdp"/><Relationship Id="rId5" Type="http://schemas.openxmlformats.org/officeDocument/2006/relationships/image" Target="../media/image98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4.png"/><Relationship Id="rId20" Type="http://schemas.openxmlformats.org/officeDocument/2006/relationships/image" Target="../media/image142.png"/><Relationship Id="rId21" Type="http://schemas.openxmlformats.org/officeDocument/2006/relationships/image" Target="../media/image143.png"/><Relationship Id="rId22" Type="http://schemas.openxmlformats.org/officeDocument/2006/relationships/image" Target="../media/image144.png"/><Relationship Id="rId23" Type="http://schemas.openxmlformats.org/officeDocument/2006/relationships/image" Target="../media/image145.jpeg"/><Relationship Id="rId24" Type="http://schemas.microsoft.com/office/2007/relationships/hdphoto" Target="../media/hdphoto30.wdp"/><Relationship Id="rId10" Type="http://schemas.openxmlformats.org/officeDocument/2006/relationships/image" Target="../media/image135.jpeg"/><Relationship Id="rId11" Type="http://schemas.microsoft.com/office/2007/relationships/hdphoto" Target="../media/hdphoto27.wdp"/><Relationship Id="rId12" Type="http://schemas.openxmlformats.org/officeDocument/2006/relationships/image" Target="../media/image136.jpeg"/><Relationship Id="rId13" Type="http://schemas.microsoft.com/office/2007/relationships/hdphoto" Target="../media/hdphoto28.wdp"/><Relationship Id="rId14" Type="http://schemas.openxmlformats.org/officeDocument/2006/relationships/image" Target="../media/image137.jpeg"/><Relationship Id="rId15" Type="http://schemas.microsoft.com/office/2007/relationships/hdphoto" Target="../media/hdphoto29.wdp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13.png"/><Relationship Id="rId4" Type="http://schemas.openxmlformats.org/officeDocument/2006/relationships/image" Target="../media/image126.png"/><Relationship Id="rId5" Type="http://schemas.openxmlformats.org/officeDocument/2006/relationships/image" Target="../media/image58.png"/><Relationship Id="rId6" Type="http://schemas.openxmlformats.org/officeDocument/2006/relationships/image" Target="../media/image127.png"/><Relationship Id="rId7" Type="http://schemas.openxmlformats.org/officeDocument/2006/relationships/image" Target="../media/image132.png"/><Relationship Id="rId8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hdphoto" Target="../media/hdphoto27.wdp"/><Relationship Id="rId20" Type="http://schemas.openxmlformats.org/officeDocument/2006/relationships/image" Target="../media/image143.png"/><Relationship Id="rId21" Type="http://schemas.openxmlformats.org/officeDocument/2006/relationships/image" Target="../media/image144.png"/><Relationship Id="rId22" Type="http://schemas.openxmlformats.org/officeDocument/2006/relationships/image" Target="../media/image145.jpeg"/><Relationship Id="rId23" Type="http://schemas.microsoft.com/office/2007/relationships/hdphoto" Target="../media/hdphoto32.wdp"/><Relationship Id="rId24" Type="http://schemas.openxmlformats.org/officeDocument/2006/relationships/image" Target="../media/image147.png"/><Relationship Id="rId25" Type="http://schemas.openxmlformats.org/officeDocument/2006/relationships/image" Target="../media/image148.png"/><Relationship Id="rId26" Type="http://schemas.openxmlformats.org/officeDocument/2006/relationships/image" Target="../media/image149.jpeg"/><Relationship Id="rId27" Type="http://schemas.microsoft.com/office/2007/relationships/hdphoto" Target="../media/hdphoto33.wdp"/><Relationship Id="rId10" Type="http://schemas.openxmlformats.org/officeDocument/2006/relationships/image" Target="../media/image136.jpeg"/><Relationship Id="rId11" Type="http://schemas.microsoft.com/office/2007/relationships/hdphoto" Target="../media/hdphoto31.wdp"/><Relationship Id="rId12" Type="http://schemas.openxmlformats.org/officeDocument/2006/relationships/image" Target="../media/image137.jpeg"/><Relationship Id="rId13" Type="http://schemas.microsoft.com/office/2007/relationships/hdphoto" Target="../media/hdphoto29.wdp"/><Relationship Id="rId14" Type="http://schemas.openxmlformats.org/officeDocument/2006/relationships/image" Target="../media/image138.png"/><Relationship Id="rId15" Type="http://schemas.openxmlformats.org/officeDocument/2006/relationships/image" Target="../media/image146.png"/><Relationship Id="rId16" Type="http://schemas.openxmlformats.org/officeDocument/2006/relationships/image" Target="../media/image139.png"/><Relationship Id="rId17" Type="http://schemas.openxmlformats.org/officeDocument/2006/relationships/image" Target="../media/image140.png"/><Relationship Id="rId18" Type="http://schemas.openxmlformats.org/officeDocument/2006/relationships/image" Target="../media/image141.png"/><Relationship Id="rId19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126.png"/><Relationship Id="rId4" Type="http://schemas.openxmlformats.org/officeDocument/2006/relationships/image" Target="../media/image58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3.png"/><Relationship Id="rId20" Type="http://schemas.openxmlformats.org/officeDocument/2006/relationships/image" Target="../media/image163.png"/><Relationship Id="rId21" Type="http://schemas.openxmlformats.org/officeDocument/2006/relationships/image" Target="../media/image164.png"/><Relationship Id="rId10" Type="http://schemas.openxmlformats.org/officeDocument/2006/relationships/image" Target="../media/image154.png"/><Relationship Id="rId11" Type="http://schemas.openxmlformats.org/officeDocument/2006/relationships/image" Target="../media/image155.jpeg"/><Relationship Id="rId12" Type="http://schemas.microsoft.com/office/2007/relationships/hdphoto" Target="../media/hdphoto34.wdp"/><Relationship Id="rId13" Type="http://schemas.openxmlformats.org/officeDocument/2006/relationships/image" Target="../media/image156.png"/><Relationship Id="rId14" Type="http://schemas.openxmlformats.org/officeDocument/2006/relationships/image" Target="../media/image157.png"/><Relationship Id="rId15" Type="http://schemas.openxmlformats.org/officeDocument/2006/relationships/image" Target="../media/image158.png"/><Relationship Id="rId16" Type="http://schemas.openxmlformats.org/officeDocument/2006/relationships/image" Target="../media/image159.png"/><Relationship Id="rId17" Type="http://schemas.openxmlformats.org/officeDocument/2006/relationships/image" Target="../media/image160.png"/><Relationship Id="rId18" Type="http://schemas.openxmlformats.org/officeDocument/2006/relationships/image" Target="../media/image161.png"/><Relationship Id="rId19" Type="http://schemas.openxmlformats.org/officeDocument/2006/relationships/image" Target="../media/image16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0.png"/><Relationship Id="rId3" Type="http://schemas.openxmlformats.org/officeDocument/2006/relationships/image" Target="../media/image68.png"/><Relationship Id="rId4" Type="http://schemas.openxmlformats.org/officeDocument/2006/relationships/image" Target="../media/image126.png"/><Relationship Id="rId5" Type="http://schemas.openxmlformats.org/officeDocument/2006/relationships/image" Target="../media/image58.png"/><Relationship Id="rId6" Type="http://schemas.openxmlformats.org/officeDocument/2006/relationships/image" Target="../media/image139.png"/><Relationship Id="rId7" Type="http://schemas.openxmlformats.org/officeDocument/2006/relationships/image" Target="../media/image151.png"/><Relationship Id="rId8" Type="http://schemas.openxmlformats.org/officeDocument/2006/relationships/image" Target="../media/image15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20" Type="http://schemas.openxmlformats.org/officeDocument/2006/relationships/image" Target="../media/image166.png"/><Relationship Id="rId21" Type="http://schemas.openxmlformats.org/officeDocument/2006/relationships/image" Target="../media/image167.png"/><Relationship Id="rId22" Type="http://schemas.openxmlformats.org/officeDocument/2006/relationships/image" Target="../media/image168.png"/><Relationship Id="rId23" Type="http://schemas.openxmlformats.org/officeDocument/2006/relationships/image" Target="../media/image169.png"/><Relationship Id="rId24" Type="http://schemas.openxmlformats.org/officeDocument/2006/relationships/image" Target="../media/image170.png"/><Relationship Id="rId25" Type="http://schemas.openxmlformats.org/officeDocument/2006/relationships/image" Target="../media/image171.png"/><Relationship Id="rId10" Type="http://schemas.microsoft.com/office/2007/relationships/hdphoto" Target="../media/hdphoto36.wdp"/><Relationship Id="rId11" Type="http://schemas.openxmlformats.org/officeDocument/2006/relationships/image" Target="../media/image157.png"/><Relationship Id="rId12" Type="http://schemas.openxmlformats.org/officeDocument/2006/relationships/image" Target="../media/image158.png"/><Relationship Id="rId13" Type="http://schemas.openxmlformats.org/officeDocument/2006/relationships/image" Target="../media/image159.png"/><Relationship Id="rId14" Type="http://schemas.openxmlformats.org/officeDocument/2006/relationships/image" Target="../media/image160.png"/><Relationship Id="rId15" Type="http://schemas.openxmlformats.org/officeDocument/2006/relationships/image" Target="../media/image161.png"/><Relationship Id="rId16" Type="http://schemas.openxmlformats.org/officeDocument/2006/relationships/image" Target="../media/image162.png"/><Relationship Id="rId17" Type="http://schemas.openxmlformats.org/officeDocument/2006/relationships/image" Target="../media/image165.jpeg"/><Relationship Id="rId18" Type="http://schemas.microsoft.com/office/2007/relationships/hdphoto" Target="../media/hdphoto37.wdp"/><Relationship Id="rId19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jpeg"/><Relationship Id="rId8" Type="http://schemas.microsoft.com/office/2007/relationships/hdphoto" Target="../media/hdphoto35.wdp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microsoft.com/office/2007/relationships/hdphoto" Target="../media/hdphoto1.wdp"/><Relationship Id="rId8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hdphoto" Target="../media/hdphoto38.wdp"/><Relationship Id="rId20" Type="http://schemas.openxmlformats.org/officeDocument/2006/relationships/image" Target="../media/image184.png"/><Relationship Id="rId21" Type="http://schemas.openxmlformats.org/officeDocument/2006/relationships/image" Target="../media/image185.png"/><Relationship Id="rId22" Type="http://schemas.microsoft.com/office/2007/relationships/hdphoto" Target="../media/hdphoto41.wdp"/><Relationship Id="rId23" Type="http://schemas.openxmlformats.org/officeDocument/2006/relationships/image" Target="../media/image186.jpeg"/><Relationship Id="rId24" Type="http://schemas.microsoft.com/office/2007/relationships/hdphoto" Target="../media/hdphoto42.wdp"/><Relationship Id="rId25" Type="http://schemas.openxmlformats.org/officeDocument/2006/relationships/image" Target="../media/image187.jpeg"/><Relationship Id="rId26" Type="http://schemas.microsoft.com/office/2007/relationships/hdphoto" Target="../media/hdphoto43.wdp"/><Relationship Id="rId10" Type="http://schemas.openxmlformats.org/officeDocument/2006/relationships/image" Target="../media/image176.png"/><Relationship Id="rId11" Type="http://schemas.openxmlformats.org/officeDocument/2006/relationships/image" Target="../media/image177.jpeg"/><Relationship Id="rId12" Type="http://schemas.microsoft.com/office/2007/relationships/hdphoto" Target="../media/hdphoto39.wdp"/><Relationship Id="rId13" Type="http://schemas.openxmlformats.org/officeDocument/2006/relationships/image" Target="../media/image178.jpeg"/><Relationship Id="rId14" Type="http://schemas.microsoft.com/office/2007/relationships/hdphoto" Target="../media/hdphoto40.wdp"/><Relationship Id="rId15" Type="http://schemas.openxmlformats.org/officeDocument/2006/relationships/image" Target="../media/image179.png"/><Relationship Id="rId16" Type="http://schemas.openxmlformats.org/officeDocument/2006/relationships/image" Target="../media/image180.png"/><Relationship Id="rId17" Type="http://schemas.openxmlformats.org/officeDocument/2006/relationships/image" Target="../media/image181.png"/><Relationship Id="rId18" Type="http://schemas.openxmlformats.org/officeDocument/2006/relationships/image" Target="../media/image182.png"/><Relationship Id="rId19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39.png"/><Relationship Id="rId4" Type="http://schemas.openxmlformats.org/officeDocument/2006/relationships/image" Target="../media/image157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image" Target="../media/image17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7.jpeg"/><Relationship Id="rId20" Type="http://schemas.microsoft.com/office/2007/relationships/hdphoto" Target="../media/hdphoto45.wdp"/><Relationship Id="rId21" Type="http://schemas.openxmlformats.org/officeDocument/2006/relationships/image" Target="../media/image186.jpeg"/><Relationship Id="rId22" Type="http://schemas.microsoft.com/office/2007/relationships/hdphoto" Target="../media/hdphoto46.wdp"/><Relationship Id="rId23" Type="http://schemas.openxmlformats.org/officeDocument/2006/relationships/image" Target="../media/image187.jpeg"/><Relationship Id="rId24" Type="http://schemas.microsoft.com/office/2007/relationships/hdphoto" Target="../media/hdphoto47.wdp"/><Relationship Id="rId25" Type="http://schemas.openxmlformats.org/officeDocument/2006/relationships/image" Target="../media/image95.jpeg"/><Relationship Id="rId26" Type="http://schemas.microsoft.com/office/2007/relationships/hdphoto" Target="../media/hdphoto24.wdp"/><Relationship Id="rId27" Type="http://schemas.openxmlformats.org/officeDocument/2006/relationships/image" Target="../media/image188.png"/><Relationship Id="rId28" Type="http://schemas.openxmlformats.org/officeDocument/2006/relationships/image" Target="../media/image189.png"/><Relationship Id="rId10" Type="http://schemas.microsoft.com/office/2007/relationships/hdphoto" Target="../media/hdphoto39.wdp"/><Relationship Id="rId11" Type="http://schemas.openxmlformats.org/officeDocument/2006/relationships/image" Target="../media/image178.jpeg"/><Relationship Id="rId12" Type="http://schemas.microsoft.com/office/2007/relationships/hdphoto" Target="../media/hdphoto40.wdp"/><Relationship Id="rId13" Type="http://schemas.openxmlformats.org/officeDocument/2006/relationships/image" Target="../media/image179.png"/><Relationship Id="rId14" Type="http://schemas.openxmlformats.org/officeDocument/2006/relationships/image" Target="../media/image180.png"/><Relationship Id="rId15" Type="http://schemas.openxmlformats.org/officeDocument/2006/relationships/image" Target="../media/image181.png"/><Relationship Id="rId16" Type="http://schemas.openxmlformats.org/officeDocument/2006/relationships/image" Target="../media/image182.png"/><Relationship Id="rId17" Type="http://schemas.openxmlformats.org/officeDocument/2006/relationships/image" Target="../media/image183.png"/><Relationship Id="rId18" Type="http://schemas.openxmlformats.org/officeDocument/2006/relationships/image" Target="../media/image184.png"/><Relationship Id="rId19" Type="http://schemas.openxmlformats.org/officeDocument/2006/relationships/image" Target="../media/image18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jpeg"/><Relationship Id="rId7" Type="http://schemas.microsoft.com/office/2007/relationships/hdphoto" Target="../media/hdphoto44.wdp"/><Relationship Id="rId8" Type="http://schemas.openxmlformats.org/officeDocument/2006/relationships/image" Target="../media/image17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10" Type="http://schemas.openxmlformats.org/officeDocument/2006/relationships/image" Target="../media/image25.jpeg"/><Relationship Id="rId11" Type="http://schemas.microsoft.com/office/2007/relationships/hdphoto" Target="../media/hdphoto2.wdp"/><Relationship Id="rId12" Type="http://schemas.openxmlformats.org/officeDocument/2006/relationships/image" Target="../media/image26.png"/><Relationship Id="rId13" Type="http://schemas.openxmlformats.org/officeDocument/2006/relationships/image" Target="../media/image27.jpeg"/><Relationship Id="rId14" Type="http://schemas.microsoft.com/office/2007/relationships/hdphoto" Target="../media/hdphoto3.wdp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jpeg"/><Relationship Id="rId1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jpeg"/><Relationship Id="rId26" Type="http://schemas.microsoft.com/office/2007/relationships/hdphoto" Target="../media/hdphoto7.wdp"/><Relationship Id="rId10" Type="http://schemas.openxmlformats.org/officeDocument/2006/relationships/image" Target="../media/image27.jpeg"/><Relationship Id="rId11" Type="http://schemas.microsoft.com/office/2007/relationships/hdphoto" Target="../media/hdphoto6.wdp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jpeg"/><Relationship Id="rId16" Type="http://schemas.microsoft.com/office/2007/relationships/hdphoto" Target="../media/hdphoto4.wdp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jpeg"/><Relationship Id="rId25" Type="http://schemas.microsoft.com/office/2007/relationships/hdphoto" Target="../media/hdphoto12.wdp"/><Relationship Id="rId10" Type="http://schemas.openxmlformats.org/officeDocument/2006/relationships/image" Target="../media/image45.jpeg"/><Relationship Id="rId11" Type="http://schemas.microsoft.com/office/2007/relationships/hdphoto" Target="../media/hdphoto9.wdp"/><Relationship Id="rId12" Type="http://schemas.openxmlformats.org/officeDocument/2006/relationships/image" Target="../media/image36.png"/><Relationship Id="rId13" Type="http://schemas.openxmlformats.org/officeDocument/2006/relationships/image" Target="../media/image46.png"/><Relationship Id="rId14" Type="http://schemas.openxmlformats.org/officeDocument/2006/relationships/image" Target="../media/image47.jpeg"/><Relationship Id="rId15" Type="http://schemas.microsoft.com/office/2007/relationships/hdphoto" Target="../media/hdphoto10.wdp"/><Relationship Id="rId16" Type="http://schemas.openxmlformats.org/officeDocument/2006/relationships/image" Target="../media/image48.jpeg"/><Relationship Id="rId17" Type="http://schemas.microsoft.com/office/2007/relationships/hdphoto" Target="../media/hdphoto11.wdp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41.png"/><Relationship Id="rId6" Type="http://schemas.microsoft.com/office/2007/relationships/hdphoto" Target="../media/hdphoto8.wdp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hdphoto13.wdp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jpeg"/><Relationship Id="rId25" Type="http://schemas.microsoft.com/office/2007/relationships/hdphoto" Target="../media/hdphoto12.wdp"/><Relationship Id="rId26" Type="http://schemas.openxmlformats.org/officeDocument/2006/relationships/image" Target="../media/image59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46.png"/><Relationship Id="rId14" Type="http://schemas.openxmlformats.org/officeDocument/2006/relationships/image" Target="../media/image47.jpeg"/><Relationship Id="rId15" Type="http://schemas.microsoft.com/office/2007/relationships/hdphoto" Target="../media/hdphoto14.wdp"/><Relationship Id="rId16" Type="http://schemas.openxmlformats.org/officeDocument/2006/relationships/image" Target="../media/image48.jpeg"/><Relationship Id="rId17" Type="http://schemas.microsoft.com/office/2007/relationships/hdphoto" Target="../media/hdphoto11.wdp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41.png"/><Relationship Id="rId4" Type="http://schemas.microsoft.com/office/2007/relationships/hdphoto" Target="../media/hdphoto8.wdp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image" Target="../media/image15.png"/><Relationship Id="rId10" Type="http://schemas.openxmlformats.org/officeDocument/2006/relationships/image" Target="../media/image64.png"/><Relationship Id="rId11" Type="http://schemas.openxmlformats.org/officeDocument/2006/relationships/image" Target="../media/image65.jpeg"/><Relationship Id="rId12" Type="http://schemas.microsoft.com/office/2007/relationships/hdphoto" Target="../media/hdphoto16.wdp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0.png"/><Relationship Id="rId6" Type="http://schemas.openxmlformats.org/officeDocument/2006/relationships/image" Target="../media/image61.jpeg"/><Relationship Id="rId7" Type="http://schemas.microsoft.com/office/2007/relationships/hdphoto" Target="../media/hdphoto15.wdp"/><Relationship Id="rId8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20" Type="http://schemas.openxmlformats.org/officeDocument/2006/relationships/image" Target="../media/image74.png"/><Relationship Id="rId21" Type="http://schemas.openxmlformats.org/officeDocument/2006/relationships/image" Target="../media/image15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image" Target="../media/image77.png"/><Relationship Id="rId10" Type="http://schemas.openxmlformats.org/officeDocument/2006/relationships/image" Target="../media/image65.jpeg"/><Relationship Id="rId11" Type="http://schemas.microsoft.com/office/2007/relationships/hdphoto" Target="../media/hdphoto17.wdp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0.png"/><Relationship Id="rId5" Type="http://schemas.openxmlformats.org/officeDocument/2006/relationships/image" Target="../media/image61.jpeg"/><Relationship Id="rId6" Type="http://schemas.microsoft.com/office/2007/relationships/hdphoto" Target="../media/hdphoto15.wdp"/><Relationship Id="rId7" Type="http://schemas.openxmlformats.org/officeDocument/2006/relationships/image" Target="../media/image62.png"/><Relationship Id="rId8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microsoft.com/office/2007/relationships/hdphoto" Target="../media/hdphoto21.wdp"/><Relationship Id="rId21" Type="http://schemas.openxmlformats.org/officeDocument/2006/relationships/image" Target="../media/image86.png"/><Relationship Id="rId22" Type="http://schemas.openxmlformats.org/officeDocument/2006/relationships/image" Target="../media/image87.jpeg"/><Relationship Id="rId23" Type="http://schemas.microsoft.com/office/2007/relationships/hdphoto" Target="../media/hdphoto22.wdp"/><Relationship Id="rId10" Type="http://schemas.openxmlformats.org/officeDocument/2006/relationships/image" Target="../media/image79.jpeg"/><Relationship Id="rId11" Type="http://schemas.microsoft.com/office/2007/relationships/hdphoto" Target="../media/hdphoto18.wdp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jpeg"/><Relationship Id="rId15" Type="http://schemas.microsoft.com/office/2007/relationships/hdphoto" Target="../media/hdphoto19.wdp"/><Relationship Id="rId16" Type="http://schemas.openxmlformats.org/officeDocument/2006/relationships/image" Target="../media/image83.jpeg"/><Relationship Id="rId17" Type="http://schemas.microsoft.com/office/2007/relationships/hdphoto" Target="../media/hdphoto20.wdp"/><Relationship Id="rId18" Type="http://schemas.openxmlformats.org/officeDocument/2006/relationships/image" Target="../media/image84.png"/><Relationship Id="rId19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15.png"/><Relationship Id="rId7" Type="http://schemas.openxmlformats.org/officeDocument/2006/relationships/image" Target="../media/image78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19771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baseline="0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F f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  <a:latin typeface="Cursivestandard"/>
                          <a:cs typeface="Cursivestandard"/>
                        </a:rPr>
                        <a:t>F ²f</a:t>
                      </a:r>
                      <a:endParaRPr lang="fr-FR" sz="32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[f]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Entoure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f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34" y="1553090"/>
            <a:ext cx="791469" cy="57780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675" y="1499754"/>
            <a:ext cx="526846" cy="66382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99" y="1498277"/>
            <a:ext cx="918132" cy="666780"/>
          </a:xfrm>
          <a:prstGeom prst="rect">
            <a:avLst/>
          </a:prstGeom>
        </p:spPr>
      </p:pic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72021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f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f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f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F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F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I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39926"/>
              </p:ext>
            </p:extLst>
          </p:nvPr>
        </p:nvGraphicFramePr>
        <p:xfrm>
          <a:off x="93133" y="2825319"/>
          <a:ext cx="6612128" cy="1284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3032"/>
                <a:gridCol w="1653032"/>
                <a:gridCol w="1653032"/>
                <a:gridCol w="1653032"/>
              </a:tblGrid>
              <a:tr h="128481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²fa   ²fo</a:t>
                      </a:r>
                    </a:p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>
                        <a:tabLst>
                          <a:tab pos="1879600" algn="l"/>
                        </a:tabLst>
                      </a:pP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²fi   ²fu 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²fa   ²fo</a:t>
                      </a:r>
                    </a:p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>
                        <a:tabLst>
                          <a:tab pos="1879600" algn="l"/>
                        </a:tabLst>
                      </a:pP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²fi   ²fu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²fa   ²fo</a:t>
                      </a:r>
                    </a:p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>
                        <a:tabLst>
                          <a:tab pos="1879600" algn="l"/>
                        </a:tabLst>
                      </a:pP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²fi   ²fu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²fa   ²fo</a:t>
                      </a:r>
                    </a:p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>
                        <a:tabLst>
                          <a:tab pos="1879600" algn="l"/>
                        </a:tabLst>
                      </a:pP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²fi   ²fu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480482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4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21084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folie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furie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forêt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folie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folie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toile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folie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tile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²farine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²furie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²farine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297018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²la ²lettre ²que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596926"/>
              </p:ext>
            </p:extLst>
          </p:nvPr>
        </p:nvGraphicFramePr>
        <p:xfrm>
          <a:off x="93129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02697"/>
              </p:ext>
            </p:extLst>
          </p:nvPr>
        </p:nvGraphicFramePr>
        <p:xfrm>
          <a:off x="1436076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91443"/>
              </p:ext>
            </p:extLst>
          </p:nvPr>
        </p:nvGraphicFramePr>
        <p:xfrm>
          <a:off x="2779023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41251"/>
              </p:ext>
            </p:extLst>
          </p:nvPr>
        </p:nvGraphicFramePr>
        <p:xfrm>
          <a:off x="4121971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59168"/>
              </p:ext>
            </p:extLst>
          </p:nvPr>
        </p:nvGraphicFramePr>
        <p:xfrm>
          <a:off x="5464919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" name="Image 38" descr="C:\Users\Catherine\Documents\CP\7 Lecture Pilotis\Gestes BM Pilotis\f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68" y="327930"/>
            <a:ext cx="467999" cy="53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018" y="1445365"/>
            <a:ext cx="555997" cy="71969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959" y="1485547"/>
            <a:ext cx="695545" cy="66228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739" y="1485547"/>
            <a:ext cx="625712" cy="81310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8494" y="1502777"/>
            <a:ext cx="662280" cy="66228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340" y="2920999"/>
            <a:ext cx="609794" cy="107439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9518" y="3107267"/>
            <a:ext cx="699329" cy="76113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4742" y="3097929"/>
            <a:ext cx="857045" cy="81605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4"/>
          <a:srcRect b="7141"/>
          <a:stretch/>
        </p:blipFill>
        <p:spPr>
          <a:xfrm rot="16200000">
            <a:off x="5141750" y="2951029"/>
            <a:ext cx="755999" cy="87315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3971" y="8476562"/>
            <a:ext cx="753634" cy="77750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15650" y="8532068"/>
            <a:ext cx="540888" cy="696598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18615" y="8453120"/>
            <a:ext cx="809414" cy="80941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18"/>
          <a:srcRect t="7158" b="8958"/>
          <a:stretch/>
        </p:blipFill>
        <p:spPr>
          <a:xfrm>
            <a:off x="4464529" y="8520853"/>
            <a:ext cx="597300" cy="70781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5759" y="8459411"/>
            <a:ext cx="794656" cy="794656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 rot="16200000">
            <a:off x="6282940" y="9337740"/>
            <a:ext cx="1019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 err="1" smtClean="0">
                <a:solidFill>
                  <a:srgbClr val="008000"/>
                </a:solidFill>
              </a:rPr>
              <a:t>grainesdelivres.fr</a:t>
            </a:r>
            <a:endParaRPr lang="fr-FR" sz="9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54096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3200" b="1" dirty="0" err="1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É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3200" b="1" dirty="0" err="1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é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 </a:t>
                      </a:r>
                      <a:r>
                        <a:rPr lang="fr-FR" sz="3200" b="1" dirty="0" err="1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É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 ²é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[e]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p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Ecris 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</a:t>
            </a:r>
            <a:r>
              <a:rPr lang="fr-FR" sz="1400" dirty="0">
                <a:latin typeface="Cursivestandard"/>
                <a:cs typeface="Cursivestandard"/>
              </a:rPr>
              <a:t>:  </a:t>
            </a:r>
            <a:r>
              <a:rPr lang="fr-FR" dirty="0">
                <a:latin typeface="Cursivestandard"/>
                <a:cs typeface="Cursivestandard"/>
              </a:rPr>
              <a:t>²fé   ²</a:t>
            </a:r>
            <a:r>
              <a:rPr lang="fr-FR" dirty="0" smtClean="0">
                <a:latin typeface="Cursivestandard"/>
                <a:cs typeface="Cursivestandard"/>
              </a:rPr>
              <a:t>ré  ²</a:t>
            </a:r>
            <a:r>
              <a:rPr lang="fr-FR" dirty="0">
                <a:latin typeface="Cursivestandard"/>
                <a:cs typeface="Cursivestandard"/>
              </a:rPr>
              <a:t>pé   </a:t>
            </a:r>
            <a:r>
              <a:rPr lang="fr-FR" dirty="0" err="1" smtClean="0">
                <a:latin typeface="Cursivestandard"/>
                <a:cs typeface="Cursivestandard"/>
              </a:rPr>
              <a:t>mé</a:t>
            </a:r>
            <a:r>
              <a:rPr lang="fr-FR" dirty="0" smtClean="0">
                <a:latin typeface="Cursivestandard"/>
                <a:cs typeface="Cursivestandard"/>
              </a:rPr>
              <a:t>   ²bé  </a:t>
            </a:r>
            <a:endParaRPr lang="fr-FR" sz="1400" dirty="0">
              <a:latin typeface="Cursivestandard"/>
              <a:cs typeface="Cursivestandard"/>
            </a:endParaRPr>
          </a:p>
          <a:p>
            <a:r>
              <a:rPr lang="fr-FR" sz="1400" dirty="0" smtClean="0">
                <a:latin typeface="Cursivestandard"/>
                <a:cs typeface="Cursivestandard"/>
              </a:rPr>
              <a:t>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é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639" y="1651709"/>
            <a:ext cx="643210" cy="469568"/>
          </a:xfrm>
          <a:prstGeom prst="rect">
            <a:avLst/>
          </a:prstGeom>
        </p:spPr>
      </p:pic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83597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é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C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04342"/>
              </p:ext>
            </p:extLst>
          </p:nvPr>
        </p:nvGraphicFramePr>
        <p:xfrm>
          <a:off x="93133" y="2825318"/>
          <a:ext cx="6575124" cy="1284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1708"/>
                <a:gridCol w="2191708"/>
                <a:gridCol w="2191708"/>
              </a:tblGrid>
              <a:tr h="642407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42407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459161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baseline="0" dirty="0" smtClean="0">
                          <a:latin typeface="Script Ecole 2"/>
                          <a:cs typeface="Script Ecole 2"/>
                        </a:rPr>
                        <a:t> raté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raté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ralé</a:t>
                      </a:r>
                      <a:endParaRPr lang="fr-FR" sz="1400" dirty="0" smtClean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taré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raté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rafé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ratè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bébé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bèbè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bébé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dédé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bébé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bébé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bédé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²clé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²bé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393" y="1608672"/>
            <a:ext cx="548267" cy="55564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933" y="3586266"/>
            <a:ext cx="688077" cy="486201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160061" y="947932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086788" y="947932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2526476" y="9479327"/>
            <a:ext cx="75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4691023" y="9479408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3507816" y="947932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e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Coche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</a:t>
            </a:r>
            <a:r>
              <a:rPr lang="fr-FR" sz="1400" dirty="0">
                <a:latin typeface="Cursivestandard"/>
                <a:cs typeface="Cursivestandard"/>
              </a:rPr>
              <a:t>²le ²son </a:t>
            </a:r>
            <a:r>
              <a:rPr lang="fr-FR" sz="1400" b="1" dirty="0" smtClean="0">
                <a:latin typeface="Comic Sans MS"/>
                <a:cs typeface="Comic Sans MS"/>
              </a:rPr>
              <a:t>[e] </a:t>
            </a:r>
            <a:r>
              <a:rPr lang="fr-FR" sz="14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66" y="2861739"/>
            <a:ext cx="573600" cy="573600"/>
          </a:xfrm>
          <a:prstGeom prst="rect">
            <a:avLst/>
          </a:prstGeom>
        </p:spPr>
      </p:pic>
      <p:pic>
        <p:nvPicPr>
          <p:cNvPr id="38" name="Image 37" descr="C:\Users\Catherine\Documents\CP\7 Lecture\1 Pilotis\Gestes BM Pilotis\é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58" y="294208"/>
            <a:ext cx="467999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829" y="1588040"/>
            <a:ext cx="578581" cy="596907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0389" y="1597519"/>
            <a:ext cx="328025" cy="57794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881" y="1613958"/>
            <a:ext cx="545070" cy="5450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8100" y="8654720"/>
            <a:ext cx="887339" cy="8080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7816" y="8780488"/>
            <a:ext cx="993012" cy="646530"/>
          </a:xfrm>
          <a:prstGeom prst="rect">
            <a:avLst/>
          </a:prstGeom>
        </p:spPr>
      </p:pic>
      <p:sp>
        <p:nvSpPr>
          <p:cNvPr id="6" name="Étoile à 5 branches 5"/>
          <p:cNvSpPr/>
          <p:nvPr/>
        </p:nvSpPr>
        <p:spPr>
          <a:xfrm>
            <a:off x="2545417" y="8813797"/>
            <a:ext cx="648000" cy="648000"/>
          </a:xfrm>
          <a:prstGeom prst="star5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523" y="3500117"/>
            <a:ext cx="535346" cy="5723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548735" y="2803181"/>
            <a:ext cx="571704" cy="6799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6020" y="3500116"/>
            <a:ext cx="572351" cy="57235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397" b="11799"/>
          <a:stretch/>
        </p:blipFill>
        <p:spPr>
          <a:xfrm>
            <a:off x="4758292" y="2857298"/>
            <a:ext cx="629291" cy="57804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77239" y="1613958"/>
            <a:ext cx="680660" cy="5450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6657" y="8813799"/>
            <a:ext cx="586755" cy="6120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9366" y="8813797"/>
            <a:ext cx="655743" cy="665530"/>
          </a:xfrm>
          <a:prstGeom prst="rect">
            <a:avLst/>
          </a:prstGeom>
        </p:spPr>
      </p:pic>
      <p:sp>
        <p:nvSpPr>
          <p:cNvPr id="39" name="Étoile à 5 branches 38"/>
          <p:cNvSpPr/>
          <p:nvPr/>
        </p:nvSpPr>
        <p:spPr>
          <a:xfrm>
            <a:off x="5063064" y="328085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toile à 5 branches 42"/>
          <p:cNvSpPr/>
          <p:nvPr/>
        </p:nvSpPr>
        <p:spPr>
          <a:xfrm>
            <a:off x="5080000" y="582083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5869" y="1543593"/>
            <a:ext cx="875343" cy="685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48191" y="1586761"/>
            <a:ext cx="469659" cy="59946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00828" y="1630225"/>
            <a:ext cx="519432" cy="512537"/>
          </a:xfrm>
          <a:prstGeom prst="rect">
            <a:avLst/>
          </a:prstGeom>
        </p:spPr>
      </p:pic>
      <p:grpSp>
        <p:nvGrpSpPr>
          <p:cNvPr id="45" name="Grouper 44"/>
          <p:cNvGrpSpPr/>
          <p:nvPr/>
        </p:nvGrpSpPr>
        <p:grpSpPr>
          <a:xfrm>
            <a:off x="1405466" y="2952159"/>
            <a:ext cx="773724" cy="419100"/>
            <a:chOff x="0" y="0"/>
            <a:chExt cx="1541780" cy="419100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r 56"/>
          <p:cNvGrpSpPr/>
          <p:nvPr/>
        </p:nvGrpSpPr>
        <p:grpSpPr>
          <a:xfrm>
            <a:off x="3508456" y="3603669"/>
            <a:ext cx="773724" cy="419100"/>
            <a:chOff x="0" y="0"/>
            <a:chExt cx="1541780" cy="419100"/>
          </a:xfrm>
        </p:grpSpPr>
        <p:cxnSp>
          <p:nvCxnSpPr>
            <p:cNvPr id="58" name="Connecteur droit 57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r 63"/>
          <p:cNvGrpSpPr/>
          <p:nvPr/>
        </p:nvGrpSpPr>
        <p:grpSpPr>
          <a:xfrm>
            <a:off x="3513666" y="2967399"/>
            <a:ext cx="773724" cy="419100"/>
            <a:chOff x="0" y="0"/>
            <a:chExt cx="1541780" cy="419100"/>
          </a:xfrm>
        </p:grpSpPr>
        <p:cxnSp>
          <p:nvCxnSpPr>
            <p:cNvPr id="65" name="Connecteur droit 64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er 69"/>
          <p:cNvGrpSpPr/>
          <p:nvPr/>
        </p:nvGrpSpPr>
        <p:grpSpPr>
          <a:xfrm>
            <a:off x="5851641" y="3611289"/>
            <a:ext cx="773724" cy="419100"/>
            <a:chOff x="0" y="0"/>
            <a:chExt cx="1541780" cy="419100"/>
          </a:xfrm>
        </p:grpSpPr>
        <p:cxnSp>
          <p:nvCxnSpPr>
            <p:cNvPr id="71" name="Connecteur droit 70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er 75"/>
          <p:cNvGrpSpPr/>
          <p:nvPr/>
        </p:nvGrpSpPr>
        <p:grpSpPr>
          <a:xfrm>
            <a:off x="5848386" y="2959779"/>
            <a:ext cx="773724" cy="419100"/>
            <a:chOff x="0" y="0"/>
            <a:chExt cx="1541780" cy="419100"/>
          </a:xfrm>
        </p:grpSpPr>
        <p:cxnSp>
          <p:nvCxnSpPr>
            <p:cNvPr id="77" name="Connecteur droit 76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er 81"/>
          <p:cNvGrpSpPr/>
          <p:nvPr/>
        </p:nvGrpSpPr>
        <p:grpSpPr>
          <a:xfrm>
            <a:off x="1405466" y="3603669"/>
            <a:ext cx="773724" cy="419100"/>
            <a:chOff x="0" y="0"/>
            <a:chExt cx="1541780" cy="419100"/>
          </a:xfrm>
        </p:grpSpPr>
        <p:cxnSp>
          <p:nvCxnSpPr>
            <p:cNvPr id="83" name="Connecteur droit 82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ZoneTexte 87"/>
          <p:cNvSpPr txBox="1"/>
          <p:nvPr/>
        </p:nvSpPr>
        <p:spPr>
          <a:xfrm>
            <a:off x="5659967" y="9479327"/>
            <a:ext cx="126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 rotWithShape="1">
          <a:blip r:embed="rId26"/>
          <a:srcRect l="12592" t="10369" r="19374" b="12743"/>
          <a:stretch/>
        </p:blipFill>
        <p:spPr>
          <a:xfrm>
            <a:off x="5775792" y="8428875"/>
            <a:ext cx="929466" cy="10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13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21572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D</a:t>
                      </a:r>
                      <a:r>
                        <a:rPr lang="fr-FR" sz="3200" b="1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d 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D ²d</a:t>
                      </a:r>
                      <a:endParaRPr lang="fr-FR" sz="3200" b="1" dirty="0">
                        <a:solidFill>
                          <a:srgbClr val="3366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[d]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Entoure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d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485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q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V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é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D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85101"/>
              </p:ext>
            </p:extLst>
          </p:nvPr>
        </p:nvGraphicFramePr>
        <p:xfrm>
          <a:off x="93133" y="2825320"/>
          <a:ext cx="661212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do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²di   ²du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do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²di   ²du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do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²di   ²du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do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²di   ²du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do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²di   ²du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do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²di   ²du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480482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²le$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lettre$ 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d </a:t>
            </a:r>
            <a:r>
              <a:rPr lang="fr-FR" sz="1400" dirty="0" smtClean="0">
                <a:latin typeface="Cursivestandard"/>
                <a:cs typeface="Cursivestandard"/>
              </a:rPr>
              <a:t>²dan$ ²le$ mot$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56890"/>
              </p:ext>
            </p:extLst>
          </p:nvPr>
        </p:nvGraphicFramePr>
        <p:xfrm>
          <a:off x="93132" y="6421576"/>
          <a:ext cx="6612126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2021"/>
                <a:gridCol w="1102021"/>
                <a:gridCol w="1102021"/>
                <a:gridCol w="1102021"/>
                <a:gridCol w="1102021"/>
                <a:gridCol w="1102021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>
                          <a:latin typeface="Script Ecole 2"/>
                          <a:cs typeface="Script Ecole 2"/>
                        </a:rPr>
                        <a:t>canapé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deux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cabane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bouton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salade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crocodile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ordinateur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bébé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bateau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biberon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papa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domino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cadeau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sardine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béret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douche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soldat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678" y="1489808"/>
            <a:ext cx="674642" cy="683718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337861" y="94653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448341" y="946538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r>
              <a:rPr lang="fr-FR" sz="2000" dirty="0"/>
              <a:t>⚪️⚪️</a:t>
            </a:r>
          </a:p>
          <a:p>
            <a:endParaRPr lang="fr-FR" sz="2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3086245" y="9465384"/>
            <a:ext cx="75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5889243" y="9465465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4386810" y="946538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e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Coche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</a:t>
            </a:r>
            <a:r>
              <a:rPr lang="fr-FR" sz="1400" dirty="0">
                <a:latin typeface="Cursivestandard"/>
                <a:cs typeface="Cursivestandard"/>
              </a:rPr>
              <a:t>²le ²son </a:t>
            </a:r>
            <a:r>
              <a:rPr lang="fr-FR" sz="1400" b="1" dirty="0" smtClean="0">
                <a:latin typeface="Comic Sans MS"/>
                <a:cs typeface="Comic Sans MS"/>
              </a:rPr>
              <a:t>[d] </a:t>
            </a:r>
            <a:r>
              <a:rPr lang="fr-FR" sz="14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67" y="1464421"/>
            <a:ext cx="711943" cy="7344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523" y="3500117"/>
            <a:ext cx="535346" cy="5723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020" y="3500116"/>
            <a:ext cx="572351" cy="57235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3823" y="1496313"/>
            <a:ext cx="837551" cy="670708"/>
          </a:xfrm>
          <a:prstGeom prst="rect">
            <a:avLst/>
          </a:prstGeom>
        </p:spPr>
      </p:pic>
      <p:pic>
        <p:nvPicPr>
          <p:cNvPr id="39" name="Image 38" descr="C:\Users\Catherine\Documents\CP\7 Lecture Pilotis\Gestes BM Pilotis\d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70" y="319608"/>
            <a:ext cx="480801" cy="55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412" y="1526886"/>
            <a:ext cx="864892" cy="59901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520" y="1568119"/>
            <a:ext cx="666750" cy="60325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6818" y="1350919"/>
            <a:ext cx="642269" cy="9477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3"/>
          <a:srcRect l="10677" t="9500" r="5883" b="13000"/>
          <a:stretch/>
        </p:blipFill>
        <p:spPr>
          <a:xfrm>
            <a:off x="3813084" y="1547113"/>
            <a:ext cx="878533" cy="647612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50561" y="2856468"/>
            <a:ext cx="6212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Script Ecole 2"/>
                <a:cs typeface="Script Ecole 2"/>
              </a:rPr>
              <a:t>10</a:t>
            </a:r>
            <a:endParaRPr lang="fr-FR" sz="3200" b="1" dirty="0">
              <a:latin typeface="Script Ecole 2"/>
              <a:cs typeface="Script Ecole 2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4247" y="2857298"/>
            <a:ext cx="660494" cy="58833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16470" y="2844597"/>
            <a:ext cx="672387" cy="58833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7"/>
          <a:srcRect t="20726" b="18222"/>
          <a:stretch/>
        </p:blipFill>
        <p:spPr>
          <a:xfrm>
            <a:off x="4610678" y="3499773"/>
            <a:ext cx="958843" cy="58539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478" y="8612150"/>
            <a:ext cx="708186" cy="89231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663" y="8672395"/>
            <a:ext cx="906314" cy="80730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9"/>
          <a:srcRect t="10487" b="12609"/>
          <a:stretch/>
        </p:blipFill>
        <p:spPr>
          <a:xfrm>
            <a:off x="2960678" y="8428876"/>
            <a:ext cx="1000638" cy="108711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46003" y="8749582"/>
            <a:ext cx="778857" cy="64904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11142" y="8516615"/>
            <a:ext cx="921783" cy="9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4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07800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D</a:t>
                      </a:r>
                      <a:r>
                        <a:rPr lang="fr-FR" sz="3200" b="1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d 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D ²d</a:t>
                      </a:r>
                      <a:endParaRPr lang="fr-FR" sz="3200" b="1" dirty="0">
                        <a:solidFill>
                          <a:srgbClr val="3366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[d]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p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Ecris 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</a:t>
            </a:r>
            <a:r>
              <a:rPr lang="fr-FR" sz="1100" dirty="0">
                <a:latin typeface="Cursivestandard"/>
                <a:cs typeface="Cursivestandard"/>
              </a:rPr>
              <a:t>:</a:t>
            </a:r>
            <a:r>
              <a:rPr lang="fr-FR" sz="1600" dirty="0">
                <a:latin typeface="Cursivestandard"/>
                <a:cs typeface="Cursivestandard"/>
              </a:rPr>
              <a:t> </a:t>
            </a:r>
            <a:r>
              <a:rPr lang="fr-FR" sz="1600" dirty="0" smtClean="0">
                <a:latin typeface="Cursivestandard"/>
                <a:cs typeface="Cursivestandard"/>
              </a:rPr>
              <a:t> </a:t>
            </a:r>
            <a:r>
              <a:rPr lang="fr-FR" sz="2000" dirty="0" smtClean="0">
                <a:latin typeface="Cursivestandard"/>
                <a:cs typeface="Cursivestandard"/>
              </a:rPr>
              <a:t>²da    ²do    ²di    ²du  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d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05053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q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V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é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D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34762"/>
              </p:ext>
            </p:extLst>
          </p:nvPr>
        </p:nvGraphicFramePr>
        <p:xfrm>
          <a:off x="93133" y="2825318"/>
          <a:ext cx="6612126" cy="1284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42407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42407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²le$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lettre$ 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d </a:t>
            </a:r>
            <a:r>
              <a:rPr lang="fr-FR" sz="1400" dirty="0" smtClean="0">
                <a:latin typeface="Cursivestandard"/>
                <a:cs typeface="Cursivestandard"/>
              </a:rPr>
              <a:t>²dan$ ²le$ mot$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550859"/>
              </p:ext>
            </p:extLst>
          </p:nvPr>
        </p:nvGraphicFramePr>
        <p:xfrm>
          <a:off x="93132" y="6421576"/>
          <a:ext cx="6612126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2021"/>
                <a:gridCol w="1102021"/>
                <a:gridCol w="1102021"/>
                <a:gridCol w="1102021"/>
                <a:gridCol w="1102021"/>
                <a:gridCol w="1102021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>
                          <a:latin typeface="Script Ecole 2"/>
                          <a:cs typeface="Script Ecole 2"/>
                        </a:rPr>
                        <a:t>canapé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deux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cabane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bouton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salade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crocodile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ordinateur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bébé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bateau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biberon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papa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domino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cadeau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sardine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béret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douche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soldat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280" y="1519647"/>
            <a:ext cx="602223" cy="610325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93132" y="94653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124883" y="94653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2669595" y="9465384"/>
            <a:ext cx="75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6118156" y="9465384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3755959" y="946538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e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Coche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</a:t>
            </a:r>
            <a:r>
              <a:rPr lang="fr-FR" sz="1400" dirty="0">
                <a:latin typeface="Cursivestandard"/>
                <a:cs typeface="Cursivestandard"/>
              </a:rPr>
              <a:t>²le ²son </a:t>
            </a:r>
            <a:r>
              <a:rPr lang="fr-FR" sz="1400" b="1" dirty="0" smtClean="0">
                <a:latin typeface="Comic Sans MS"/>
                <a:cs typeface="Comic Sans MS"/>
              </a:rPr>
              <a:t>[d] </a:t>
            </a:r>
            <a:r>
              <a:rPr lang="fr-FR" sz="14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523" y="3500117"/>
            <a:ext cx="535346" cy="5723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020" y="3500116"/>
            <a:ext cx="572351" cy="572351"/>
          </a:xfrm>
          <a:prstGeom prst="rect">
            <a:avLst/>
          </a:prstGeom>
        </p:spPr>
      </p:pic>
      <p:pic>
        <p:nvPicPr>
          <p:cNvPr id="39" name="Image 38" descr="C:\Users\Catherine\Documents\CP\7 Lecture Pilotis\Gestes BM Pilotis\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70" y="319608"/>
            <a:ext cx="480801" cy="55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12" y="1550701"/>
            <a:ext cx="791543" cy="54821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875" y="1568858"/>
            <a:ext cx="565786" cy="51190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3008" y="1350919"/>
            <a:ext cx="642269" cy="9477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1"/>
          <a:srcRect l="10677" t="9500" r="5883" b="13000"/>
          <a:stretch/>
        </p:blipFill>
        <p:spPr>
          <a:xfrm>
            <a:off x="3174122" y="1501003"/>
            <a:ext cx="878533" cy="647612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50561" y="2856468"/>
            <a:ext cx="6212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Script Ecole 2"/>
                <a:cs typeface="Script Ecole 2"/>
              </a:rPr>
              <a:t>10</a:t>
            </a:r>
            <a:endParaRPr lang="fr-FR" sz="3200" b="1" dirty="0">
              <a:latin typeface="Script Ecole 2"/>
              <a:cs typeface="Script Ecole 2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4247" y="2857298"/>
            <a:ext cx="660494" cy="58833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16470" y="2844597"/>
            <a:ext cx="672387" cy="58833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5"/>
          <a:srcRect t="20726" b="18222"/>
          <a:stretch/>
        </p:blipFill>
        <p:spPr>
          <a:xfrm>
            <a:off x="4610678" y="3499773"/>
            <a:ext cx="958843" cy="58539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100" y="8707247"/>
            <a:ext cx="599113" cy="75488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6935" y="8668274"/>
            <a:ext cx="900722" cy="80232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7"/>
          <a:srcRect t="10487" b="12609"/>
          <a:stretch/>
        </p:blipFill>
        <p:spPr>
          <a:xfrm>
            <a:off x="2625746" y="8638396"/>
            <a:ext cx="781589" cy="84913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40841" y="8826824"/>
            <a:ext cx="706487" cy="58874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2055" y="8598530"/>
            <a:ext cx="848662" cy="852450"/>
          </a:xfrm>
          <a:prstGeom prst="rect">
            <a:avLst/>
          </a:prstGeom>
        </p:spPr>
      </p:pic>
      <p:grpSp>
        <p:nvGrpSpPr>
          <p:cNvPr id="38" name="Grouper 37"/>
          <p:cNvGrpSpPr/>
          <p:nvPr/>
        </p:nvGrpSpPr>
        <p:grpSpPr>
          <a:xfrm>
            <a:off x="1405466" y="2952159"/>
            <a:ext cx="773724" cy="419100"/>
            <a:chOff x="0" y="0"/>
            <a:chExt cx="1541780" cy="419100"/>
          </a:xfrm>
        </p:grpSpPr>
        <p:cxnSp>
          <p:nvCxnSpPr>
            <p:cNvPr id="40" name="Connecteur droit 39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r 46"/>
          <p:cNvGrpSpPr/>
          <p:nvPr/>
        </p:nvGrpSpPr>
        <p:grpSpPr>
          <a:xfrm>
            <a:off x="3508456" y="3603669"/>
            <a:ext cx="773724" cy="419100"/>
            <a:chOff x="0" y="0"/>
            <a:chExt cx="1541780" cy="419100"/>
          </a:xfrm>
        </p:grpSpPr>
        <p:cxnSp>
          <p:nvCxnSpPr>
            <p:cNvPr id="55" name="Connecteur droit 54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r 59"/>
          <p:cNvGrpSpPr/>
          <p:nvPr/>
        </p:nvGrpSpPr>
        <p:grpSpPr>
          <a:xfrm>
            <a:off x="3513666" y="2967399"/>
            <a:ext cx="773724" cy="419100"/>
            <a:chOff x="0" y="0"/>
            <a:chExt cx="1541780" cy="419100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r 65"/>
          <p:cNvGrpSpPr/>
          <p:nvPr/>
        </p:nvGrpSpPr>
        <p:grpSpPr>
          <a:xfrm>
            <a:off x="5851641" y="3611289"/>
            <a:ext cx="773724" cy="419100"/>
            <a:chOff x="0" y="0"/>
            <a:chExt cx="1541780" cy="419100"/>
          </a:xfrm>
        </p:grpSpPr>
        <p:cxnSp>
          <p:nvCxnSpPr>
            <p:cNvPr id="67" name="Connecteur droit 66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r 71"/>
          <p:cNvGrpSpPr/>
          <p:nvPr/>
        </p:nvGrpSpPr>
        <p:grpSpPr>
          <a:xfrm>
            <a:off x="5848386" y="2959779"/>
            <a:ext cx="773724" cy="419100"/>
            <a:chOff x="0" y="0"/>
            <a:chExt cx="1541780" cy="419100"/>
          </a:xfrm>
        </p:grpSpPr>
        <p:cxnSp>
          <p:nvCxnSpPr>
            <p:cNvPr id="73" name="Connecteur droit 72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er 77"/>
          <p:cNvGrpSpPr/>
          <p:nvPr/>
        </p:nvGrpSpPr>
        <p:grpSpPr>
          <a:xfrm>
            <a:off x="1405466" y="3603669"/>
            <a:ext cx="773724" cy="419100"/>
            <a:chOff x="0" y="0"/>
            <a:chExt cx="1541780" cy="419100"/>
          </a:xfrm>
        </p:grpSpPr>
        <p:cxnSp>
          <p:nvCxnSpPr>
            <p:cNvPr id="79" name="Connecteur droit 78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67574" y="1545834"/>
            <a:ext cx="374682" cy="557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07274" y="1459519"/>
            <a:ext cx="333372" cy="7305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95265" y="1490890"/>
            <a:ext cx="437218" cy="667839"/>
          </a:xfrm>
          <a:prstGeom prst="rect">
            <a:avLst/>
          </a:prstGeom>
        </p:spPr>
      </p:pic>
      <p:sp>
        <p:nvSpPr>
          <p:cNvPr id="84" name="ZoneTexte 83"/>
          <p:cNvSpPr txBox="1"/>
          <p:nvPr/>
        </p:nvSpPr>
        <p:spPr>
          <a:xfrm>
            <a:off x="5287102" y="1532421"/>
            <a:ext cx="6212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Script Ecole 2"/>
                <a:cs typeface="Script Ecole 2"/>
              </a:rPr>
              <a:t>12</a:t>
            </a:r>
            <a:endParaRPr lang="fr-FR" sz="3200" b="1" dirty="0">
              <a:latin typeface="Script Ecole 2"/>
              <a:cs typeface="Script Ecole 2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5044190" y="9465384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55683" y="8648849"/>
            <a:ext cx="817517" cy="817517"/>
          </a:xfrm>
          <a:prstGeom prst="rect">
            <a:avLst/>
          </a:prstGeom>
        </p:spPr>
      </p:pic>
      <p:sp>
        <p:nvSpPr>
          <p:cNvPr id="86" name="Étoile à 5 branches 85"/>
          <p:cNvSpPr/>
          <p:nvPr/>
        </p:nvSpPr>
        <p:spPr>
          <a:xfrm>
            <a:off x="5063064" y="328085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Étoile à 5 branches 86"/>
          <p:cNvSpPr/>
          <p:nvPr/>
        </p:nvSpPr>
        <p:spPr>
          <a:xfrm>
            <a:off x="5080000" y="582083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5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90927"/>
              </p:ext>
            </p:extLst>
          </p:nvPr>
        </p:nvGraphicFramePr>
        <p:xfrm>
          <a:off x="2634367" y="253502"/>
          <a:ext cx="2381860" cy="528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462458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baseline="0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rgbClr val="0000FF"/>
                          </a:solidFill>
                          <a:latin typeface="Script cole" panose="00000400000000000000" pitchFamily="2" charset="0"/>
                          <a:cs typeface="Times New Roman" panose="02020603050405020304" pitchFamily="18" charset="0"/>
                        </a:rPr>
                        <a:t>br</a:t>
                      </a:r>
                      <a:r>
                        <a:rPr lang="fr-FR" sz="1600" b="1" baseline="0" dirty="0" smtClean="0">
                          <a:solidFill>
                            <a:srgbClr val="0000FF"/>
                          </a:solidFill>
                          <a:latin typeface="Script col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rgbClr val="0000FF"/>
                          </a:solidFill>
                          <a:latin typeface="Script cole" panose="00000400000000000000" pitchFamily="2" charset="0"/>
                          <a:cs typeface="Times New Roman" panose="02020603050405020304" pitchFamily="18" charset="0"/>
                        </a:rPr>
                        <a:t>bl</a:t>
                      </a:r>
                      <a:r>
                        <a:rPr lang="fr-FR" sz="1600" b="1" baseline="0" dirty="0" smtClean="0">
                          <a:solidFill>
                            <a:srgbClr val="0000FF"/>
                          </a:solidFill>
                          <a:latin typeface="Script col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rgbClr val="0000FF"/>
                          </a:solidFill>
                          <a:latin typeface="Script Ecole 2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fr-FR" sz="1600" b="1" baseline="0" dirty="0" smtClean="0">
                          <a:solidFill>
                            <a:srgbClr val="0000FF"/>
                          </a:solidFill>
                          <a:latin typeface="Script Ecole 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rgbClr val="0000FF"/>
                          </a:solidFill>
                          <a:latin typeface="Script Ecole 2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fr-FR" sz="16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baseline="0" dirty="0" err="1" smtClean="0">
                          <a:solidFill>
                            <a:srgbClr val="0000FF"/>
                          </a:solidFill>
                          <a:latin typeface="PlumBAE" panose="00000500000000000000" pitchFamily="2" charset="0"/>
                          <a:cs typeface="Times New Roman" panose="02020603050405020304" pitchFamily="18" charset="0"/>
                        </a:rPr>
                        <a:t>br</a:t>
                      </a:r>
                      <a:r>
                        <a:rPr lang="fr-FR" sz="1600" b="1" baseline="0" dirty="0" smtClean="0">
                          <a:solidFill>
                            <a:srgbClr val="0000FF"/>
                          </a:solidFill>
                          <a:latin typeface="PlumBAE" panose="000005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rgbClr val="0000FF"/>
                          </a:solidFill>
                          <a:latin typeface="PlumBAE" panose="00000500000000000000" pitchFamily="2" charset="0"/>
                          <a:cs typeface="Times New Roman" panose="02020603050405020304" pitchFamily="18" charset="0"/>
                        </a:rPr>
                        <a:t>bl</a:t>
                      </a:r>
                      <a:r>
                        <a:rPr lang="fr-FR" sz="1600" b="1" baseline="0" dirty="0" smtClean="0">
                          <a:solidFill>
                            <a:srgbClr val="0000FF"/>
                          </a:solidFill>
                          <a:latin typeface="PlumBAE" panose="000005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rgbClr val="0000FF"/>
                          </a:solidFill>
                          <a:latin typeface="PlumBAE" panose="00000500000000000000" pitchFamily="2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fr-FR" sz="1600" b="1" baseline="0" dirty="0" smtClean="0">
                          <a:solidFill>
                            <a:srgbClr val="0000FF"/>
                          </a:solidFill>
                          <a:latin typeface="PlumBAE" panose="000005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rgbClr val="0000FF"/>
                          </a:solidFill>
                          <a:latin typeface="PlumBAE" panose="00000500000000000000" pitchFamily="2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fr-FR" sz="1600" b="1" dirty="0" smtClean="0">
                          <a:solidFill>
                            <a:srgbClr val="0000FF"/>
                          </a:solidFill>
                          <a:latin typeface="PlumBAE" panose="00000500000000000000" pitchFamily="2" charset="0"/>
                        </a:rPr>
                        <a:t> </a:t>
                      </a: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à coins arrondis 92"/>
          <p:cNvSpPr>
            <a:spLocks noChangeArrowheads="1"/>
          </p:cNvSpPr>
          <p:nvPr/>
        </p:nvSpPr>
        <p:spPr bwMode="auto">
          <a:xfrm>
            <a:off x="217340" y="225464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²les sons </a:t>
            </a:r>
            <a:r>
              <a:rPr lang="fr-FR" sz="1400" dirty="0" err="1" smtClean="0">
                <a:latin typeface="Script cole" panose="00000400000000000000" pitchFamily="2" charset="0"/>
                <a:cs typeface="Cursivestandard"/>
              </a:rPr>
              <a:t>br</a:t>
            </a:r>
            <a:r>
              <a:rPr lang="fr-FR" sz="1400" dirty="0" smtClean="0">
                <a:latin typeface="Script cole" panose="00000400000000000000" pitchFamily="2" charset="0"/>
                <a:cs typeface="Cursivestandard"/>
              </a:rPr>
              <a:t> , </a:t>
            </a:r>
            <a:r>
              <a:rPr lang="fr-FR" sz="1400" dirty="0" err="1" smtClean="0">
                <a:latin typeface="Script cole" panose="00000400000000000000" pitchFamily="2" charset="0"/>
                <a:cs typeface="Cursivestandard"/>
              </a:rPr>
              <a:t>bl</a:t>
            </a:r>
            <a:r>
              <a:rPr lang="fr-FR" sz="1400" dirty="0" smtClean="0">
                <a:latin typeface="Script cole" panose="00000400000000000000" pitchFamily="2" charset="0"/>
                <a:cs typeface="Cursivestandard"/>
              </a:rPr>
              <a:t> ,</a:t>
            </a:r>
            <a:r>
              <a:rPr lang="fr-FR" sz="1400" dirty="0" err="1" smtClean="0">
                <a:latin typeface="Script cole" panose="00000400000000000000" pitchFamily="2" charset="0"/>
                <a:cs typeface="Cursivestandard"/>
              </a:rPr>
              <a:t>pr</a:t>
            </a:r>
            <a:r>
              <a:rPr lang="fr-FR" sz="1400" dirty="0" smtClean="0">
                <a:latin typeface="Script cole" panose="00000400000000000000" pitchFamily="2" charset="0"/>
                <a:cs typeface="Cursivestandard"/>
              </a:rPr>
              <a:t> ,</a:t>
            </a:r>
            <a:r>
              <a:rPr lang="fr-FR" sz="1400" dirty="0" err="1" smtClean="0">
                <a:latin typeface="Script cole" panose="00000400000000000000" pitchFamily="2" charset="0"/>
                <a:cs typeface="Cursivestandard"/>
              </a:rPr>
              <a:t>pl</a:t>
            </a:r>
            <a:r>
              <a:rPr lang="fr-FR" sz="1400" b="1" dirty="0" smtClean="0">
                <a:latin typeface="Comic Sans MS"/>
                <a:cs typeface="Comic Sans MS"/>
              </a:rPr>
              <a:t>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4838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2. </a:t>
            </a:r>
            <a:r>
              <a:rPr lang="fr-FR" sz="4000" dirty="0" smtClean="0">
                <a:latin typeface="Picto Moustache"/>
                <a:cs typeface="Picto Moustache"/>
              </a:rPr>
              <a:t>p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Entoure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r>
              <a:rPr lang="fr-FR" sz="1400" dirty="0" err="1" smtClean="0">
                <a:latin typeface="Cursivestandard"/>
                <a:cs typeface="Cursivestandard"/>
              </a:rPr>
              <a:t>pru</a:t>
            </a:r>
            <a:r>
              <a:rPr lang="fr-FR" sz="1400" dirty="0" smtClean="0">
                <a:latin typeface="Cursivestandard"/>
                <a:cs typeface="Cursivestandard"/>
              </a:rPr>
              <a:t>  plu  </a:t>
            </a:r>
            <a:r>
              <a:rPr lang="fr-FR" sz="1400" dirty="0" err="1" smtClean="0">
                <a:latin typeface="Cursivestandard"/>
                <a:cs typeface="Cursivestandard"/>
              </a:rPr>
              <a:t>bro</a:t>
            </a:r>
            <a:r>
              <a:rPr lang="fr-FR" sz="1400" dirty="0" smtClean="0">
                <a:latin typeface="Cursivestandard"/>
                <a:cs typeface="Cursivestandard"/>
              </a:rPr>
              <a:t>  </a:t>
            </a:r>
            <a:r>
              <a:rPr lang="fr-FR" sz="1400" dirty="0" err="1" smtClean="0">
                <a:latin typeface="Cursivestandard"/>
                <a:cs typeface="Cursivestandard"/>
              </a:rPr>
              <a:t>pri</a:t>
            </a:r>
            <a:r>
              <a:rPr lang="fr-FR" sz="1400" dirty="0" smtClean="0">
                <a:latin typeface="Cursivestandard"/>
                <a:cs typeface="Cursivestandard"/>
              </a:rPr>
              <a:t>  </a:t>
            </a:r>
            <a:r>
              <a:rPr lang="fr-FR" sz="1400" dirty="0" err="1" smtClean="0">
                <a:latin typeface="Cursivestandard"/>
                <a:cs typeface="Cursivestandard"/>
              </a:rPr>
              <a:t>blou</a:t>
            </a:r>
            <a:r>
              <a:rPr lang="fr-FR" sz="1400" dirty="0" smtClean="0">
                <a:latin typeface="Cursivestandard"/>
                <a:cs typeface="Cursivestandard"/>
              </a:rPr>
              <a:t>  </a:t>
            </a:r>
            <a:r>
              <a:rPr lang="fr-FR" sz="1400" dirty="0" err="1" smtClean="0">
                <a:latin typeface="Cursivestandard"/>
                <a:cs typeface="Cursivestandard"/>
              </a:rPr>
              <a:t>bra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 err="1" smtClean="0">
                <a:solidFill>
                  <a:srgbClr val="7F7F7F"/>
                </a:solidFill>
                <a:latin typeface="Comic Sans MS"/>
                <a:cs typeface="Cursivestandard"/>
              </a:rPr>
              <a:t>br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ursivestandard"/>
              </a:rPr>
              <a:t> ; </a:t>
            </a:r>
            <a:r>
              <a:rPr lang="fr-FR" sz="1400" b="1" i="1" dirty="0" err="1" smtClean="0">
                <a:solidFill>
                  <a:srgbClr val="7F7F7F"/>
                </a:solidFill>
                <a:latin typeface="Comic Sans MS"/>
                <a:cs typeface="Cursivestandard"/>
              </a:rPr>
              <a:t>pr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562" y="1527159"/>
            <a:ext cx="791469" cy="5778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88" y="1531737"/>
            <a:ext cx="526846" cy="663826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0050"/>
              </p:ext>
            </p:extLst>
          </p:nvPr>
        </p:nvGraphicFramePr>
        <p:xfrm>
          <a:off x="93128" y="4766575"/>
          <a:ext cx="6663622" cy="1069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973"/>
                <a:gridCol w="475973"/>
                <a:gridCol w="475973"/>
                <a:gridCol w="475973"/>
                <a:gridCol w="475973"/>
                <a:gridCol w="475973"/>
                <a:gridCol w="475973"/>
                <a:gridCol w="475973"/>
                <a:gridCol w="475973"/>
                <a:gridCol w="475973"/>
                <a:gridCol w="475973"/>
                <a:gridCol w="475973"/>
                <a:gridCol w="475973"/>
                <a:gridCol w="475973"/>
              </a:tblGrid>
              <a:tr h="622772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hr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pr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gr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vr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pr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pl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6789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dr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vr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pl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pl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pr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vr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br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pr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29482"/>
              </p:ext>
            </p:extLst>
          </p:nvPr>
        </p:nvGraphicFramePr>
        <p:xfrm>
          <a:off x="93133" y="2825318"/>
          <a:ext cx="6612126" cy="128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42408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²bla   ²bra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²pra   ²pla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²bri   ²pli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²bli   ²pri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²blu   ²bru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²pru   ²plu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42408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²blou   ²brou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²prou   ²plou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²blo   ²bro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²plo   ²pro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²blu   ²bru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²pru   ²plu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4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67123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Picto Moustache"/>
                        </a:rPr>
                        <a:t>bras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bra</a:t>
                      </a:r>
                      <a:endParaRPr lang="fr-FR" sz="1400" dirty="0" smtClean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bros</a:t>
                      </a:r>
                      <a:endParaRPr lang="fr-FR" sz="1400" dirty="0" smtClean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bras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bres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Picto Moustache"/>
                        </a:rPr>
                        <a:t>prix</a:t>
                      </a:r>
                      <a:endParaRPr lang="fr-FR" sz="1400" dirty="0" smtClean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prix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pris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prax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pris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prix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pirx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</a:t>
                      </a:r>
                      <a:r>
                        <a:rPr lang="fr-FR" sz="1400" baseline="0" dirty="0" smtClean="0">
                          <a:latin typeface="Picto Moustache"/>
                          <a:cs typeface="Picto Moustache"/>
                        </a:rPr>
                        <a:t>  </a:t>
                      </a:r>
                      <a:r>
                        <a:rPr lang="fr-FR" sz="1400" baseline="0" dirty="0" smtClean="0">
                          <a:latin typeface="Script cole" panose="00000400000000000000" pitchFamily="2" charset="0"/>
                          <a:cs typeface="Picto Moustache"/>
                        </a:rPr>
                        <a:t>bleu</a:t>
                      </a:r>
                      <a:endParaRPr lang="fr-FR" sz="1800" dirty="0" smtClean="0">
                        <a:latin typeface="Script cole" panose="00000400000000000000" pitchFamily="2" charset="0"/>
                        <a:cs typeface="Cursivestandard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ursivestandard"/>
                          <a:cs typeface="Cursivestandard"/>
                        </a:rPr>
                        <a:t>bliu</a:t>
                      </a:r>
                      <a:endParaRPr lang="fr-FR" sz="1800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bleu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ursivestandard"/>
                          <a:cs typeface="Cursivestandard"/>
                        </a:rPr>
                        <a:t>beul</a:t>
                      </a:r>
                      <a:endParaRPr lang="fr-FR" sz="1800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bleu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ursivestandard"/>
                          <a:cs typeface="Cursivestandard"/>
                        </a:rPr>
                        <a:t>ble</a:t>
                      </a:r>
                      <a:endParaRPr lang="fr-FR" sz="1800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bleu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²les ²lettres ²que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479"/>
              </p:ext>
            </p:extLst>
          </p:nvPr>
        </p:nvGraphicFramePr>
        <p:xfrm>
          <a:off x="93129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bl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pl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49170"/>
              </p:ext>
            </p:extLst>
          </p:nvPr>
        </p:nvGraphicFramePr>
        <p:xfrm>
          <a:off x="1213807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br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pr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75544"/>
              </p:ext>
            </p:extLst>
          </p:nvPr>
        </p:nvGraphicFramePr>
        <p:xfrm>
          <a:off x="2334485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bl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pl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82277"/>
              </p:ext>
            </p:extLst>
          </p:nvPr>
        </p:nvGraphicFramePr>
        <p:xfrm>
          <a:off x="3455163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pl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bl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17951"/>
              </p:ext>
            </p:extLst>
          </p:nvPr>
        </p:nvGraphicFramePr>
        <p:xfrm>
          <a:off x="4575841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br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pr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955" y="1448355"/>
            <a:ext cx="569480" cy="80450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514" y="1564369"/>
            <a:ext cx="629090" cy="471210"/>
          </a:xfrm>
          <a:prstGeom prst="rect">
            <a:avLst/>
          </a:prstGeom>
        </p:spPr>
      </p:pic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96112"/>
              </p:ext>
            </p:extLst>
          </p:nvPr>
        </p:nvGraphicFramePr>
        <p:xfrm>
          <a:off x="5696517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pl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pr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04" y="1531737"/>
            <a:ext cx="676094" cy="5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2" y="1604465"/>
            <a:ext cx="672979" cy="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37" y="1583944"/>
            <a:ext cx="535792" cy="54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39" y="1562919"/>
            <a:ext cx="577016" cy="4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0" y="2830661"/>
            <a:ext cx="618201" cy="6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cher l'image d'origi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47" y="2846363"/>
            <a:ext cx="883850" cy="5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ficher l'image d'origi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05" y="2846364"/>
            <a:ext cx="604957" cy="5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ficher l'image d'orig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468762"/>
            <a:ext cx="613641" cy="6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ficher l'image d'orig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15" y="3517263"/>
            <a:ext cx="684360" cy="5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ficher l'image d'orig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41" y="3484309"/>
            <a:ext cx="861572" cy="5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1" y="8609420"/>
            <a:ext cx="672979" cy="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782" y="8536123"/>
            <a:ext cx="526846" cy="663826"/>
          </a:xfrm>
          <a:prstGeom prst="rect">
            <a:avLst/>
          </a:prstGeom>
        </p:spPr>
      </p:pic>
      <p:pic>
        <p:nvPicPr>
          <p:cNvPr id="1046" name="Picture 22" descr="Afficher l'image d'orig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82" y="8585509"/>
            <a:ext cx="630552" cy="5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fficher l'image d'origine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r="13024"/>
          <a:stretch/>
        </p:blipFill>
        <p:spPr bwMode="auto">
          <a:xfrm>
            <a:off x="3560631" y="8585509"/>
            <a:ext cx="799702" cy="6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oloriage Princess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50" y="8515008"/>
            <a:ext cx="538045" cy="6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49" y="8595260"/>
            <a:ext cx="535792" cy="54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0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36637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3200" b="1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N n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N n</a:t>
                      </a:r>
                      <a:endParaRPr lang="fr-FR" sz="3200" b="1" dirty="0">
                        <a:solidFill>
                          <a:srgbClr val="3366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[n]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Entoure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n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40705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n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é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N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n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45809"/>
              </p:ext>
            </p:extLst>
          </p:nvPr>
        </p:nvGraphicFramePr>
        <p:xfrm>
          <a:off x="93133" y="2825320"/>
          <a:ext cx="661212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no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ni   nu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no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ni   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no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ni   nu</a:t>
                      </a:r>
                    </a:p>
                  </a:txBody>
                  <a:tcPr anchor="ctr"/>
                </a:tc>
              </a:tr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no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ni   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no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ni   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no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ni   nu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480482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632" y="1493040"/>
            <a:ext cx="674642" cy="683718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337861" y="94653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448341" y="946538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r>
              <a:rPr lang="fr-FR" sz="2000" dirty="0"/>
              <a:t>⚪️⚪️</a:t>
            </a:r>
          </a:p>
          <a:p>
            <a:endParaRPr lang="fr-FR" sz="2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3086245" y="9465384"/>
            <a:ext cx="75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5889243" y="9465465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4386810" y="946538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e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Coche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</a:t>
            </a:r>
            <a:r>
              <a:rPr lang="fr-FR" sz="1400" dirty="0">
                <a:latin typeface="Cursivestandard"/>
                <a:cs typeface="Cursivestandard"/>
              </a:rPr>
              <a:t>²le ²son </a:t>
            </a:r>
            <a:r>
              <a:rPr lang="fr-FR" sz="1400" b="1" dirty="0" smtClean="0">
                <a:latin typeface="Comic Sans MS"/>
                <a:cs typeface="Comic Sans MS"/>
              </a:rPr>
              <a:t>[n] </a:t>
            </a:r>
            <a:r>
              <a:rPr lang="fr-FR" sz="14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31" y="1467653"/>
            <a:ext cx="711943" cy="7344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802" y="1499545"/>
            <a:ext cx="837551" cy="67070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4247" y="2857298"/>
            <a:ext cx="660494" cy="58833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6470" y="2844597"/>
            <a:ext cx="672387" cy="58833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663" y="8672395"/>
            <a:ext cx="906314" cy="807304"/>
          </a:xfrm>
          <a:prstGeom prst="rect">
            <a:avLst/>
          </a:prstGeom>
        </p:spPr>
      </p:pic>
      <p:pic>
        <p:nvPicPr>
          <p:cNvPr id="38" name="Image 37" descr="C:\Users\Catherine\Documents\CP\7 Lecture Pilotis\Gestes BM Pilotis\n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64" y="294208"/>
            <a:ext cx="514889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/>
          <a:srcRect l="6688" r="5866"/>
          <a:stretch/>
        </p:blipFill>
        <p:spPr>
          <a:xfrm rot="16200000">
            <a:off x="434132" y="2677507"/>
            <a:ext cx="584200" cy="94378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1707" y="3530392"/>
            <a:ext cx="767150" cy="542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1"/>
          <a:srcRect l="11913" t="4085" r="13461" b="10294"/>
          <a:stretch/>
        </p:blipFill>
        <p:spPr>
          <a:xfrm>
            <a:off x="497649" y="3530392"/>
            <a:ext cx="529847" cy="5020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63" y="8729953"/>
            <a:ext cx="748443" cy="7860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8132" y="8640371"/>
            <a:ext cx="640438" cy="8174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2533" y="3524473"/>
            <a:ext cx="423712" cy="55061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638" y="1509874"/>
            <a:ext cx="608022" cy="65005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54745" y="1483599"/>
            <a:ext cx="901316" cy="7026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7"/>
          <a:srcRect l="13965" t="19260" r="13442" b="22518"/>
          <a:stretch/>
        </p:blipFill>
        <p:spPr>
          <a:xfrm>
            <a:off x="3971845" y="1513126"/>
            <a:ext cx="802386" cy="64354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52922" y="1500042"/>
            <a:ext cx="615336" cy="669715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07687" y="8828862"/>
            <a:ext cx="460705" cy="650837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32353" y="8393203"/>
            <a:ext cx="825400" cy="1086496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65691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baseline="0" dirty="0" smtClean="0">
                          <a:latin typeface="Script Ecole 2"/>
                          <a:cs typeface="Script Ecole 2"/>
                        </a:rPr>
                        <a:t> manie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manie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momie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natte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patte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jatte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natte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natte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natte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Noël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Joël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Noël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Noé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Noël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Maelle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Noël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86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15444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3200" b="1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N n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N n</a:t>
                      </a:r>
                      <a:endParaRPr lang="fr-FR" sz="3200" b="1" dirty="0">
                        <a:solidFill>
                          <a:srgbClr val="3366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[n]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n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38088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n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n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é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N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n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39649"/>
              </p:ext>
            </p:extLst>
          </p:nvPr>
        </p:nvGraphicFramePr>
        <p:xfrm>
          <a:off x="93133" y="2825318"/>
          <a:ext cx="6612153" cy="1284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51"/>
                <a:gridCol w="2204051"/>
                <a:gridCol w="2204051"/>
              </a:tblGrid>
              <a:tr h="642407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42407"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77" y="1552287"/>
            <a:ext cx="574336" cy="582063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39849" y="945754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019152" y="945754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r>
              <a:rPr lang="fr-FR" sz="2000" dirty="0"/>
              <a:t>⚪️⚪️</a:t>
            </a:r>
          </a:p>
          <a:p>
            <a:endParaRPr lang="fr-FR" sz="2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2511416" y="9457546"/>
            <a:ext cx="75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6016900" y="9457546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3545332" y="945754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e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Coche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</a:t>
            </a:r>
            <a:r>
              <a:rPr lang="fr-FR" sz="1400" dirty="0">
                <a:latin typeface="Cursivestandard"/>
                <a:cs typeface="Cursivestandard"/>
              </a:rPr>
              <a:t>²le ²son </a:t>
            </a:r>
            <a:r>
              <a:rPr lang="fr-FR" sz="1400" b="1" dirty="0" smtClean="0">
                <a:latin typeface="Comic Sans MS"/>
                <a:cs typeface="Comic Sans MS"/>
              </a:rPr>
              <a:t>[n] </a:t>
            </a:r>
            <a:r>
              <a:rPr lang="fr-FR" sz="14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4247" y="2857298"/>
            <a:ext cx="660494" cy="58833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470" y="2844597"/>
            <a:ext cx="672387" cy="58833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936" y="8672395"/>
            <a:ext cx="906314" cy="807304"/>
          </a:xfrm>
          <a:prstGeom prst="rect">
            <a:avLst/>
          </a:prstGeom>
        </p:spPr>
      </p:pic>
      <p:pic>
        <p:nvPicPr>
          <p:cNvPr id="38" name="Image 37" descr="C:\Users\Catherine\Documents\CP\7 Lecture Pilotis\Gestes BM Pilotis\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64" y="294208"/>
            <a:ext cx="514889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7"/>
          <a:srcRect l="6688" r="5866"/>
          <a:stretch/>
        </p:blipFill>
        <p:spPr>
          <a:xfrm rot="16200000">
            <a:off x="434132" y="2677507"/>
            <a:ext cx="584200" cy="94378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707" y="3530392"/>
            <a:ext cx="767150" cy="542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9"/>
          <a:srcRect l="11913" t="4085" r="13461" b="10294"/>
          <a:stretch/>
        </p:blipFill>
        <p:spPr>
          <a:xfrm>
            <a:off x="497649" y="3530392"/>
            <a:ext cx="529847" cy="5020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427" y="8729953"/>
            <a:ext cx="748443" cy="7860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7666" y="8640103"/>
            <a:ext cx="640438" cy="8174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2533" y="3524473"/>
            <a:ext cx="423712" cy="55061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784" y="1560704"/>
            <a:ext cx="528683" cy="56522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1674" y="1547566"/>
            <a:ext cx="758799" cy="59150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5"/>
          <a:srcRect l="13965" t="19260" r="13442" b="22518"/>
          <a:stretch/>
        </p:blipFill>
        <p:spPr>
          <a:xfrm>
            <a:off x="3984017" y="1558501"/>
            <a:ext cx="710231" cy="56963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39890" y="1555788"/>
            <a:ext cx="528368" cy="575061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36771" y="8828862"/>
            <a:ext cx="460705" cy="650837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59358" y="8393203"/>
            <a:ext cx="825400" cy="1086496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58847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baseline="0" dirty="0" smtClean="0">
                          <a:latin typeface="Script Ecole 2"/>
                          <a:cs typeface="Script Ecole 2"/>
                        </a:rPr>
                        <a:t> manie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manie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momie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natte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patte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jatte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natte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mate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natte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natte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Noël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Joël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Noël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Noé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Noël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Maelle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Noël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" name="Étoile à 5 branches 38"/>
          <p:cNvSpPr/>
          <p:nvPr/>
        </p:nvSpPr>
        <p:spPr>
          <a:xfrm>
            <a:off x="5063064" y="328085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toile à 5 branches 42"/>
          <p:cNvSpPr/>
          <p:nvPr/>
        </p:nvSpPr>
        <p:spPr>
          <a:xfrm>
            <a:off x="5080000" y="582083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5071" y="1490609"/>
            <a:ext cx="705418" cy="7054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0"/>
          <a:srcRect l="7583" t="21128" r="5997" b="8710"/>
          <a:stretch/>
        </p:blipFill>
        <p:spPr>
          <a:xfrm>
            <a:off x="4838852" y="1557402"/>
            <a:ext cx="498571" cy="57183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55093" y="1562330"/>
            <a:ext cx="561977" cy="56197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2027" y="1457675"/>
            <a:ext cx="513256" cy="771287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p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Ecris 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</a:t>
            </a:r>
            <a:r>
              <a:rPr lang="fr-FR" sz="1100" dirty="0">
                <a:latin typeface="Cursivestandard"/>
                <a:cs typeface="Cursivestandard"/>
              </a:rPr>
              <a:t>:</a:t>
            </a:r>
            <a:r>
              <a:rPr lang="fr-FR" sz="1600" dirty="0">
                <a:latin typeface="Cursivestandard"/>
                <a:cs typeface="Cursivestandard"/>
              </a:rPr>
              <a:t> </a:t>
            </a:r>
            <a:r>
              <a:rPr lang="fr-FR" sz="1600" dirty="0" smtClean="0">
                <a:latin typeface="Cursivestandard"/>
                <a:cs typeface="Cursivestandard"/>
              </a:rPr>
              <a:t> </a:t>
            </a:r>
            <a:r>
              <a:rPr lang="fr-FR" sz="2000" dirty="0">
                <a:latin typeface="Cursivestandard"/>
                <a:cs typeface="Cursivestandard"/>
              </a:rPr>
              <a:t>n</a:t>
            </a:r>
            <a:r>
              <a:rPr lang="fr-FR" sz="2000" dirty="0" smtClean="0">
                <a:latin typeface="Cursivestandard"/>
                <a:cs typeface="Cursivestandard"/>
              </a:rPr>
              <a:t>a    no    ni    nu   </a:t>
            </a:r>
            <a:endParaRPr lang="fr-FR" b="1" dirty="0">
              <a:latin typeface="Comic Sans MS"/>
              <a:cs typeface="Comic Sans MS"/>
            </a:endParaRPr>
          </a:p>
        </p:txBody>
      </p:sp>
      <p:grpSp>
        <p:nvGrpSpPr>
          <p:cNvPr id="46" name="Grouper 45"/>
          <p:cNvGrpSpPr/>
          <p:nvPr/>
        </p:nvGrpSpPr>
        <p:grpSpPr>
          <a:xfrm>
            <a:off x="1405466" y="2952159"/>
            <a:ext cx="773724" cy="419100"/>
            <a:chOff x="0" y="0"/>
            <a:chExt cx="1541780" cy="41910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r 60"/>
          <p:cNvGrpSpPr/>
          <p:nvPr/>
        </p:nvGrpSpPr>
        <p:grpSpPr>
          <a:xfrm>
            <a:off x="3508456" y="3603669"/>
            <a:ext cx="773724" cy="419100"/>
            <a:chOff x="0" y="0"/>
            <a:chExt cx="1541780" cy="419100"/>
          </a:xfrm>
        </p:grpSpPr>
        <p:cxnSp>
          <p:nvCxnSpPr>
            <p:cNvPr id="62" name="Connecteur droit 61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r 66"/>
          <p:cNvGrpSpPr/>
          <p:nvPr/>
        </p:nvGrpSpPr>
        <p:grpSpPr>
          <a:xfrm>
            <a:off x="3513666" y="2967399"/>
            <a:ext cx="773724" cy="419100"/>
            <a:chOff x="0" y="0"/>
            <a:chExt cx="1541780" cy="419100"/>
          </a:xfrm>
        </p:grpSpPr>
        <p:cxnSp>
          <p:nvCxnSpPr>
            <p:cNvPr id="68" name="Connecteur droit 67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er 72"/>
          <p:cNvGrpSpPr/>
          <p:nvPr/>
        </p:nvGrpSpPr>
        <p:grpSpPr>
          <a:xfrm>
            <a:off x="5851641" y="3611289"/>
            <a:ext cx="773724" cy="419100"/>
            <a:chOff x="0" y="0"/>
            <a:chExt cx="1541780" cy="419100"/>
          </a:xfrm>
        </p:grpSpPr>
        <p:cxnSp>
          <p:nvCxnSpPr>
            <p:cNvPr id="74" name="Connecteur droit 73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r 78"/>
          <p:cNvGrpSpPr/>
          <p:nvPr/>
        </p:nvGrpSpPr>
        <p:grpSpPr>
          <a:xfrm>
            <a:off x="5848386" y="2959779"/>
            <a:ext cx="773724" cy="419100"/>
            <a:chOff x="0" y="0"/>
            <a:chExt cx="1541780" cy="419100"/>
          </a:xfrm>
        </p:grpSpPr>
        <p:cxnSp>
          <p:nvCxnSpPr>
            <p:cNvPr id="80" name="Connecteur droit 79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er 84"/>
          <p:cNvGrpSpPr/>
          <p:nvPr/>
        </p:nvGrpSpPr>
        <p:grpSpPr>
          <a:xfrm>
            <a:off x="1405466" y="3603669"/>
            <a:ext cx="773724" cy="419100"/>
            <a:chOff x="0" y="0"/>
            <a:chExt cx="1541780" cy="419100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ZoneTexte 90"/>
          <p:cNvSpPr txBox="1"/>
          <p:nvPr/>
        </p:nvSpPr>
        <p:spPr>
          <a:xfrm>
            <a:off x="4781115" y="945754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9790" y="8729953"/>
            <a:ext cx="680420" cy="6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5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662975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3200" b="1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G g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G g</a:t>
                      </a:r>
                      <a:endParaRPr lang="fr-FR" sz="3200" b="1" dirty="0">
                        <a:solidFill>
                          <a:srgbClr val="3366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[g]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Entoure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g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6510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G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g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j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j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G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g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g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g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G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n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29109"/>
              </p:ext>
            </p:extLst>
          </p:nvPr>
        </p:nvGraphicFramePr>
        <p:xfrm>
          <a:off x="93133" y="2825320"/>
          <a:ext cx="661212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go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gou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go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gou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gu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go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gou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gu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go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gou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go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gou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gu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go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gou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gu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480482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923" y="1588830"/>
            <a:ext cx="674642" cy="683718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e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Coche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</a:t>
            </a:r>
            <a:r>
              <a:rPr lang="fr-FR" sz="1400" dirty="0">
                <a:latin typeface="Cursivestandard"/>
                <a:cs typeface="Cursivestandard"/>
              </a:rPr>
              <a:t>²le ²son </a:t>
            </a:r>
            <a:r>
              <a:rPr lang="fr-FR" sz="1400" b="1" dirty="0" smtClean="0">
                <a:latin typeface="Comic Sans MS"/>
                <a:cs typeface="Comic Sans MS"/>
              </a:rPr>
              <a:t>[g] </a:t>
            </a:r>
            <a:r>
              <a:rPr lang="fr-FR" sz="14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20" y="1563443"/>
            <a:ext cx="711943" cy="73449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8" y="1605664"/>
            <a:ext cx="608022" cy="65005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/>
          <a:srcRect l="13965" t="19260" r="13442" b="22518"/>
          <a:stretch/>
        </p:blipFill>
        <p:spPr>
          <a:xfrm>
            <a:off x="3738325" y="1608916"/>
            <a:ext cx="802386" cy="64354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922" y="1595832"/>
            <a:ext cx="615336" cy="669715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049643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baseline="0" dirty="0" smtClean="0">
                          <a:latin typeface="Script Ecole 2"/>
                          <a:cs typeface="Script Ecole 2"/>
                        </a:rPr>
                        <a:t>gomme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gomme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comme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gomme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gosse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gomme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gare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gras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gros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gare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gare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garre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gare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gri$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gri$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ursivestandard"/>
                          <a:cs typeface="Cursivestandard"/>
                        </a:rPr>
                        <a:t>gro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ursivestandard"/>
                          <a:cs typeface="Cursivestandard"/>
                        </a:rPr>
                        <a:t>gra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ursivestandard"/>
                          <a:cs typeface="Cursivestandard"/>
                        </a:rPr>
                        <a:t>gro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gri$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ursivestandard"/>
                          <a:cs typeface="Cursivestandard"/>
                        </a:rPr>
                        <a:t>gra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$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" name="Image 38" descr="C:\Users\Catherine\Documents\CP\7 Lecture Pilotis\Gestes BM Pilotis\g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35" y="329336"/>
            <a:ext cx="454127" cy="5375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32493"/>
              </p:ext>
            </p:extLst>
          </p:nvPr>
        </p:nvGraphicFramePr>
        <p:xfrm>
          <a:off x="93129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72646"/>
              </p:ext>
            </p:extLst>
          </p:nvPr>
        </p:nvGraphicFramePr>
        <p:xfrm>
          <a:off x="1436076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88751"/>
              </p:ext>
            </p:extLst>
          </p:nvPr>
        </p:nvGraphicFramePr>
        <p:xfrm>
          <a:off x="2779023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10845"/>
              </p:ext>
            </p:extLst>
          </p:nvPr>
        </p:nvGraphicFramePr>
        <p:xfrm>
          <a:off x="4121971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41488"/>
              </p:ext>
            </p:extLst>
          </p:nvPr>
        </p:nvGraphicFramePr>
        <p:xfrm>
          <a:off x="5464919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/>
          <a:srcRect b="50684"/>
          <a:stretch/>
        </p:blipFill>
        <p:spPr>
          <a:xfrm>
            <a:off x="4824471" y="1641534"/>
            <a:ext cx="944691" cy="5783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830" y="2860097"/>
            <a:ext cx="627055" cy="5813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341" t="9956" r="17520" b="11165"/>
          <a:stretch/>
        </p:blipFill>
        <p:spPr>
          <a:xfrm>
            <a:off x="4721707" y="2840777"/>
            <a:ext cx="443329" cy="612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6384"/>
          <a:stretch/>
        </p:blipFill>
        <p:spPr>
          <a:xfrm>
            <a:off x="397933" y="2860097"/>
            <a:ext cx="733094" cy="5775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041" y="3490443"/>
            <a:ext cx="925353" cy="58202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8075" y="3499256"/>
            <a:ext cx="808567" cy="57235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81123" y="1582901"/>
            <a:ext cx="415040" cy="69557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3754" y="8468436"/>
            <a:ext cx="1054508" cy="78986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9"/>
          <a:srcRect l="12351" t="25226" r="19244" b="9856"/>
          <a:stretch/>
        </p:blipFill>
        <p:spPr>
          <a:xfrm>
            <a:off x="1760568" y="8437343"/>
            <a:ext cx="656275" cy="83150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0"/>
          <a:srcRect l="11057" t="11846" r="4896" b="19835"/>
          <a:stretch/>
        </p:blipFill>
        <p:spPr>
          <a:xfrm>
            <a:off x="2948153" y="8475389"/>
            <a:ext cx="963143" cy="78290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21006" y="8554776"/>
            <a:ext cx="1091397" cy="68020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51729" y="8554776"/>
            <a:ext cx="802386" cy="63112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3183"/>
          <a:stretch/>
        </p:blipFill>
        <p:spPr>
          <a:xfrm>
            <a:off x="2527165" y="3492514"/>
            <a:ext cx="591750" cy="59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84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g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8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98401"/>
              </p:ext>
            </p:extLst>
          </p:nvPr>
        </p:nvGraphicFramePr>
        <p:xfrm>
          <a:off x="93129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7" name="Tableau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55574"/>
              </p:ext>
            </p:extLst>
          </p:nvPr>
        </p:nvGraphicFramePr>
        <p:xfrm>
          <a:off x="1219195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8" name="Tableau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35258"/>
              </p:ext>
            </p:extLst>
          </p:nvPr>
        </p:nvGraphicFramePr>
        <p:xfrm>
          <a:off x="2345261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9" name="Tableau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62928"/>
              </p:ext>
            </p:extLst>
          </p:nvPr>
        </p:nvGraphicFramePr>
        <p:xfrm>
          <a:off x="3471327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0" name="Tableau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670742"/>
              </p:ext>
            </p:extLst>
          </p:nvPr>
        </p:nvGraphicFramePr>
        <p:xfrm>
          <a:off x="4597393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1" name="Tableau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56837"/>
              </p:ext>
            </p:extLst>
          </p:nvPr>
        </p:nvGraphicFramePr>
        <p:xfrm>
          <a:off x="5723459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56451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3200" b="1" baseline="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G g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3366FF"/>
                          </a:solidFill>
                          <a:latin typeface="Cursivestandard"/>
                          <a:cs typeface="Cursivestandard"/>
                        </a:rPr>
                        <a:t>G g</a:t>
                      </a:r>
                      <a:endParaRPr lang="fr-FR" sz="3200" b="1" dirty="0">
                        <a:solidFill>
                          <a:srgbClr val="3366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[g] 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696815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G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g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j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j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d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G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g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g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g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G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n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19844"/>
              </p:ext>
            </p:extLst>
          </p:nvPr>
        </p:nvGraphicFramePr>
        <p:xfrm>
          <a:off x="93133" y="2825320"/>
          <a:ext cx="6612126" cy="1284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34015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50798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378878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091" y="1552309"/>
            <a:ext cx="674642" cy="683718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e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Coche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</a:t>
            </a:r>
            <a:r>
              <a:rPr lang="fr-FR" sz="1400" dirty="0">
                <a:latin typeface="Cursivestandard"/>
                <a:cs typeface="Cursivestandard"/>
              </a:rPr>
              <a:t>²le ²son </a:t>
            </a:r>
            <a:r>
              <a:rPr lang="fr-FR" sz="1400" b="1" dirty="0" smtClean="0">
                <a:latin typeface="Comic Sans MS"/>
                <a:cs typeface="Comic Sans MS"/>
              </a:rPr>
              <a:t>[g] </a:t>
            </a:r>
            <a:r>
              <a:rPr lang="fr-FR" sz="14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38" y="1569143"/>
            <a:ext cx="608022" cy="65005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l="13965" t="19260" r="13442" b="22518"/>
          <a:stretch/>
        </p:blipFill>
        <p:spPr>
          <a:xfrm>
            <a:off x="3833557" y="1572395"/>
            <a:ext cx="802386" cy="643546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683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baseline="0" dirty="0" smtClean="0">
                          <a:latin typeface="Script Ecole 2"/>
                          <a:cs typeface="Script Ecole 2"/>
                        </a:rPr>
                        <a:t>gomme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gomme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comme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gomme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gosse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gomme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gare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gras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gros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gare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gare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garre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gare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gri$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gri$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ursivestandard"/>
                          <a:cs typeface="Cursivestandard"/>
                        </a:rPr>
                        <a:t>gro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ursivestandard"/>
                          <a:cs typeface="Cursivestandard"/>
                        </a:rPr>
                        <a:t>gra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ursivestandard"/>
                          <a:cs typeface="Cursivestandard"/>
                        </a:rPr>
                        <a:t>gro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gri$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Cursivestandard"/>
                          <a:cs typeface="Cursivestandard"/>
                        </a:rPr>
                        <a:t>gra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$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" name="Image 38" descr="C:\Users\Catherine\Documents\CP\7 Lecture Pilotis\Gestes BM Pilotis\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35" y="329336"/>
            <a:ext cx="454127" cy="53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b="50684"/>
          <a:stretch/>
        </p:blipFill>
        <p:spPr>
          <a:xfrm>
            <a:off x="4790767" y="1605013"/>
            <a:ext cx="944691" cy="5783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830" y="2860097"/>
            <a:ext cx="627055" cy="5813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341" t="9956" r="17520" b="11165"/>
          <a:stretch/>
        </p:blipFill>
        <p:spPr>
          <a:xfrm>
            <a:off x="4721707" y="2840777"/>
            <a:ext cx="443329" cy="612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6384"/>
          <a:stretch/>
        </p:blipFill>
        <p:spPr>
          <a:xfrm>
            <a:off x="397933" y="2860097"/>
            <a:ext cx="733094" cy="5775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041" y="3490443"/>
            <a:ext cx="925353" cy="58202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8075" y="3499256"/>
            <a:ext cx="808567" cy="57235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5"/>
          <a:srcRect l="15090" t="11934" r="17246" b="12139"/>
          <a:stretch/>
        </p:blipFill>
        <p:spPr>
          <a:xfrm>
            <a:off x="2318822" y="1596562"/>
            <a:ext cx="530445" cy="59521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72179" y="1565838"/>
            <a:ext cx="391819" cy="65666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754" y="8652933"/>
            <a:ext cx="808195" cy="60536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8"/>
          <a:srcRect l="12351" t="25226" r="19244" b="9856"/>
          <a:stretch/>
        </p:blipFill>
        <p:spPr>
          <a:xfrm>
            <a:off x="1444042" y="8519308"/>
            <a:ext cx="596426" cy="75567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9"/>
          <a:srcRect l="11057" t="11846" r="4896" b="19835"/>
          <a:stretch/>
        </p:blipFill>
        <p:spPr>
          <a:xfrm>
            <a:off x="2466581" y="8652933"/>
            <a:ext cx="765251" cy="62204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56001" y="8656380"/>
            <a:ext cx="884887" cy="55149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19191" y="8627173"/>
            <a:ext cx="802386" cy="63112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3183"/>
          <a:stretch/>
        </p:blipFill>
        <p:spPr>
          <a:xfrm>
            <a:off x="2527165" y="3492514"/>
            <a:ext cx="591750" cy="59603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90282" y="1585448"/>
            <a:ext cx="777975" cy="6174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5"/>
          <a:srcRect l="6001" t="4225" b="7512"/>
          <a:stretch/>
        </p:blipFill>
        <p:spPr>
          <a:xfrm>
            <a:off x="956484" y="1615316"/>
            <a:ext cx="660871" cy="557705"/>
          </a:xfrm>
          <a:prstGeom prst="rect">
            <a:avLst/>
          </a:prstGeom>
        </p:spPr>
      </p:pic>
      <p:grpSp>
        <p:nvGrpSpPr>
          <p:cNvPr id="42" name="Grouper 41"/>
          <p:cNvGrpSpPr/>
          <p:nvPr/>
        </p:nvGrpSpPr>
        <p:grpSpPr>
          <a:xfrm>
            <a:off x="1405466" y="2952159"/>
            <a:ext cx="773724" cy="419100"/>
            <a:chOff x="0" y="0"/>
            <a:chExt cx="1541780" cy="419100"/>
          </a:xfrm>
        </p:grpSpPr>
        <p:cxnSp>
          <p:nvCxnSpPr>
            <p:cNvPr id="44" name="Connecteur droit 43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r 51"/>
          <p:cNvGrpSpPr/>
          <p:nvPr/>
        </p:nvGrpSpPr>
        <p:grpSpPr>
          <a:xfrm>
            <a:off x="3508456" y="3603669"/>
            <a:ext cx="773724" cy="419100"/>
            <a:chOff x="0" y="0"/>
            <a:chExt cx="1541780" cy="419100"/>
          </a:xfrm>
        </p:grpSpPr>
        <p:cxnSp>
          <p:nvCxnSpPr>
            <p:cNvPr id="53" name="Connecteur droit 52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er 61"/>
          <p:cNvGrpSpPr/>
          <p:nvPr/>
        </p:nvGrpSpPr>
        <p:grpSpPr>
          <a:xfrm>
            <a:off x="3513666" y="2967399"/>
            <a:ext cx="773724" cy="419100"/>
            <a:chOff x="0" y="0"/>
            <a:chExt cx="1541780" cy="419100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r 67"/>
          <p:cNvGrpSpPr/>
          <p:nvPr/>
        </p:nvGrpSpPr>
        <p:grpSpPr>
          <a:xfrm>
            <a:off x="5851641" y="3611289"/>
            <a:ext cx="773724" cy="419100"/>
            <a:chOff x="0" y="0"/>
            <a:chExt cx="1541780" cy="419100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r 73"/>
          <p:cNvGrpSpPr/>
          <p:nvPr/>
        </p:nvGrpSpPr>
        <p:grpSpPr>
          <a:xfrm>
            <a:off x="5848386" y="2959779"/>
            <a:ext cx="773724" cy="419100"/>
            <a:chOff x="0" y="0"/>
            <a:chExt cx="1541780" cy="419100"/>
          </a:xfrm>
        </p:grpSpPr>
        <p:cxnSp>
          <p:nvCxnSpPr>
            <p:cNvPr id="75" name="Connecteur droit 74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r 79"/>
          <p:cNvGrpSpPr/>
          <p:nvPr/>
        </p:nvGrpSpPr>
        <p:grpSpPr>
          <a:xfrm>
            <a:off x="1405466" y="3603669"/>
            <a:ext cx="773724" cy="419100"/>
            <a:chOff x="0" y="0"/>
            <a:chExt cx="1541780" cy="419100"/>
          </a:xfrm>
        </p:grpSpPr>
        <p:cxnSp>
          <p:nvCxnSpPr>
            <p:cNvPr id="81" name="Connecteur droit 80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793" r="12168"/>
          <a:stretch/>
        </p:blipFill>
        <p:spPr>
          <a:xfrm>
            <a:off x="5879734" y="8455968"/>
            <a:ext cx="725442" cy="816515"/>
          </a:xfrm>
          <a:prstGeom prst="rect">
            <a:avLst/>
          </a:prstGeom>
        </p:spPr>
      </p:pic>
      <p:sp>
        <p:nvSpPr>
          <p:cNvPr id="92" name="Étoile à 5 branches 91"/>
          <p:cNvSpPr/>
          <p:nvPr/>
        </p:nvSpPr>
        <p:spPr>
          <a:xfrm>
            <a:off x="5063064" y="621278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ZoneTexte 92"/>
          <p:cNvSpPr txBox="1"/>
          <p:nvPr/>
        </p:nvSpPr>
        <p:spPr>
          <a:xfrm>
            <a:off x="217341" y="2075103"/>
            <a:ext cx="64509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p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Ecris 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</a:t>
            </a:r>
            <a:r>
              <a:rPr lang="fr-FR" sz="1100" dirty="0">
                <a:latin typeface="Cursivestandard"/>
                <a:cs typeface="Cursivestandard"/>
              </a:rPr>
              <a:t>:</a:t>
            </a:r>
            <a:r>
              <a:rPr lang="fr-FR" sz="1600" dirty="0">
                <a:latin typeface="Cursivestandard"/>
                <a:cs typeface="Cursivestandard"/>
              </a:rPr>
              <a:t> </a:t>
            </a:r>
            <a:r>
              <a:rPr lang="fr-FR" sz="1600" dirty="0" smtClean="0">
                <a:latin typeface="Cursivestandard"/>
                <a:cs typeface="Cursivestandard"/>
              </a:rPr>
              <a:t> </a:t>
            </a:r>
            <a:r>
              <a:rPr lang="fr-FR" sz="2000" dirty="0" err="1">
                <a:latin typeface="Cursivestandard"/>
                <a:cs typeface="Cursivestandard"/>
              </a:rPr>
              <a:t>ga</a:t>
            </a:r>
            <a:r>
              <a:rPr lang="fr-FR" sz="2000" dirty="0">
                <a:latin typeface="Cursivestandard"/>
                <a:cs typeface="Cursivestandard"/>
              </a:rPr>
              <a:t>   go   </a:t>
            </a:r>
            <a:r>
              <a:rPr lang="fr-FR" sz="2000" dirty="0" err="1">
                <a:latin typeface="Cursivestandard"/>
                <a:cs typeface="Cursivestandard"/>
              </a:rPr>
              <a:t>gou</a:t>
            </a:r>
            <a:r>
              <a:rPr lang="fr-FR" sz="2000" dirty="0">
                <a:latin typeface="Cursivestandard"/>
                <a:cs typeface="Cursivestandard"/>
              </a:rPr>
              <a:t>   </a:t>
            </a:r>
            <a:r>
              <a:rPr lang="fr-FR" sz="2000" dirty="0" err="1">
                <a:latin typeface="Cursivestandard"/>
                <a:cs typeface="Cursivestandard"/>
              </a:rPr>
              <a:t>gu</a:t>
            </a:r>
            <a:r>
              <a:rPr lang="fr-FR" sz="2000" dirty="0">
                <a:latin typeface="Cursivestandard"/>
                <a:cs typeface="Cursivestandard"/>
              </a:rPr>
              <a:t> </a:t>
            </a:r>
            <a:endParaRPr lang="fr-FR" sz="2800" b="1" dirty="0">
              <a:latin typeface="Comic Sans MS"/>
              <a:cs typeface="Comic Sans MS"/>
            </a:endParaRPr>
          </a:p>
          <a:p>
            <a:endParaRPr lang="fr-FR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140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10326">
            <a:off x="4682016" y="2850180"/>
            <a:ext cx="668423" cy="580764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35581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3200" b="1" baseline="0" dirty="0" err="1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ch</a:t>
                      </a:r>
                      <a:r>
                        <a:rPr lang="fr-FR" sz="32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008000"/>
                          </a:solidFill>
                          <a:latin typeface="Cursivestandard"/>
                          <a:cs typeface="Cursivestandard"/>
                        </a:rPr>
                        <a:t> ²ch</a:t>
                      </a:r>
                      <a:endParaRPr lang="fr-FR" sz="3200" b="1" dirty="0">
                        <a:solidFill>
                          <a:srgbClr val="008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[∫]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Entoure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 err="1" smtClean="0">
                <a:solidFill>
                  <a:srgbClr val="7F7F7F"/>
                </a:solidFill>
                <a:latin typeface="Comic Sans MS"/>
                <a:cs typeface="Comic Sans MS"/>
              </a:rPr>
              <a:t>ch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63911"/>
              </p:ext>
            </p:extLst>
          </p:nvPr>
        </p:nvGraphicFramePr>
        <p:xfrm>
          <a:off x="93133" y="2825320"/>
          <a:ext cx="661212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cho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²chou   ²chu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cho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²chou   ²chu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cho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²che   ²chu</a:t>
                      </a:r>
                    </a:p>
                  </a:txBody>
                  <a:tcPr anchor="ctr"/>
                </a:tc>
              </a:tr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cho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²chou   ²chu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cho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²che   ²chu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cho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²che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  ²chu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480482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17" y="1571180"/>
            <a:ext cx="674642" cy="68371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8" y="1588014"/>
            <a:ext cx="608022" cy="65005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/>
          <a:srcRect l="13965" t="19260" r="13442" b="22518"/>
          <a:stretch/>
        </p:blipFill>
        <p:spPr>
          <a:xfrm>
            <a:off x="3790389" y="1591266"/>
            <a:ext cx="802386" cy="643546"/>
          </a:xfrm>
          <a:prstGeom prst="rect">
            <a:avLst/>
          </a:prstGeom>
        </p:spPr>
      </p:pic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114744"/>
              </p:ext>
            </p:extLst>
          </p:nvPr>
        </p:nvGraphicFramePr>
        <p:xfrm>
          <a:off x="93129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67666"/>
              </p:ext>
            </p:extLst>
          </p:nvPr>
        </p:nvGraphicFramePr>
        <p:xfrm>
          <a:off x="1436076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53511"/>
              </p:ext>
            </p:extLst>
          </p:nvPr>
        </p:nvGraphicFramePr>
        <p:xfrm>
          <a:off x="2779023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86115"/>
              </p:ext>
            </p:extLst>
          </p:nvPr>
        </p:nvGraphicFramePr>
        <p:xfrm>
          <a:off x="4121971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089406"/>
              </p:ext>
            </p:extLst>
          </p:nvPr>
        </p:nvGraphicFramePr>
        <p:xfrm>
          <a:off x="5464919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247" y="1565251"/>
            <a:ext cx="415040" cy="695576"/>
          </a:xfrm>
          <a:prstGeom prst="rect">
            <a:avLst/>
          </a:prstGeom>
        </p:spPr>
      </p:pic>
      <p:pic>
        <p:nvPicPr>
          <p:cNvPr id="38" name="Image 37" descr="C:\Users\Catherine\Documents\CP\7 Lecture Pilotis\Gestes BM Pilotis\ch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44" y="347259"/>
            <a:ext cx="463341" cy="51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1984" y="2851630"/>
            <a:ext cx="416772" cy="5887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0209" y="3513154"/>
            <a:ext cx="758662" cy="5509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9505" y="1587735"/>
            <a:ext cx="589958" cy="6506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9866" y="3518399"/>
            <a:ext cx="425931" cy="5759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6191" y="1525189"/>
            <a:ext cx="599266" cy="7757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4"/>
          <a:srcRect t="9769" b="12469"/>
          <a:stretch/>
        </p:blipFill>
        <p:spPr>
          <a:xfrm>
            <a:off x="1038389" y="1542839"/>
            <a:ext cx="952128" cy="7404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186" y="2914509"/>
            <a:ext cx="631072" cy="52589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6271" y="3468029"/>
            <a:ext cx="455412" cy="629470"/>
          </a:xfrm>
          <a:prstGeom prst="rect">
            <a:avLst/>
          </a:prstGeom>
        </p:spPr>
      </p:pic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79650"/>
              </p:ext>
            </p:extLst>
          </p:nvPr>
        </p:nvGraphicFramePr>
        <p:xfrm>
          <a:off x="93127" y="4818019"/>
          <a:ext cx="661216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hc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ch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Ch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eh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sh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ch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lh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hc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" name="ZoneTexte 48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²le$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lettre$ </a:t>
            </a:r>
            <a:r>
              <a:rPr lang="fr-FR" sz="1400" b="1" i="1" dirty="0" err="1" smtClean="0">
                <a:solidFill>
                  <a:srgbClr val="7F7F7F"/>
                </a:solidFill>
                <a:latin typeface="Comic Sans MS"/>
                <a:cs typeface="Comic Sans MS"/>
              </a:rPr>
              <a:t>ch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lang="fr-FR" sz="1400" dirty="0" smtClean="0">
                <a:latin typeface="Cursivestandard"/>
                <a:cs typeface="Cursivestandard"/>
              </a:rPr>
              <a:t>²dan$ ²le$ mot$ :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550" y="8454277"/>
            <a:ext cx="816723" cy="81672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97814" y="8583413"/>
            <a:ext cx="766617" cy="53095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44827" y="8509001"/>
            <a:ext cx="753532" cy="753532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20"/>
          <a:srcRect b="1766"/>
          <a:stretch/>
        </p:blipFill>
        <p:spPr>
          <a:xfrm>
            <a:off x="5841415" y="8509001"/>
            <a:ext cx="543259" cy="71246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99989" y="8583413"/>
            <a:ext cx="879754" cy="630767"/>
          </a:xfrm>
          <a:prstGeom prst="rect">
            <a:avLst/>
          </a:prstGeom>
        </p:spPr>
      </p:pic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47595"/>
              </p:ext>
            </p:extLst>
          </p:nvPr>
        </p:nvGraphicFramePr>
        <p:xfrm>
          <a:off x="93132" y="6421576"/>
          <a:ext cx="6612126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2021"/>
                <a:gridCol w="1102021"/>
                <a:gridCol w="1102021"/>
                <a:gridCol w="1102021"/>
                <a:gridCol w="1102021"/>
                <a:gridCol w="1102021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 smtClean="0">
                          <a:latin typeface="Cursivestandard"/>
                          <a:cs typeface="Cursivestandard"/>
                        </a:rPr>
                        <a:t>²farine</a:t>
                      </a:r>
                      <a:endParaRPr lang="fr-FR" sz="1600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mouche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²chapeau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²hôpital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²biche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POCHE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CHEVAL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héron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cochon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²pioche</a:t>
                      </a:r>
                      <a:endParaRPr lang="fr-FR" sz="1600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cloche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hérisson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douche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²phare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chaud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théâtre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COUCHE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²soldat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297018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²la ²lettre ²que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:</a:t>
            </a:r>
            <a:endParaRPr lang="fr-FR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4840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576974"/>
              </p:ext>
            </p:extLst>
          </p:nvPr>
        </p:nvGraphicFramePr>
        <p:xfrm>
          <a:off x="93129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53714"/>
              </p:ext>
            </p:extLst>
          </p:nvPr>
        </p:nvGraphicFramePr>
        <p:xfrm>
          <a:off x="1219195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64245"/>
              </p:ext>
            </p:extLst>
          </p:nvPr>
        </p:nvGraphicFramePr>
        <p:xfrm>
          <a:off x="2345261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80201"/>
              </p:ext>
            </p:extLst>
          </p:nvPr>
        </p:nvGraphicFramePr>
        <p:xfrm>
          <a:off x="3471327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10414"/>
              </p:ext>
            </p:extLst>
          </p:nvPr>
        </p:nvGraphicFramePr>
        <p:xfrm>
          <a:off x="4597393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9" name="Tableau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1267"/>
              </p:ext>
            </p:extLst>
          </p:nvPr>
        </p:nvGraphicFramePr>
        <p:xfrm>
          <a:off x="5723459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10326">
            <a:off x="4682016" y="2850180"/>
            <a:ext cx="668423" cy="580764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42353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3200" b="1" baseline="0" dirty="0" err="1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ch</a:t>
                      </a:r>
                      <a:r>
                        <a:rPr lang="fr-FR" sz="32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008000"/>
                          </a:solidFill>
                          <a:latin typeface="Cursivestandard"/>
                          <a:cs typeface="Cursivestandard"/>
                        </a:rPr>
                        <a:t> ²ch</a:t>
                      </a:r>
                      <a:endParaRPr lang="fr-FR" sz="3200" b="1" dirty="0">
                        <a:solidFill>
                          <a:srgbClr val="008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[∫]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 err="1" smtClean="0">
                <a:solidFill>
                  <a:srgbClr val="7F7F7F"/>
                </a:solidFill>
                <a:latin typeface="Comic Sans MS"/>
                <a:cs typeface="Comic Sans MS"/>
              </a:rPr>
              <a:t>ch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08470"/>
              </p:ext>
            </p:extLst>
          </p:nvPr>
        </p:nvGraphicFramePr>
        <p:xfrm>
          <a:off x="93133" y="2825318"/>
          <a:ext cx="6612126" cy="1284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4240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64240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395812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C:\Users\Catherine\Documents\CP\7 Lecture Pilotis\Gestes BM Pilotis\c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44" y="347259"/>
            <a:ext cx="463341" cy="51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984" y="2851630"/>
            <a:ext cx="416772" cy="5887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209" y="3513154"/>
            <a:ext cx="758662" cy="5509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293" y="1525695"/>
            <a:ext cx="589958" cy="6506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9866" y="3518399"/>
            <a:ext cx="425931" cy="5759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9647" y="1463149"/>
            <a:ext cx="599266" cy="7757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1"/>
          <a:srcRect t="9769" b="12469"/>
          <a:stretch/>
        </p:blipFill>
        <p:spPr>
          <a:xfrm>
            <a:off x="1068570" y="1556894"/>
            <a:ext cx="756418" cy="58821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186" y="2914509"/>
            <a:ext cx="631072" cy="52589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271" y="3468029"/>
            <a:ext cx="455412" cy="629470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²le$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lettre$ </a:t>
            </a:r>
            <a:r>
              <a:rPr lang="fr-FR" sz="1400" b="1" i="1" dirty="0" err="1" smtClean="0">
                <a:solidFill>
                  <a:srgbClr val="7F7F7F"/>
                </a:solidFill>
                <a:latin typeface="Comic Sans MS"/>
                <a:cs typeface="Comic Sans MS"/>
              </a:rPr>
              <a:t>ch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lang="fr-FR" sz="1400" dirty="0" smtClean="0">
                <a:latin typeface="Cursivestandard"/>
                <a:cs typeface="Cursivestandard"/>
              </a:rPr>
              <a:t>²dan$ ²le$ mot$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74619"/>
              </p:ext>
            </p:extLst>
          </p:nvPr>
        </p:nvGraphicFramePr>
        <p:xfrm>
          <a:off x="93132" y="6421576"/>
          <a:ext cx="6612126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2021"/>
                <a:gridCol w="1102021"/>
                <a:gridCol w="1102021"/>
                <a:gridCol w="1102021"/>
                <a:gridCol w="1102021"/>
                <a:gridCol w="1102021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 smtClean="0">
                          <a:latin typeface="Cursivestandard"/>
                          <a:cs typeface="Cursivestandard"/>
                        </a:rPr>
                        <a:t>²farine</a:t>
                      </a:r>
                      <a:endParaRPr lang="fr-FR" sz="1600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mouche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²chapeau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²hôpital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²biche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POCHE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CHEVAL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héron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cochon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²pioche</a:t>
                      </a:r>
                      <a:endParaRPr lang="fr-FR" sz="1600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cloche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hérisson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douche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²phare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chaud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théâtre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COUCHE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ursivestandard"/>
                          <a:cs typeface="Cursivestandard"/>
                        </a:rPr>
                        <a:t>²soldat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" name="Imag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545" y="8462744"/>
            <a:ext cx="816723" cy="81672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0667" y="8583413"/>
            <a:ext cx="766617" cy="53095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9790" y="8509001"/>
            <a:ext cx="753532" cy="753532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1766"/>
          <a:stretch/>
        </p:blipFill>
        <p:spPr>
          <a:xfrm>
            <a:off x="4853251" y="8509001"/>
            <a:ext cx="543259" cy="71246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9846" y="8590703"/>
            <a:ext cx="879754" cy="630767"/>
          </a:xfrm>
          <a:prstGeom prst="rect">
            <a:avLst/>
          </a:prstGeom>
        </p:spPr>
      </p:pic>
      <p:sp>
        <p:nvSpPr>
          <p:cNvPr id="39" name="Étoile à 5 branches 38"/>
          <p:cNvSpPr/>
          <p:nvPr/>
        </p:nvSpPr>
        <p:spPr>
          <a:xfrm>
            <a:off x="5067330" y="611754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4341" y="1638713"/>
            <a:ext cx="557833" cy="4245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81384" y="1517217"/>
            <a:ext cx="365740" cy="6675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03520" y="1478176"/>
            <a:ext cx="529802" cy="74564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89718" y="1514964"/>
            <a:ext cx="517179" cy="67207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5400000">
            <a:off x="6044216" y="1504085"/>
            <a:ext cx="536016" cy="69382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5"/>
          <a:srcRect b="21116"/>
          <a:stretch/>
        </p:blipFill>
        <p:spPr>
          <a:xfrm>
            <a:off x="5884333" y="8551747"/>
            <a:ext cx="712961" cy="702320"/>
          </a:xfrm>
          <a:prstGeom prst="rect">
            <a:avLst/>
          </a:prstGeom>
        </p:spPr>
      </p:pic>
      <p:grpSp>
        <p:nvGrpSpPr>
          <p:cNvPr id="60" name="Grouper 59"/>
          <p:cNvGrpSpPr/>
          <p:nvPr/>
        </p:nvGrpSpPr>
        <p:grpSpPr>
          <a:xfrm>
            <a:off x="1405466" y="2952159"/>
            <a:ext cx="773724" cy="419100"/>
            <a:chOff x="0" y="0"/>
            <a:chExt cx="1541780" cy="419100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r 65"/>
          <p:cNvGrpSpPr/>
          <p:nvPr/>
        </p:nvGrpSpPr>
        <p:grpSpPr>
          <a:xfrm>
            <a:off x="3508456" y="3603669"/>
            <a:ext cx="773724" cy="419100"/>
            <a:chOff x="0" y="0"/>
            <a:chExt cx="1541780" cy="419100"/>
          </a:xfrm>
        </p:grpSpPr>
        <p:cxnSp>
          <p:nvCxnSpPr>
            <p:cNvPr id="67" name="Connecteur droit 66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r 71"/>
          <p:cNvGrpSpPr/>
          <p:nvPr/>
        </p:nvGrpSpPr>
        <p:grpSpPr>
          <a:xfrm>
            <a:off x="3513666" y="2967399"/>
            <a:ext cx="773724" cy="419100"/>
            <a:chOff x="0" y="0"/>
            <a:chExt cx="1541780" cy="419100"/>
          </a:xfrm>
        </p:grpSpPr>
        <p:cxnSp>
          <p:nvCxnSpPr>
            <p:cNvPr id="73" name="Connecteur droit 72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er 77"/>
          <p:cNvGrpSpPr/>
          <p:nvPr/>
        </p:nvGrpSpPr>
        <p:grpSpPr>
          <a:xfrm>
            <a:off x="5851641" y="3611289"/>
            <a:ext cx="773724" cy="419100"/>
            <a:chOff x="0" y="0"/>
            <a:chExt cx="1541780" cy="419100"/>
          </a:xfrm>
        </p:grpSpPr>
        <p:cxnSp>
          <p:nvCxnSpPr>
            <p:cNvPr id="79" name="Connecteur droit 78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er 83"/>
          <p:cNvGrpSpPr/>
          <p:nvPr/>
        </p:nvGrpSpPr>
        <p:grpSpPr>
          <a:xfrm>
            <a:off x="5848386" y="2959779"/>
            <a:ext cx="773724" cy="419100"/>
            <a:chOff x="0" y="0"/>
            <a:chExt cx="1541780" cy="419100"/>
          </a:xfrm>
        </p:grpSpPr>
        <p:cxnSp>
          <p:nvCxnSpPr>
            <p:cNvPr id="85" name="Connecteur droit 84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er 89"/>
          <p:cNvGrpSpPr/>
          <p:nvPr/>
        </p:nvGrpSpPr>
        <p:grpSpPr>
          <a:xfrm>
            <a:off x="1405466" y="3603669"/>
            <a:ext cx="773724" cy="419100"/>
            <a:chOff x="0" y="0"/>
            <a:chExt cx="1541780" cy="419100"/>
          </a:xfrm>
        </p:grpSpPr>
        <p:cxnSp>
          <p:nvCxnSpPr>
            <p:cNvPr id="91" name="Connecteur droit 90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ZoneTexte 95"/>
          <p:cNvSpPr txBox="1"/>
          <p:nvPr/>
        </p:nvSpPr>
        <p:spPr>
          <a:xfrm>
            <a:off x="314387" y="2113745"/>
            <a:ext cx="64509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p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Ecris 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</a:t>
            </a:r>
            <a:r>
              <a:rPr lang="fr-FR" sz="1100" dirty="0">
                <a:latin typeface="Cursivestandard"/>
                <a:cs typeface="Cursivestandard"/>
              </a:rPr>
              <a:t>:</a:t>
            </a:r>
            <a:r>
              <a:rPr lang="fr-FR" sz="1600" dirty="0">
                <a:latin typeface="Cursivestandard"/>
                <a:cs typeface="Cursivestandard"/>
              </a:rPr>
              <a:t> </a:t>
            </a:r>
            <a:r>
              <a:rPr lang="fr-FR" sz="1600" dirty="0" smtClean="0">
                <a:latin typeface="Cursivestandard"/>
                <a:cs typeface="Cursivestandard"/>
              </a:rPr>
              <a:t> </a:t>
            </a:r>
            <a:r>
              <a:rPr lang="fr-FR" sz="2000" dirty="0">
                <a:latin typeface="Cursivestandard"/>
                <a:cs typeface="Cursivestandard"/>
              </a:rPr>
              <a:t>²cha  ²che  ²chu  ²cho  ²chou</a:t>
            </a:r>
            <a:endParaRPr lang="fr-FR" sz="2800" b="1" dirty="0">
              <a:latin typeface="Comic Sans MS"/>
              <a:cs typeface="Comic Sans MS"/>
            </a:endParaRPr>
          </a:p>
          <a:p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97018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²la ²lettre ²que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99" name="Tableau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17117"/>
              </p:ext>
            </p:extLst>
          </p:nvPr>
        </p:nvGraphicFramePr>
        <p:xfrm>
          <a:off x="93127" y="4818019"/>
          <a:ext cx="661216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hc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ch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ho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ch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Ch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eh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sh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ha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ph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ch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lh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hc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oh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48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302344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baseline="0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F f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  <a:latin typeface="Cursivestandard"/>
                          <a:cs typeface="Cursivestandard"/>
                        </a:rPr>
                        <a:t>F ²f</a:t>
                      </a:r>
                      <a:endParaRPr lang="fr-FR" sz="32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[f]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f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46" y="1574856"/>
            <a:ext cx="622347" cy="45433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31" y="1491469"/>
            <a:ext cx="492944" cy="62111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494" y="1539873"/>
            <a:ext cx="721944" cy="524302"/>
          </a:xfrm>
          <a:prstGeom prst="rect">
            <a:avLst/>
          </a:prstGeom>
        </p:spPr>
      </p:pic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662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f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f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f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F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F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I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54270"/>
              </p:ext>
            </p:extLst>
          </p:nvPr>
        </p:nvGraphicFramePr>
        <p:xfrm>
          <a:off x="93133" y="2825319"/>
          <a:ext cx="6612128" cy="1284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3032"/>
                <a:gridCol w="1653032"/>
                <a:gridCol w="1653032"/>
                <a:gridCol w="1653032"/>
              </a:tblGrid>
              <a:tr h="128481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4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122180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folie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furie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forêt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folie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folie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toile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folie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tile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fille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²farine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²furie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²farine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297018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²la ²lettre ²que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86748"/>
              </p:ext>
            </p:extLst>
          </p:nvPr>
        </p:nvGraphicFramePr>
        <p:xfrm>
          <a:off x="93129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29508"/>
              </p:ext>
            </p:extLst>
          </p:nvPr>
        </p:nvGraphicFramePr>
        <p:xfrm>
          <a:off x="1219195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29136"/>
              </p:ext>
            </p:extLst>
          </p:nvPr>
        </p:nvGraphicFramePr>
        <p:xfrm>
          <a:off x="2345261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871651"/>
              </p:ext>
            </p:extLst>
          </p:nvPr>
        </p:nvGraphicFramePr>
        <p:xfrm>
          <a:off x="3471327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50359"/>
              </p:ext>
            </p:extLst>
          </p:nvPr>
        </p:nvGraphicFramePr>
        <p:xfrm>
          <a:off x="4597393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" name="Image 38" descr="C:\Users\Catherine\Documents\CP\7 Lecture Pilotis\Gestes BM Pilotis\f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68" y="327930"/>
            <a:ext cx="467999" cy="53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018" y="1519071"/>
            <a:ext cx="437191" cy="56590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910" y="1541643"/>
            <a:ext cx="546920" cy="52076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9176" y="1482343"/>
            <a:ext cx="492009" cy="63936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2886" y="1515595"/>
            <a:ext cx="572859" cy="57285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340" y="2920999"/>
            <a:ext cx="609794" cy="107439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9518" y="3107267"/>
            <a:ext cx="699329" cy="76113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7808" y="3097929"/>
            <a:ext cx="857045" cy="81605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4"/>
          <a:srcRect b="7141"/>
          <a:stretch/>
        </p:blipFill>
        <p:spPr>
          <a:xfrm rot="16200000">
            <a:off x="5120408" y="3037329"/>
            <a:ext cx="755999" cy="87315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499" y="8485029"/>
            <a:ext cx="753634" cy="77750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60536" y="8557469"/>
            <a:ext cx="540888" cy="696598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52674" y="8485029"/>
            <a:ext cx="809414" cy="80941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18"/>
          <a:srcRect t="7158" b="8958"/>
          <a:stretch/>
        </p:blipFill>
        <p:spPr>
          <a:xfrm>
            <a:off x="3686020" y="8546254"/>
            <a:ext cx="597300" cy="70781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18991" y="8482853"/>
            <a:ext cx="794656" cy="794656"/>
          </a:xfrm>
          <a:prstGeom prst="rect">
            <a:avLst/>
          </a:prstGeom>
        </p:spPr>
      </p:pic>
      <p:sp>
        <p:nvSpPr>
          <p:cNvPr id="37" name="Étoile à 5 branches 36"/>
          <p:cNvSpPr/>
          <p:nvPr/>
        </p:nvSpPr>
        <p:spPr>
          <a:xfrm>
            <a:off x="5063064" y="328085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Étoile à 5 branches 43"/>
          <p:cNvSpPr/>
          <p:nvPr/>
        </p:nvSpPr>
        <p:spPr>
          <a:xfrm>
            <a:off x="5080000" y="582083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0"/>
          <a:srcRect l="18131" r="18224"/>
          <a:stretch/>
        </p:blipFill>
        <p:spPr>
          <a:xfrm flipH="1">
            <a:off x="6015141" y="1488757"/>
            <a:ext cx="554089" cy="626534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2. </a:t>
            </a:r>
            <a:r>
              <a:rPr lang="fr-FR" sz="4000" dirty="0" smtClean="0">
                <a:latin typeface="Picto Moustache"/>
                <a:cs typeface="Picto Moustache"/>
              </a:rPr>
              <a:t>p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Ecris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r>
              <a:rPr lang="fr-FR" dirty="0" smtClean="0">
                <a:latin typeface="Cursivestandard"/>
                <a:cs typeface="Cursivestandard"/>
              </a:rPr>
              <a:t>²fa    ²fo    ²fi    ²fu    </a:t>
            </a:r>
            <a:endParaRPr lang="fr-FR" b="1" dirty="0">
              <a:latin typeface="Comic Sans MS"/>
              <a:cs typeface="Comic Sans MS"/>
            </a:endParaRPr>
          </a:p>
        </p:txBody>
      </p:sp>
      <p:grpSp>
        <p:nvGrpSpPr>
          <p:cNvPr id="77" name="Grouper 76"/>
          <p:cNvGrpSpPr/>
          <p:nvPr/>
        </p:nvGrpSpPr>
        <p:grpSpPr>
          <a:xfrm>
            <a:off x="916356" y="3165297"/>
            <a:ext cx="791998" cy="624840"/>
            <a:chOff x="0" y="0"/>
            <a:chExt cx="1541780" cy="624840"/>
          </a:xfrm>
        </p:grpSpPr>
        <p:cxnSp>
          <p:nvCxnSpPr>
            <p:cNvPr id="78" name="Connecteur droit 77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0" y="51435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0" y="61722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er 84"/>
          <p:cNvGrpSpPr/>
          <p:nvPr/>
        </p:nvGrpSpPr>
        <p:grpSpPr>
          <a:xfrm>
            <a:off x="2582715" y="3172917"/>
            <a:ext cx="791998" cy="624840"/>
            <a:chOff x="0" y="0"/>
            <a:chExt cx="1541780" cy="624840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>
              <a:off x="0" y="51435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>
              <a:off x="0" y="61722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er 92"/>
          <p:cNvGrpSpPr/>
          <p:nvPr/>
        </p:nvGrpSpPr>
        <p:grpSpPr>
          <a:xfrm>
            <a:off x="4274853" y="3165297"/>
            <a:ext cx="741374" cy="624840"/>
            <a:chOff x="0" y="0"/>
            <a:chExt cx="1541780" cy="624840"/>
          </a:xfrm>
        </p:grpSpPr>
        <p:cxnSp>
          <p:nvCxnSpPr>
            <p:cNvPr id="94" name="Connecteur droit 93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>
              <a:off x="0" y="51435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>
              <a:off x="0" y="61722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er 100"/>
          <p:cNvGrpSpPr/>
          <p:nvPr/>
        </p:nvGrpSpPr>
        <p:grpSpPr>
          <a:xfrm>
            <a:off x="5977320" y="3173374"/>
            <a:ext cx="693510" cy="624840"/>
            <a:chOff x="0" y="0"/>
            <a:chExt cx="1541780" cy="624840"/>
          </a:xfrm>
        </p:grpSpPr>
        <p:cxnSp>
          <p:nvCxnSpPr>
            <p:cNvPr id="102" name="Connecteur droit 101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>
              <a:off x="0" y="51435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0" y="61722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9" name="Tableau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03222"/>
              </p:ext>
            </p:extLst>
          </p:nvPr>
        </p:nvGraphicFramePr>
        <p:xfrm>
          <a:off x="5723459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1"/>
          <a:srcRect t="10681" b="11916"/>
          <a:stretch/>
        </p:blipFill>
        <p:spPr>
          <a:xfrm>
            <a:off x="5887299" y="8485564"/>
            <a:ext cx="702809" cy="7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9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30678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fr-FR" sz="3200" b="1" dirty="0" err="1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è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 ²è </a:t>
                      </a:r>
                      <a:r>
                        <a:rPr lang="fr-FR" sz="3200" b="1" dirty="0" err="1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ê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 ²ê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</a:t>
            </a:r>
            <a:r>
              <a:rPr lang="fr-FR" sz="1400" dirty="0" err="1">
                <a:cs typeface="Cursivestandard"/>
              </a:rPr>
              <a:t>Ɛ</a:t>
            </a:r>
            <a:r>
              <a:rPr lang="fr-FR" sz="1400" b="1" dirty="0" smtClean="0">
                <a:latin typeface="Comic Sans MS"/>
                <a:cs typeface="Comic Sans MS"/>
              </a:rPr>
              <a:t>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Entoure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 err="1" smtClean="0">
                <a:solidFill>
                  <a:srgbClr val="7F7F7F"/>
                </a:solidFill>
                <a:latin typeface="Comic Sans MS"/>
                <a:cs typeface="Comic Sans MS"/>
              </a:rPr>
              <a:t>è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lang="fr-FR" sz="1400" dirty="0" smtClean="0">
                <a:latin typeface="Cursivestandard"/>
                <a:cs typeface="Cursivestandard"/>
              </a:rPr>
              <a:t>²en ²rouge ²et </a:t>
            </a:r>
            <a:r>
              <a:rPr lang="fr-FR" sz="1400" dirty="0">
                <a:latin typeface="Cursivestandard"/>
                <a:cs typeface="Cursivestandard"/>
              </a:rPr>
              <a:t>²le$ ²lettre$ </a:t>
            </a:r>
            <a:r>
              <a:rPr lang="fr-FR" sz="1400" b="1" i="1" dirty="0" err="1" smtClean="0">
                <a:solidFill>
                  <a:srgbClr val="7F7F7F"/>
                </a:solidFill>
                <a:latin typeface="Comic Sans MS"/>
                <a:cs typeface="Comic Sans MS"/>
              </a:rPr>
              <a:t>ê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lang="fr-FR" sz="1400" dirty="0">
                <a:latin typeface="Cursivestandard"/>
                <a:cs typeface="Cursivestandard"/>
              </a:rPr>
              <a:t>²en </a:t>
            </a:r>
            <a:r>
              <a:rPr lang="fr-FR" sz="1400" dirty="0" smtClean="0">
                <a:latin typeface="Cursivestandard"/>
                <a:cs typeface="Cursivestandard"/>
              </a:rPr>
              <a:t>²jaune </a:t>
            </a:r>
            <a:r>
              <a:rPr lang="fr-FR" sz="1400" b="1" dirty="0" smtClean="0">
                <a:latin typeface="Comic Sans MS"/>
                <a:cs typeface="Comic Sans MS"/>
              </a:rPr>
              <a:t>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43795"/>
              </p:ext>
            </p:extLst>
          </p:nvPr>
        </p:nvGraphicFramePr>
        <p:xfrm>
          <a:off x="116679" y="2804083"/>
          <a:ext cx="661212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25653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²rè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pè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²lè   ²tè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²rè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pè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²chè   ²tè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²cha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cho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²che   ²chu</a:t>
                      </a:r>
                    </a:p>
                  </a:txBody>
                  <a:tcPr anchor="ctr"/>
                </a:tc>
              </a:tr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nê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rê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²bê   ²tê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nê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rê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²bê   ²tê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nê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   </a:t>
                      </a:r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</a:t>
                      </a:r>
                      <a:r>
                        <a:rPr lang="fr-FR" baseline="0" dirty="0" smtClean="0">
                          <a:latin typeface="Cursivestandard"/>
                          <a:cs typeface="Cursivestandard"/>
                        </a:rPr>
                        <a:t>rê</a:t>
                      </a:r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²bê   ²tê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480482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/>
          <a:srcRect l="13965" t="19260" r="13442" b="22518"/>
          <a:stretch/>
        </p:blipFill>
        <p:spPr>
          <a:xfrm>
            <a:off x="3850507" y="1599747"/>
            <a:ext cx="802386" cy="643546"/>
          </a:xfrm>
          <a:prstGeom prst="rect">
            <a:avLst/>
          </a:prstGeom>
        </p:spPr>
      </p:pic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55834"/>
              </p:ext>
            </p:extLst>
          </p:nvPr>
        </p:nvGraphicFramePr>
        <p:xfrm>
          <a:off x="93129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996"/>
              </p:ext>
            </p:extLst>
          </p:nvPr>
        </p:nvGraphicFramePr>
        <p:xfrm>
          <a:off x="1436076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717352"/>
              </p:ext>
            </p:extLst>
          </p:nvPr>
        </p:nvGraphicFramePr>
        <p:xfrm>
          <a:off x="2779023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46296"/>
              </p:ext>
            </p:extLst>
          </p:nvPr>
        </p:nvGraphicFramePr>
        <p:xfrm>
          <a:off x="4121971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06982"/>
              </p:ext>
            </p:extLst>
          </p:nvPr>
        </p:nvGraphicFramePr>
        <p:xfrm>
          <a:off x="5464919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72" y="1573732"/>
            <a:ext cx="415040" cy="69557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/>
          <a:srcRect t="9769" b="12469"/>
          <a:stretch/>
        </p:blipFill>
        <p:spPr>
          <a:xfrm>
            <a:off x="1312447" y="1551320"/>
            <a:ext cx="952128" cy="740400"/>
          </a:xfrm>
          <a:prstGeom prst="rect">
            <a:avLst/>
          </a:prstGeom>
        </p:spPr>
      </p:pic>
      <p:pic>
        <p:nvPicPr>
          <p:cNvPr id="39" name="Image 38" descr="C:\Users\Catherine\Documents\CP\7 Lecture\1 Pilotis\Gestes BM Pilotis\è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45" y="311143"/>
            <a:ext cx="465592" cy="55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l="10740" t="19587" r="11637" b="18929"/>
          <a:stretch/>
        </p:blipFill>
        <p:spPr>
          <a:xfrm>
            <a:off x="2723012" y="2829484"/>
            <a:ext cx="534050" cy="5647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461" y="1484924"/>
            <a:ext cx="1047830" cy="87319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23" t="21538" r="17301" b="19717"/>
          <a:stretch/>
        </p:blipFill>
        <p:spPr>
          <a:xfrm>
            <a:off x="2952209" y="1586841"/>
            <a:ext cx="762001" cy="66935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0"/>
          <a:srcRect l="18500" t="7670" r="20543" b="11157"/>
          <a:stretch/>
        </p:blipFill>
        <p:spPr>
          <a:xfrm rot="5400000">
            <a:off x="369317" y="2838938"/>
            <a:ext cx="566213" cy="59159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7055" y="3518831"/>
            <a:ext cx="501630" cy="53154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8266" y="2829484"/>
            <a:ext cx="713997" cy="58444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246033" y="1391785"/>
            <a:ext cx="800763" cy="105947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6"/>
          <a:srcRect l="9536" t="23509" r="12083" b="4993"/>
          <a:stretch/>
        </p:blipFill>
        <p:spPr>
          <a:xfrm>
            <a:off x="4789190" y="1637130"/>
            <a:ext cx="731975" cy="56878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7"/>
          <a:srcRect t="31292" b="26485"/>
          <a:stretch/>
        </p:blipFill>
        <p:spPr>
          <a:xfrm>
            <a:off x="4685385" y="3582210"/>
            <a:ext cx="860345" cy="36325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9488" y="3460118"/>
            <a:ext cx="734245" cy="615657"/>
          </a:xfrm>
          <a:prstGeom prst="rect">
            <a:avLst/>
          </a:prstGeom>
        </p:spPr>
      </p:pic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57323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ê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ê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e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ê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ù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à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ê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ê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ê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ù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à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ê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é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omic Sans MS"/>
                          <a:cs typeface="Comic Sans MS"/>
                        </a:rPr>
                        <a:t>ê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ê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" name="ZoneTexte 5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050266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baseline="0" dirty="0" smtClean="0">
                          <a:latin typeface="Script Ecole 2"/>
                          <a:cs typeface="Script Ecole 2"/>
                        </a:rPr>
                        <a:t> fête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fête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fête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bête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fête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tête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bêche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flèche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bèche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dèche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bête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bêche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rêche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mère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mère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mère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mètre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mère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19"/>
          <a:srcRect l="11027" r="9086"/>
          <a:stretch/>
        </p:blipFill>
        <p:spPr>
          <a:xfrm>
            <a:off x="451093" y="8509000"/>
            <a:ext cx="563340" cy="70517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93331" y="8517468"/>
            <a:ext cx="765002" cy="71246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291" b="91534" l="4869" r="94757">
                        <a14:backgroundMark x1="55056" y1="56614" x2="55056" y2="56614"/>
                        <a14:backgroundMark x1="46442" y1="42857" x2="46442" y2="42857"/>
                        <a14:backgroundMark x1="31086" y1="69841" x2="31086" y2="69841"/>
                        <a14:backgroundMark x1="25094" y1="75661" x2="25094" y2="75661"/>
                        <a14:backgroundMark x1="76404" y1="73545" x2="76404" y2="73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6424" y="8475132"/>
            <a:ext cx="1178579" cy="83427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0592" b="3732"/>
          <a:stretch/>
        </p:blipFill>
        <p:spPr>
          <a:xfrm>
            <a:off x="4362058" y="8475132"/>
            <a:ext cx="792415" cy="79647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2749" y="8483599"/>
            <a:ext cx="578052" cy="757956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297018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²la ²lettre ²que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:</a:t>
            </a:r>
            <a:endParaRPr lang="fr-FR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7808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Tableau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33615"/>
              </p:ext>
            </p:extLst>
          </p:nvPr>
        </p:nvGraphicFramePr>
        <p:xfrm>
          <a:off x="93129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1" name="Tableau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37983"/>
              </p:ext>
            </p:extLst>
          </p:nvPr>
        </p:nvGraphicFramePr>
        <p:xfrm>
          <a:off x="1219195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8705"/>
              </p:ext>
            </p:extLst>
          </p:nvPr>
        </p:nvGraphicFramePr>
        <p:xfrm>
          <a:off x="2345261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3" name="Tableau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14184"/>
              </p:ext>
            </p:extLst>
          </p:nvPr>
        </p:nvGraphicFramePr>
        <p:xfrm>
          <a:off x="3471327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4" name="Tableau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33428"/>
              </p:ext>
            </p:extLst>
          </p:nvPr>
        </p:nvGraphicFramePr>
        <p:xfrm>
          <a:off x="4597393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5" name="Tableau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95627"/>
              </p:ext>
            </p:extLst>
          </p:nvPr>
        </p:nvGraphicFramePr>
        <p:xfrm>
          <a:off x="5723459" y="8443479"/>
          <a:ext cx="102447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238"/>
                <a:gridCol w="51223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0526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fr-FR" sz="3200" b="1" dirty="0" err="1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è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 ²è </a:t>
                      </a:r>
                      <a:r>
                        <a:rPr lang="fr-FR" sz="3200" b="1" dirty="0" err="1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ê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 ²ê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</a:t>
            </a:r>
            <a:r>
              <a:rPr lang="fr-FR" sz="1400" dirty="0" err="1">
                <a:cs typeface="Cursivestandard"/>
              </a:rPr>
              <a:t>Ɛ</a:t>
            </a:r>
            <a:r>
              <a:rPr lang="fr-FR" sz="1400" b="1" dirty="0" smtClean="0">
                <a:latin typeface="Comic Sans MS"/>
                <a:cs typeface="Comic Sans MS"/>
              </a:rPr>
              <a:t>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 err="1" smtClean="0">
                <a:solidFill>
                  <a:srgbClr val="7F7F7F"/>
                </a:solidFill>
                <a:latin typeface="Comic Sans MS"/>
                <a:cs typeface="Comic Sans MS"/>
              </a:rPr>
              <a:t>è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lang="fr-FR" sz="1400" dirty="0" smtClean="0">
                <a:latin typeface="Cursivestandard"/>
                <a:cs typeface="Cursivestandard"/>
              </a:rPr>
              <a:t>²en ²rouge ²et </a:t>
            </a:r>
            <a:r>
              <a:rPr lang="fr-FR" sz="1400" dirty="0">
                <a:latin typeface="Cursivestandard"/>
                <a:cs typeface="Cursivestandard"/>
              </a:rPr>
              <a:t>²le$ ²lettre$ </a:t>
            </a:r>
            <a:r>
              <a:rPr lang="fr-FR" sz="1400" b="1" i="1" dirty="0" err="1" smtClean="0">
                <a:solidFill>
                  <a:srgbClr val="7F7F7F"/>
                </a:solidFill>
                <a:latin typeface="Comic Sans MS"/>
                <a:cs typeface="Comic Sans MS"/>
              </a:rPr>
              <a:t>ê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lang="fr-FR" sz="1400" dirty="0">
                <a:latin typeface="Cursivestandard"/>
                <a:cs typeface="Cursivestandard"/>
              </a:rPr>
              <a:t>²en </a:t>
            </a:r>
            <a:r>
              <a:rPr lang="fr-FR" sz="1400" dirty="0" smtClean="0">
                <a:latin typeface="Cursivestandard"/>
                <a:cs typeface="Cursivestandard"/>
              </a:rPr>
              <a:t>²jaune </a:t>
            </a:r>
            <a:r>
              <a:rPr lang="fr-FR" sz="1400" b="1" dirty="0" smtClean="0">
                <a:latin typeface="Comic Sans MS"/>
                <a:cs typeface="Comic Sans MS"/>
              </a:rPr>
              <a:t>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25837"/>
              </p:ext>
            </p:extLst>
          </p:nvPr>
        </p:nvGraphicFramePr>
        <p:xfrm>
          <a:off x="116679" y="2804083"/>
          <a:ext cx="6612126" cy="1306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61555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44495"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 smtClean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378878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/>
          <a:srcRect l="13965" t="19260" r="13442" b="22518"/>
          <a:stretch/>
        </p:blipFill>
        <p:spPr>
          <a:xfrm>
            <a:off x="4142590" y="1639578"/>
            <a:ext cx="709166" cy="568780"/>
          </a:xfrm>
          <a:prstGeom prst="rect">
            <a:avLst/>
          </a:prstGeom>
        </p:spPr>
      </p:pic>
      <p:pic>
        <p:nvPicPr>
          <p:cNvPr id="39" name="Image 38" descr="C:\Users\Catherine\Documents\CP\7 Lecture\1 Pilotis\Gestes BM Pilotis\è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45" y="311143"/>
            <a:ext cx="465592" cy="55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0740" t="19587" r="11637" b="18929"/>
          <a:stretch/>
        </p:blipFill>
        <p:spPr>
          <a:xfrm>
            <a:off x="2723012" y="2829484"/>
            <a:ext cx="534050" cy="5647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818" y="1550249"/>
            <a:ext cx="896926" cy="74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23" t="21538" r="17301" b="19717"/>
          <a:stretch/>
        </p:blipFill>
        <p:spPr>
          <a:xfrm>
            <a:off x="2743017" y="1626571"/>
            <a:ext cx="677118" cy="59479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8"/>
          <a:srcRect l="18500" t="7670" r="20543" b="11157"/>
          <a:stretch/>
        </p:blipFill>
        <p:spPr>
          <a:xfrm rot="5400000">
            <a:off x="369317" y="2838938"/>
            <a:ext cx="566213" cy="59159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7055" y="3518831"/>
            <a:ext cx="501630" cy="53154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8266" y="2829484"/>
            <a:ext cx="713997" cy="58444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234749" y="1440441"/>
            <a:ext cx="730913" cy="96705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4"/>
          <a:srcRect l="9536" t="23509" r="12083" b="4993"/>
          <a:stretch/>
        </p:blipFill>
        <p:spPr>
          <a:xfrm>
            <a:off x="5040055" y="1678629"/>
            <a:ext cx="631465" cy="49067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5"/>
          <a:srcRect t="31292" b="26485"/>
          <a:stretch/>
        </p:blipFill>
        <p:spPr>
          <a:xfrm>
            <a:off x="4685385" y="3582210"/>
            <a:ext cx="860345" cy="36325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9488" y="3460118"/>
            <a:ext cx="734245" cy="615657"/>
          </a:xfrm>
          <a:prstGeom prst="rect">
            <a:avLst/>
          </a:prstGeom>
        </p:spPr>
      </p:pic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78250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ê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ê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e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ê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ù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à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ê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ê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ê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ù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à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ê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é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omic Sans MS"/>
                          <a:cs typeface="Comic Sans MS"/>
                        </a:rPr>
                        <a:t>ê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ê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" name="ZoneTexte 5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331211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baseline="0" dirty="0" smtClean="0">
                          <a:latin typeface="Script Ecole 2"/>
                          <a:cs typeface="Script Ecole 2"/>
                        </a:rPr>
                        <a:t> fête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fête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fête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bête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fête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tête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bêche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flèche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bèche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dèche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bête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bêche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rêche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mère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mère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mère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mètre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mère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17"/>
          <a:srcRect l="11027" r="9086"/>
          <a:stretch/>
        </p:blipFill>
        <p:spPr>
          <a:xfrm>
            <a:off x="341022" y="8509000"/>
            <a:ext cx="563340" cy="70517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55813" y="8529086"/>
            <a:ext cx="765002" cy="71246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291" b="91534" l="4869" r="94757">
                        <a14:backgroundMark x1="55056" y1="56614" x2="55056" y2="56614"/>
                        <a14:backgroundMark x1="46442" y1="42857" x2="46442" y2="42857"/>
                        <a14:backgroundMark x1="31086" y1="69841" x2="31086" y2="69841"/>
                        <a14:backgroundMark x1="25094" y1="75661" x2="25094" y2="75661"/>
                        <a14:backgroundMark x1="76404" y1="73545" x2="76404" y2="73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6506" y="8586518"/>
            <a:ext cx="967830" cy="68509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0592" b="3732"/>
          <a:stretch/>
        </p:blipFill>
        <p:spPr>
          <a:xfrm>
            <a:off x="3620299" y="8527781"/>
            <a:ext cx="740034" cy="74383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7888" y="8492066"/>
            <a:ext cx="578052" cy="757956"/>
          </a:xfrm>
          <a:prstGeom prst="rect">
            <a:avLst/>
          </a:prstGeom>
        </p:spPr>
      </p:pic>
      <p:sp>
        <p:nvSpPr>
          <p:cNvPr id="40" name="Étoile à 5 branches 39"/>
          <p:cNvSpPr/>
          <p:nvPr/>
        </p:nvSpPr>
        <p:spPr>
          <a:xfrm>
            <a:off x="5064473" y="607544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032" y="1495075"/>
            <a:ext cx="581284" cy="85778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41615" y="1553546"/>
            <a:ext cx="513103" cy="7408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3611878" flipV="1">
            <a:off x="3423312" y="1751040"/>
            <a:ext cx="716102" cy="345857"/>
          </a:xfrm>
          <a:prstGeom prst="rect">
            <a:avLst/>
          </a:prstGeom>
        </p:spPr>
      </p:pic>
      <p:grpSp>
        <p:nvGrpSpPr>
          <p:cNvPr id="44" name="Grouper 43"/>
          <p:cNvGrpSpPr/>
          <p:nvPr/>
        </p:nvGrpSpPr>
        <p:grpSpPr>
          <a:xfrm>
            <a:off x="1405466" y="2952159"/>
            <a:ext cx="773724" cy="419100"/>
            <a:chOff x="0" y="0"/>
            <a:chExt cx="1541780" cy="41910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r 57"/>
          <p:cNvGrpSpPr/>
          <p:nvPr/>
        </p:nvGrpSpPr>
        <p:grpSpPr>
          <a:xfrm>
            <a:off x="3508456" y="3603669"/>
            <a:ext cx="773724" cy="419100"/>
            <a:chOff x="0" y="0"/>
            <a:chExt cx="1541780" cy="419100"/>
          </a:xfrm>
        </p:grpSpPr>
        <p:cxnSp>
          <p:nvCxnSpPr>
            <p:cNvPr id="59" name="Connecteur droit 58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r 63"/>
          <p:cNvGrpSpPr/>
          <p:nvPr/>
        </p:nvGrpSpPr>
        <p:grpSpPr>
          <a:xfrm>
            <a:off x="3513666" y="2967399"/>
            <a:ext cx="773724" cy="419100"/>
            <a:chOff x="0" y="0"/>
            <a:chExt cx="1541780" cy="419100"/>
          </a:xfrm>
        </p:grpSpPr>
        <p:cxnSp>
          <p:nvCxnSpPr>
            <p:cNvPr id="65" name="Connecteur droit 64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er 69"/>
          <p:cNvGrpSpPr/>
          <p:nvPr/>
        </p:nvGrpSpPr>
        <p:grpSpPr>
          <a:xfrm>
            <a:off x="5851641" y="3611289"/>
            <a:ext cx="773724" cy="419100"/>
            <a:chOff x="0" y="0"/>
            <a:chExt cx="1541780" cy="419100"/>
          </a:xfrm>
        </p:grpSpPr>
        <p:cxnSp>
          <p:nvCxnSpPr>
            <p:cNvPr id="71" name="Connecteur droit 70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er 75"/>
          <p:cNvGrpSpPr/>
          <p:nvPr/>
        </p:nvGrpSpPr>
        <p:grpSpPr>
          <a:xfrm>
            <a:off x="5848386" y="2959779"/>
            <a:ext cx="773724" cy="419100"/>
            <a:chOff x="0" y="0"/>
            <a:chExt cx="1541780" cy="419100"/>
          </a:xfrm>
        </p:grpSpPr>
        <p:cxnSp>
          <p:nvCxnSpPr>
            <p:cNvPr id="77" name="Connecteur droit 76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er 81"/>
          <p:cNvGrpSpPr/>
          <p:nvPr/>
        </p:nvGrpSpPr>
        <p:grpSpPr>
          <a:xfrm>
            <a:off x="1405466" y="3603669"/>
            <a:ext cx="773724" cy="419100"/>
            <a:chOff x="0" y="0"/>
            <a:chExt cx="1541780" cy="419100"/>
          </a:xfrm>
        </p:grpSpPr>
        <p:cxnSp>
          <p:nvCxnSpPr>
            <p:cNvPr id="83" name="Connecteur droit 82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ZoneTexte 87"/>
          <p:cNvSpPr txBox="1"/>
          <p:nvPr/>
        </p:nvSpPr>
        <p:spPr>
          <a:xfrm>
            <a:off x="314387" y="2113745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p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Ecris 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</a:t>
            </a:r>
            <a:r>
              <a:rPr lang="fr-FR" sz="11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97018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²la ²lettre ²que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: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96" name="Étoile à 5 branches 95"/>
          <p:cNvSpPr/>
          <p:nvPr/>
        </p:nvSpPr>
        <p:spPr>
          <a:xfrm>
            <a:off x="5848386" y="8547535"/>
            <a:ext cx="752240" cy="720031"/>
          </a:xfrm>
          <a:prstGeom prst="star5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44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84750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B</a:t>
                      </a:r>
                      <a:r>
                        <a:rPr lang="fr-FR" sz="3200" b="1" baseline="0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 b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  <a:latin typeface="Cursivestandard"/>
                          <a:cs typeface="Cursivestandard"/>
                        </a:rPr>
                        <a:t>B ²b</a:t>
                      </a:r>
                      <a:endParaRPr lang="fr-FR" sz="32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[b]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Entoure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b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0" y="1410870"/>
            <a:ext cx="773260" cy="84159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67" y="1566164"/>
            <a:ext cx="625920" cy="53100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865" y="1542766"/>
            <a:ext cx="791469" cy="57780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986" y="1515508"/>
            <a:ext cx="803903" cy="63231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675" y="1499754"/>
            <a:ext cx="526846" cy="66382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599" y="1498277"/>
            <a:ext cx="918132" cy="666780"/>
          </a:xfrm>
          <a:prstGeom prst="rect">
            <a:avLst/>
          </a:prstGeom>
        </p:spPr>
      </p:pic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17023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r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I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3" name="Image 22" descr="C:\Users\Catherine\Documents\CP\7 Lecture Pilotis\Gestes BM Pilotis\b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21" y="311143"/>
            <a:ext cx="474013" cy="55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0463" y="1563467"/>
            <a:ext cx="720537" cy="53640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75826"/>
              </p:ext>
            </p:extLst>
          </p:nvPr>
        </p:nvGraphicFramePr>
        <p:xfrm>
          <a:off x="93133" y="2825320"/>
          <a:ext cx="661212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²ba   ²bo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²bi   ²bu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²ba   ²bo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²bi   ²bu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²ba   ²bo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²bi   ²bu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²ba   ²bo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²bi   ²bu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²ba   ²bo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²bi   ²bu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²ba   ²bo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²bi   ²bu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0602" b="23109"/>
          <a:stretch/>
        </p:blipFill>
        <p:spPr>
          <a:xfrm>
            <a:off x="288209" y="2842254"/>
            <a:ext cx="839969" cy="61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2"/>
          <a:srcRect t="15979" b="15292"/>
          <a:stretch/>
        </p:blipFill>
        <p:spPr>
          <a:xfrm>
            <a:off x="205890" y="3486406"/>
            <a:ext cx="1174174" cy="602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698" b="7296"/>
          <a:stretch/>
        </p:blipFill>
        <p:spPr>
          <a:xfrm>
            <a:off x="2582715" y="2842254"/>
            <a:ext cx="532447" cy="61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0482" y="3511807"/>
            <a:ext cx="672305" cy="5240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6"/>
          <a:srcRect t="-4018" b="52481"/>
          <a:stretch/>
        </p:blipFill>
        <p:spPr>
          <a:xfrm>
            <a:off x="4613533" y="2867655"/>
            <a:ext cx="1066800" cy="549804"/>
          </a:xfrm>
          <a:prstGeom prst="ellipse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49912" y="3503340"/>
            <a:ext cx="467633" cy="581633"/>
          </a:xfrm>
          <a:prstGeom prst="rect">
            <a:avLst/>
          </a:prstGeom>
        </p:spPr>
      </p:pic>
      <p:sp>
        <p:nvSpPr>
          <p:cNvPr id="17" name="Étoile à 5 branches 16"/>
          <p:cNvSpPr/>
          <p:nvPr/>
        </p:nvSpPr>
        <p:spPr>
          <a:xfrm>
            <a:off x="5063064" y="480482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4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56206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bonne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pomme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bonne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bonne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cabine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bobine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colline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cabine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carabine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cabine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cabinet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²balle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²dalle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²lalle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²balle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297018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²la ²lettre ²que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81131"/>
              </p:ext>
            </p:extLst>
          </p:nvPr>
        </p:nvGraphicFramePr>
        <p:xfrm>
          <a:off x="93129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7" name="Image 3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608" y="8477983"/>
            <a:ext cx="927351" cy="749300"/>
          </a:xfrm>
          <a:prstGeom prst="rect">
            <a:avLst/>
          </a:prstGeom>
        </p:spPr>
      </p:pic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037554"/>
              </p:ext>
            </p:extLst>
          </p:nvPr>
        </p:nvGraphicFramePr>
        <p:xfrm>
          <a:off x="1436076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75252"/>
              </p:ext>
            </p:extLst>
          </p:nvPr>
        </p:nvGraphicFramePr>
        <p:xfrm>
          <a:off x="2779023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14338"/>
              </p:ext>
            </p:extLst>
          </p:nvPr>
        </p:nvGraphicFramePr>
        <p:xfrm>
          <a:off x="4121971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03275"/>
              </p:ext>
            </p:extLst>
          </p:nvPr>
        </p:nvGraphicFramePr>
        <p:xfrm>
          <a:off x="5464919" y="8428876"/>
          <a:ext cx="1286936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468"/>
                <a:gridCol w="643468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" name="Image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76536" y="8571468"/>
            <a:ext cx="861328" cy="596549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16680" y="8478719"/>
            <a:ext cx="923802" cy="689298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91455" y="8470660"/>
            <a:ext cx="547574" cy="773557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67862" y="8531348"/>
            <a:ext cx="712869" cy="7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34238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B</a:t>
                      </a:r>
                      <a:r>
                        <a:rPr lang="fr-FR" sz="3200" b="1" baseline="0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 b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  <a:latin typeface="Cursivestandard"/>
                          <a:cs typeface="Cursivestandard"/>
                        </a:rPr>
                        <a:t>B ²b</a:t>
                      </a:r>
                      <a:endParaRPr lang="fr-FR" sz="32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[b]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2. </a:t>
            </a:r>
            <a:r>
              <a:rPr lang="fr-FR" sz="4000" dirty="0" smtClean="0">
                <a:latin typeface="Picto Moustache"/>
                <a:cs typeface="Picto Moustache"/>
              </a:rPr>
              <a:t>p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Ecris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r>
              <a:rPr lang="fr-FR" dirty="0">
                <a:latin typeface="Cursivestandard"/>
                <a:cs typeface="Cursivestandard"/>
              </a:rPr>
              <a:t>²ba    ²bo    ²bi    ²bu   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b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91" y="1567293"/>
            <a:ext cx="625920" cy="53100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65" y="1543895"/>
            <a:ext cx="791469" cy="57780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467" y="1500883"/>
            <a:ext cx="526846" cy="663826"/>
          </a:xfrm>
          <a:prstGeom prst="rect">
            <a:avLst/>
          </a:prstGeom>
        </p:spPr>
      </p:pic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08345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i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r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I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3" name="Image 22" descr="C:\Users\Catherine\Documents\CP\7 Lecture Pilotis\Gestes BM Pilotis\b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21" y="311143"/>
            <a:ext cx="474013" cy="55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290" y="1564596"/>
            <a:ext cx="720537" cy="53640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86569"/>
              </p:ext>
            </p:extLst>
          </p:nvPr>
        </p:nvGraphicFramePr>
        <p:xfrm>
          <a:off x="93133" y="2825318"/>
          <a:ext cx="6612126" cy="128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42408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42408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0602" b="23109"/>
          <a:stretch/>
        </p:blipFill>
        <p:spPr>
          <a:xfrm>
            <a:off x="288209" y="2842254"/>
            <a:ext cx="839969" cy="61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9"/>
          <a:srcRect t="15979" b="15292"/>
          <a:stretch/>
        </p:blipFill>
        <p:spPr>
          <a:xfrm>
            <a:off x="205890" y="3486406"/>
            <a:ext cx="1174174" cy="602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698" b="7296"/>
          <a:stretch/>
        </p:blipFill>
        <p:spPr>
          <a:xfrm>
            <a:off x="2582715" y="2842254"/>
            <a:ext cx="532447" cy="61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0482" y="3511807"/>
            <a:ext cx="672305" cy="5240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3"/>
          <a:srcRect t="-4018" b="52481"/>
          <a:stretch/>
        </p:blipFill>
        <p:spPr>
          <a:xfrm>
            <a:off x="4613533" y="2867655"/>
            <a:ext cx="1066800" cy="549804"/>
          </a:xfrm>
          <a:prstGeom prst="ellipse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9912" y="3503340"/>
            <a:ext cx="467633" cy="581633"/>
          </a:xfrm>
          <a:prstGeom prst="rect">
            <a:avLst/>
          </a:prstGeom>
        </p:spPr>
      </p:pic>
      <p:sp>
        <p:nvSpPr>
          <p:cNvPr id="17" name="Étoile à 5 branches 16"/>
          <p:cNvSpPr/>
          <p:nvPr/>
        </p:nvSpPr>
        <p:spPr>
          <a:xfrm>
            <a:off x="5063064" y="328085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4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41436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bonne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donne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pomme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bonne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bonne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cabine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bobine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colline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cabine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carabine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cabine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cabinet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²balle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²dalle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²lalle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²balle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297018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</a:t>
            </a:r>
            <a:r>
              <a:rPr lang="fr-FR" sz="1400" b="1" dirty="0" smtClean="0">
                <a:latin typeface="Comic Sans MS"/>
                <a:cs typeface="Comic Sans MS"/>
              </a:rPr>
              <a:t>ntoure </a:t>
            </a:r>
            <a:r>
              <a:rPr lang="fr-FR" sz="1400" dirty="0" smtClean="0">
                <a:latin typeface="Cursivestandard"/>
                <a:cs typeface="Cursivestandard"/>
              </a:rPr>
              <a:t>²la ²lettre ²que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28329"/>
              </p:ext>
            </p:extLst>
          </p:nvPr>
        </p:nvGraphicFramePr>
        <p:xfrm>
          <a:off x="93129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7" name="Image 3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590" y="8531347"/>
            <a:ext cx="861305" cy="695935"/>
          </a:xfrm>
          <a:prstGeom prst="rect">
            <a:avLst/>
          </a:prstGeom>
        </p:spPr>
      </p:pic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34389"/>
              </p:ext>
            </p:extLst>
          </p:nvPr>
        </p:nvGraphicFramePr>
        <p:xfrm>
          <a:off x="1213807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50194"/>
              </p:ext>
            </p:extLst>
          </p:nvPr>
        </p:nvGraphicFramePr>
        <p:xfrm>
          <a:off x="2334485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22075"/>
              </p:ext>
            </p:extLst>
          </p:nvPr>
        </p:nvGraphicFramePr>
        <p:xfrm>
          <a:off x="3455163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91148"/>
              </p:ext>
            </p:extLst>
          </p:nvPr>
        </p:nvGraphicFramePr>
        <p:xfrm>
          <a:off x="4575841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" name="Image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06275" y="8622270"/>
            <a:ext cx="861328" cy="596549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5388" y="8571468"/>
            <a:ext cx="923802" cy="689298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21547" y="8470660"/>
            <a:ext cx="547574" cy="773557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3565" y="8547897"/>
            <a:ext cx="712869" cy="712869"/>
          </a:xfrm>
          <a:prstGeom prst="rect">
            <a:avLst/>
          </a:prstGeom>
        </p:spPr>
      </p:pic>
      <p:sp>
        <p:nvSpPr>
          <p:cNvPr id="39" name="Étoile à 5 branches 38"/>
          <p:cNvSpPr/>
          <p:nvPr/>
        </p:nvSpPr>
        <p:spPr>
          <a:xfrm>
            <a:off x="5080000" y="582083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7155" y="1430545"/>
            <a:ext cx="569480" cy="80450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57269" y="1609573"/>
            <a:ext cx="390640" cy="44644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51641" y="1597191"/>
            <a:ext cx="629090" cy="47121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27783" y="1537970"/>
            <a:ext cx="667900" cy="589652"/>
          </a:xfrm>
          <a:prstGeom prst="rect">
            <a:avLst/>
          </a:prstGeom>
        </p:spPr>
      </p:pic>
      <p:grpSp>
        <p:nvGrpSpPr>
          <p:cNvPr id="49" name="Grouper 48"/>
          <p:cNvGrpSpPr/>
          <p:nvPr/>
        </p:nvGrpSpPr>
        <p:grpSpPr>
          <a:xfrm>
            <a:off x="1405466" y="2952159"/>
            <a:ext cx="773724" cy="419100"/>
            <a:chOff x="0" y="0"/>
            <a:chExt cx="1541780" cy="419100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r 56"/>
          <p:cNvGrpSpPr/>
          <p:nvPr/>
        </p:nvGrpSpPr>
        <p:grpSpPr>
          <a:xfrm>
            <a:off x="3508456" y="3603669"/>
            <a:ext cx="773724" cy="419100"/>
            <a:chOff x="0" y="0"/>
            <a:chExt cx="1541780" cy="419100"/>
          </a:xfrm>
        </p:grpSpPr>
        <p:cxnSp>
          <p:nvCxnSpPr>
            <p:cNvPr id="58" name="Connecteur droit 57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r 62"/>
          <p:cNvGrpSpPr/>
          <p:nvPr/>
        </p:nvGrpSpPr>
        <p:grpSpPr>
          <a:xfrm>
            <a:off x="3513666" y="2967399"/>
            <a:ext cx="773724" cy="419100"/>
            <a:chOff x="0" y="0"/>
            <a:chExt cx="1541780" cy="419100"/>
          </a:xfrm>
        </p:grpSpPr>
        <p:cxnSp>
          <p:nvCxnSpPr>
            <p:cNvPr id="64" name="Connecteur droit 63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r 68"/>
          <p:cNvGrpSpPr/>
          <p:nvPr/>
        </p:nvGrpSpPr>
        <p:grpSpPr>
          <a:xfrm>
            <a:off x="5851641" y="3611289"/>
            <a:ext cx="773724" cy="419100"/>
            <a:chOff x="0" y="0"/>
            <a:chExt cx="1541780" cy="419100"/>
          </a:xfrm>
        </p:grpSpPr>
        <p:cxnSp>
          <p:nvCxnSpPr>
            <p:cNvPr id="70" name="Connecteur droit 69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r 74"/>
          <p:cNvGrpSpPr/>
          <p:nvPr/>
        </p:nvGrpSpPr>
        <p:grpSpPr>
          <a:xfrm>
            <a:off x="5848386" y="2959779"/>
            <a:ext cx="773724" cy="419100"/>
            <a:chOff x="0" y="0"/>
            <a:chExt cx="1541780" cy="419100"/>
          </a:xfrm>
        </p:grpSpPr>
        <p:cxnSp>
          <p:nvCxnSpPr>
            <p:cNvPr id="76" name="Connecteur droit 75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r 80"/>
          <p:cNvGrpSpPr/>
          <p:nvPr/>
        </p:nvGrpSpPr>
        <p:grpSpPr>
          <a:xfrm>
            <a:off x="1405466" y="3603669"/>
            <a:ext cx="773724" cy="419100"/>
            <a:chOff x="0" y="0"/>
            <a:chExt cx="1541780" cy="419100"/>
          </a:xfrm>
        </p:grpSpPr>
        <p:cxnSp>
          <p:nvCxnSpPr>
            <p:cNvPr id="82" name="Connecteur droit 81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7" name="Tableau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52858"/>
              </p:ext>
            </p:extLst>
          </p:nvPr>
        </p:nvGraphicFramePr>
        <p:xfrm>
          <a:off x="5696517" y="8428876"/>
          <a:ext cx="1015812" cy="123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/>
                <a:gridCol w="507906"/>
              </a:tblGrid>
              <a:tr h="8675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816" t="17460" r="55555" b="14109"/>
          <a:stretch/>
        </p:blipFill>
        <p:spPr>
          <a:xfrm>
            <a:off x="5877042" y="8437343"/>
            <a:ext cx="657718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4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25510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ou</a:t>
                      </a:r>
                      <a:r>
                        <a:rPr lang="fr-FR" sz="3200" b="1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008000"/>
                          </a:solidFill>
                          <a:latin typeface="Cursivestandard"/>
                          <a:cs typeface="Cursivestandard"/>
                        </a:rPr>
                        <a:t> ²ou</a:t>
                      </a:r>
                      <a:endParaRPr lang="fr-FR" sz="3200" b="1" dirty="0" smtClean="0">
                        <a:solidFill>
                          <a:srgbClr val="008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[u]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Entoure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ou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0" y="1410870"/>
            <a:ext cx="773260" cy="84159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937" y="1515508"/>
            <a:ext cx="803903" cy="632319"/>
          </a:xfrm>
          <a:prstGeom prst="rect">
            <a:avLst/>
          </a:prstGeom>
        </p:spPr>
      </p:pic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947861"/>
              </p:ext>
            </p:extLst>
          </p:nvPr>
        </p:nvGraphicFramePr>
        <p:xfrm>
          <a:off x="93127" y="4818019"/>
          <a:ext cx="661216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an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uo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an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an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uo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259" y="1563467"/>
            <a:ext cx="720537" cy="53640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29646"/>
              </p:ext>
            </p:extLst>
          </p:nvPr>
        </p:nvGraphicFramePr>
        <p:xfrm>
          <a:off x="93133" y="2825320"/>
          <a:ext cx="661212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²sou   ²pou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mou   ²rou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²sou   ²pou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mou   ²rou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²sou   ²bou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mou   ²rou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²sou   ²pou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mou   ²rou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²sou   ²pou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mou   ²rou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²sou   ²bou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mou   ²rou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480482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4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602259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rouge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rouge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rouge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rouge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bouge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loup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poule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loup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roue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pou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loupe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loup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²soupe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²soule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²loupe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²soupe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²soupe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²soupe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" name="Image 38" descr="C:\Users\Catherine\Documents\CP\7 Lecture\1 Pilotis\Gestes BM Pilotis\ou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09" y="323649"/>
            <a:ext cx="460089" cy="5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414" y="1410870"/>
            <a:ext cx="837855" cy="84159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683" y="1435851"/>
            <a:ext cx="838840" cy="79163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7254" y="1443003"/>
            <a:ext cx="653591" cy="77732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6207" y="1418477"/>
            <a:ext cx="913367" cy="82638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12"/>
          <a:srcRect t="14458" b="12347"/>
          <a:stretch/>
        </p:blipFill>
        <p:spPr>
          <a:xfrm>
            <a:off x="434820" y="2846489"/>
            <a:ext cx="569480" cy="58886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878" y="3502230"/>
            <a:ext cx="639772" cy="56515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482" y="2867230"/>
            <a:ext cx="478041" cy="564686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4482" y="3518279"/>
            <a:ext cx="765852" cy="54910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62745" y="2859189"/>
            <a:ext cx="585427" cy="585427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2042" y="3518279"/>
            <a:ext cx="473973" cy="558299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393327" y="7708234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</a:t>
            </a:r>
            <a:r>
              <a:rPr lang="fr-FR" sz="1400" b="1" dirty="0">
                <a:latin typeface="Comic Sans MS"/>
                <a:cs typeface="Comic Sans MS"/>
              </a:rPr>
              <a:t>u</a:t>
            </a:r>
            <a:r>
              <a:rPr lang="fr-FR" sz="1400" b="1" dirty="0" smtClean="0">
                <a:latin typeface="Comic Sans MS"/>
                <a:cs typeface="Comic Sans MS"/>
              </a:rPr>
              <a:t>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14061" y="947548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1466936" y="94583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2926516" y="9458391"/>
            <a:ext cx="75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5457729" y="9475648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9391" y="8457348"/>
            <a:ext cx="894066" cy="1035234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93074" y="8508551"/>
            <a:ext cx="684460" cy="966935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34484" y="8500790"/>
            <a:ext cx="752738" cy="960781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4147254" y="94583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13386" y="8493009"/>
            <a:ext cx="1045008" cy="99957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3784" y="8570743"/>
            <a:ext cx="744846" cy="9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249952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ou</a:t>
                      </a:r>
                      <a:r>
                        <a:rPr lang="fr-FR" sz="3200" b="1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008000"/>
                          </a:solidFill>
                          <a:latin typeface="Cursivestandard"/>
                          <a:cs typeface="Cursivestandard"/>
                        </a:rPr>
                        <a:t> ²ou</a:t>
                      </a:r>
                      <a:endParaRPr lang="fr-FR" sz="3200" b="1" dirty="0" smtClean="0">
                        <a:solidFill>
                          <a:srgbClr val="008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[u]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2. </a:t>
            </a:r>
            <a:r>
              <a:rPr lang="fr-FR" sz="4000" dirty="0" smtClean="0">
                <a:latin typeface="Picto Moustache"/>
                <a:cs typeface="Picto Moustache"/>
              </a:rPr>
              <a:t>p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Ecris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r>
              <a:rPr lang="fr-FR" dirty="0" smtClean="0">
                <a:latin typeface="Cursivestandard"/>
                <a:cs typeface="Cursivestandard"/>
              </a:rPr>
              <a:t>²sou   ²pou   ²bou  ²rou  mou   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3.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 smtClean="0">
                <a:solidFill>
                  <a:srgbClr val="7F7F7F"/>
                </a:solidFill>
                <a:latin typeface="Comic Sans MS"/>
                <a:cs typeface="Comic Sans MS"/>
              </a:rPr>
              <a:t>ou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6016"/>
              </p:ext>
            </p:extLst>
          </p:nvPr>
        </p:nvGraphicFramePr>
        <p:xfrm>
          <a:off x="93133" y="2825318"/>
          <a:ext cx="6612126" cy="128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42408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42408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328085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4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e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Coche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</a:t>
            </a:r>
            <a:r>
              <a:rPr lang="fr-FR" sz="1400" dirty="0">
                <a:latin typeface="Cursivestandard"/>
                <a:cs typeface="Cursivestandard"/>
              </a:rPr>
              <a:t>²le ²son </a:t>
            </a:r>
            <a:r>
              <a:rPr lang="fr-FR" sz="1400" b="1" dirty="0">
                <a:latin typeface="Comic Sans MS"/>
                <a:cs typeface="Comic Sans MS"/>
              </a:rPr>
              <a:t>[u] </a:t>
            </a:r>
            <a:r>
              <a:rPr lang="fr-FR" sz="14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39" name="Étoile à 5 branches 38"/>
          <p:cNvSpPr/>
          <p:nvPr/>
        </p:nvSpPr>
        <p:spPr>
          <a:xfrm>
            <a:off x="5080000" y="582083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1" y="1409564"/>
            <a:ext cx="569480" cy="804503"/>
          </a:xfrm>
          <a:prstGeom prst="rect">
            <a:avLst/>
          </a:prstGeom>
        </p:spPr>
      </p:pic>
      <p:grpSp>
        <p:nvGrpSpPr>
          <p:cNvPr id="49" name="Grouper 48"/>
          <p:cNvGrpSpPr/>
          <p:nvPr/>
        </p:nvGrpSpPr>
        <p:grpSpPr>
          <a:xfrm>
            <a:off x="1405466" y="2952159"/>
            <a:ext cx="773724" cy="419100"/>
            <a:chOff x="0" y="0"/>
            <a:chExt cx="1541780" cy="419100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r 56"/>
          <p:cNvGrpSpPr/>
          <p:nvPr/>
        </p:nvGrpSpPr>
        <p:grpSpPr>
          <a:xfrm>
            <a:off x="3508456" y="3603669"/>
            <a:ext cx="773724" cy="419100"/>
            <a:chOff x="0" y="0"/>
            <a:chExt cx="1541780" cy="419100"/>
          </a:xfrm>
        </p:grpSpPr>
        <p:cxnSp>
          <p:nvCxnSpPr>
            <p:cNvPr id="58" name="Connecteur droit 57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r 62"/>
          <p:cNvGrpSpPr/>
          <p:nvPr/>
        </p:nvGrpSpPr>
        <p:grpSpPr>
          <a:xfrm>
            <a:off x="3513666" y="2967399"/>
            <a:ext cx="773724" cy="419100"/>
            <a:chOff x="0" y="0"/>
            <a:chExt cx="1541780" cy="419100"/>
          </a:xfrm>
        </p:grpSpPr>
        <p:cxnSp>
          <p:nvCxnSpPr>
            <p:cNvPr id="64" name="Connecteur droit 63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r 68"/>
          <p:cNvGrpSpPr/>
          <p:nvPr/>
        </p:nvGrpSpPr>
        <p:grpSpPr>
          <a:xfrm>
            <a:off x="5851641" y="3611289"/>
            <a:ext cx="773724" cy="419100"/>
            <a:chOff x="0" y="0"/>
            <a:chExt cx="1541780" cy="419100"/>
          </a:xfrm>
        </p:grpSpPr>
        <p:cxnSp>
          <p:nvCxnSpPr>
            <p:cNvPr id="70" name="Connecteur droit 69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r 74"/>
          <p:cNvGrpSpPr/>
          <p:nvPr/>
        </p:nvGrpSpPr>
        <p:grpSpPr>
          <a:xfrm>
            <a:off x="5848386" y="2959779"/>
            <a:ext cx="773724" cy="419100"/>
            <a:chOff x="0" y="0"/>
            <a:chExt cx="1541780" cy="419100"/>
          </a:xfrm>
        </p:grpSpPr>
        <p:cxnSp>
          <p:nvCxnSpPr>
            <p:cNvPr id="76" name="Connecteur droit 75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r 80"/>
          <p:cNvGrpSpPr/>
          <p:nvPr/>
        </p:nvGrpSpPr>
        <p:grpSpPr>
          <a:xfrm>
            <a:off x="1405466" y="3603669"/>
            <a:ext cx="773724" cy="419100"/>
            <a:chOff x="0" y="0"/>
            <a:chExt cx="1541780" cy="419100"/>
          </a:xfrm>
        </p:grpSpPr>
        <p:cxnSp>
          <p:nvCxnSpPr>
            <p:cNvPr id="82" name="Connecteur droit 81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Image 87" descr="C:\Users\Catherine\Documents\CP\7 Lecture\1 Pilotis\Gestes BM Pilotis\ou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09" y="323649"/>
            <a:ext cx="460089" cy="5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18" y="1480870"/>
            <a:ext cx="658949" cy="66189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964" y="1500517"/>
            <a:ext cx="659723" cy="622596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432" y="1506142"/>
            <a:ext cx="514031" cy="611347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2481" y="1486853"/>
            <a:ext cx="718337" cy="64992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3784" y="1428540"/>
            <a:ext cx="766551" cy="76655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1"/>
          <a:srcRect l="11147" r="11147"/>
          <a:stretch/>
        </p:blipFill>
        <p:spPr>
          <a:xfrm>
            <a:off x="5278860" y="1434410"/>
            <a:ext cx="586522" cy="75481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2"/>
          <a:srcRect l="11919" t="16762" r="9643" b="20785"/>
          <a:stretch/>
        </p:blipFill>
        <p:spPr>
          <a:xfrm>
            <a:off x="4258560" y="1472148"/>
            <a:ext cx="853203" cy="679334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 rotWithShape="1">
          <a:blip r:embed="rId2"/>
          <a:srcRect t="14458" b="12347"/>
          <a:stretch/>
        </p:blipFill>
        <p:spPr>
          <a:xfrm>
            <a:off x="434820" y="2854956"/>
            <a:ext cx="569480" cy="588861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878" y="3510697"/>
            <a:ext cx="639772" cy="565150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482" y="2875697"/>
            <a:ext cx="478041" cy="564686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4482" y="3526746"/>
            <a:ext cx="765852" cy="549101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62745" y="2867656"/>
            <a:ext cx="585427" cy="585427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2042" y="3526746"/>
            <a:ext cx="473973" cy="558299"/>
          </a:xfrm>
          <a:prstGeom prst="rect">
            <a:avLst/>
          </a:prstGeom>
        </p:spPr>
      </p:pic>
      <p:graphicFrame>
        <p:nvGraphicFramePr>
          <p:cNvPr id="99" name="Tableau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95312"/>
              </p:ext>
            </p:extLst>
          </p:nvPr>
        </p:nvGraphicFramePr>
        <p:xfrm>
          <a:off x="93127" y="4818019"/>
          <a:ext cx="661216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  <a:gridCol w="508628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an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Script Ecole 2"/>
                          <a:cs typeface="Script Ecole 2"/>
                        </a:rPr>
                        <a:t>uo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an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om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ou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an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uo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ou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Tableau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393783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rouge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rouge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rouge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rouge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bouge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loup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poule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loup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roue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pou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loupe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loup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²soupe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²soule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²loupe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²soupe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²soupe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²soupe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1" name="ZoneTexte 100"/>
          <p:cNvSpPr txBox="1"/>
          <p:nvPr/>
        </p:nvSpPr>
        <p:spPr>
          <a:xfrm>
            <a:off x="244721" y="94924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1258651" y="949242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103" name="ZoneTexte 102"/>
          <p:cNvSpPr txBox="1"/>
          <p:nvPr/>
        </p:nvSpPr>
        <p:spPr>
          <a:xfrm>
            <a:off x="2529061" y="9492420"/>
            <a:ext cx="75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104" name="ZoneTexte 103"/>
          <p:cNvSpPr txBox="1"/>
          <p:nvPr/>
        </p:nvSpPr>
        <p:spPr>
          <a:xfrm>
            <a:off x="4868014" y="9492582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5072" y="8566526"/>
            <a:ext cx="799776" cy="926056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98333" y="8508551"/>
            <a:ext cx="684460" cy="966935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45497" y="8633284"/>
            <a:ext cx="679736" cy="867603"/>
          </a:xfrm>
          <a:prstGeom prst="rect">
            <a:avLst/>
          </a:prstGeom>
        </p:spPr>
      </p:pic>
      <p:sp>
        <p:nvSpPr>
          <p:cNvPr id="108" name="ZoneTexte 107"/>
          <p:cNvSpPr txBox="1"/>
          <p:nvPr/>
        </p:nvSpPr>
        <p:spPr>
          <a:xfrm>
            <a:off x="3597604" y="949242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47701" y="8657058"/>
            <a:ext cx="873502" cy="835524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4545" y="8624817"/>
            <a:ext cx="744846" cy="921839"/>
          </a:xfrm>
          <a:prstGeom prst="rect">
            <a:avLst/>
          </a:prstGeom>
        </p:spPr>
      </p:pic>
      <p:sp>
        <p:nvSpPr>
          <p:cNvPr id="111" name="ZoneTexte 110"/>
          <p:cNvSpPr txBox="1"/>
          <p:nvPr/>
        </p:nvSpPr>
        <p:spPr>
          <a:xfrm>
            <a:off x="5924162" y="9492582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6200000">
            <a:off x="5933446" y="8767969"/>
            <a:ext cx="674730" cy="7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2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15468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baseline="0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C c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  <a:latin typeface="Cursivestandard"/>
                          <a:cs typeface="Cursivestandard"/>
                        </a:rPr>
                        <a:t>C ²c</a:t>
                      </a:r>
                      <a:endParaRPr lang="fr-FR" sz="32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[k]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Entoure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c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0" y="1410870"/>
            <a:ext cx="773260" cy="84159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377" y="1542766"/>
            <a:ext cx="791469" cy="57780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991" y="1499754"/>
            <a:ext cx="526846" cy="663826"/>
          </a:xfrm>
          <a:prstGeom prst="rect">
            <a:avLst/>
          </a:prstGeom>
        </p:spPr>
      </p:pic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721524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c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C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82453"/>
              </p:ext>
            </p:extLst>
          </p:nvPr>
        </p:nvGraphicFramePr>
        <p:xfrm>
          <a:off x="93133" y="2825320"/>
          <a:ext cx="661212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²ca   ²co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²cou   ²cu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²ca   ²co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²cou   ²cu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²ca   ²co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²cou   ²cu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²ca   ²co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²cou   ²cu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²ca   ²co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²cou   ²cu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²ca   ²co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²cou   ²cu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480482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29477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école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écolle</a:t>
                      </a:r>
                      <a:endParaRPr lang="fr-FR" sz="1400" dirty="0" smtClean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école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éole</a:t>
                      </a:r>
                      <a:endParaRPr lang="fr-FR" sz="1400" dirty="0" smtClean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école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rôle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école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sac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bac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lac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sac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sac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²bec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²lac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²bac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" name="Image 38" descr="C:\Users\Catherine\Documents\CP\7 Lecture Pilotis\Gestes BM Pilotis\c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21" y="306909"/>
            <a:ext cx="504000" cy="55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9424" y="3517900"/>
            <a:ext cx="881652" cy="54948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5334" y="2914022"/>
            <a:ext cx="877265" cy="5149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3449" y="1452240"/>
            <a:ext cx="822093" cy="75885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695" y="3512495"/>
            <a:ext cx="622937" cy="55488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1699" y="3505200"/>
            <a:ext cx="452795" cy="57566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9329" y="1476085"/>
            <a:ext cx="538929" cy="71116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4"/>
          <a:srcRect t="9816" b="11656"/>
          <a:stretch/>
        </p:blipFill>
        <p:spPr>
          <a:xfrm>
            <a:off x="2591281" y="2850522"/>
            <a:ext cx="752829" cy="59117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5286" y="1489808"/>
            <a:ext cx="674642" cy="683718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14295" y="1521260"/>
            <a:ext cx="878583" cy="62081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17"/>
          <a:srcRect t="19100" b="6505"/>
          <a:stretch/>
        </p:blipFill>
        <p:spPr>
          <a:xfrm rot="16200000" flipH="1" flipV="1">
            <a:off x="464618" y="2881596"/>
            <a:ext cx="509744" cy="552970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337861" y="94653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583813" y="946538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3086245" y="9465384"/>
            <a:ext cx="75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5889243" y="9465465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4386810" y="946538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e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Coche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</a:t>
            </a:r>
            <a:r>
              <a:rPr lang="fr-FR" sz="1400" dirty="0">
                <a:latin typeface="Cursivestandard"/>
                <a:cs typeface="Cursivestandard"/>
              </a:rPr>
              <a:t>²le ²son </a:t>
            </a:r>
            <a:r>
              <a:rPr lang="fr-FR" sz="1400" b="1" dirty="0" smtClean="0">
                <a:latin typeface="Comic Sans MS"/>
                <a:cs typeface="Comic Sans MS"/>
              </a:rPr>
              <a:t>[k] </a:t>
            </a:r>
            <a:r>
              <a:rPr lang="fr-FR" sz="14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52212" y="8428876"/>
            <a:ext cx="1036508" cy="1036508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97706" y="8813800"/>
            <a:ext cx="987094" cy="5207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2809" y="8772968"/>
            <a:ext cx="694191" cy="691105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21"/>
          <a:srcRect t="5264" b="6699"/>
          <a:stretch/>
        </p:blipFill>
        <p:spPr>
          <a:xfrm>
            <a:off x="5773770" y="8700763"/>
            <a:ext cx="931517" cy="7112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79170" y="8490526"/>
            <a:ext cx="911091" cy="9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56178"/>
              </p:ext>
            </p:extLst>
          </p:nvPr>
        </p:nvGraphicFramePr>
        <p:xfrm>
          <a:off x="93133" y="2825318"/>
          <a:ext cx="6612126" cy="128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42408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42408"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67809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baseline="0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C c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fr-FR" sz="3200" b="1" dirty="0" smtClean="0">
                          <a:solidFill>
                            <a:srgbClr val="0000FF"/>
                          </a:solidFill>
                          <a:latin typeface="Cursivestandard"/>
                          <a:cs typeface="Cursivestandard"/>
                        </a:rPr>
                        <a:t>C ²c</a:t>
                      </a:r>
                      <a:endParaRPr lang="fr-FR" sz="32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[k]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p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>
                <a:latin typeface="Comic Sans MS"/>
                <a:cs typeface="Comic Sans MS"/>
              </a:rPr>
              <a:t>Ecris 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</a:t>
            </a:r>
            <a:r>
              <a:rPr lang="fr-FR" sz="1400" dirty="0">
                <a:latin typeface="Cursivestandard"/>
                <a:cs typeface="Cursivestandard"/>
              </a:rPr>
              <a:t>: </a:t>
            </a:r>
            <a:r>
              <a:rPr lang="fr-FR" sz="2000" dirty="0">
                <a:latin typeface="Cursivestandard"/>
                <a:cs typeface="Cursivestandard"/>
              </a:rPr>
              <a:t>²ca   ²</a:t>
            </a:r>
            <a:r>
              <a:rPr lang="fr-FR" sz="2000" dirty="0" smtClean="0">
                <a:latin typeface="Cursivestandard"/>
                <a:cs typeface="Cursivestandard"/>
              </a:rPr>
              <a:t>co   ²</a:t>
            </a:r>
            <a:r>
              <a:rPr lang="fr-FR" sz="2000" dirty="0">
                <a:latin typeface="Cursivestandard"/>
                <a:cs typeface="Cursivestandard"/>
              </a:rPr>
              <a:t>cou   ²cu</a:t>
            </a:r>
          </a:p>
          <a:p>
            <a:r>
              <a:rPr lang="fr-FR" sz="1400" dirty="0" smtClean="0">
                <a:latin typeface="Cursivestandard"/>
                <a:cs typeface="Cursivestandard"/>
              </a:rPr>
              <a:t>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c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049" y="1630216"/>
            <a:ext cx="685979" cy="50079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053" y="1592937"/>
            <a:ext cx="456626" cy="575349"/>
          </a:xfrm>
          <a:prstGeom prst="rect">
            <a:avLst/>
          </a:prstGeom>
        </p:spPr>
      </p:pic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54802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k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c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C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95661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école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écolle</a:t>
                      </a:r>
                      <a:endParaRPr lang="fr-FR" sz="1400" dirty="0" smtClean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école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éole</a:t>
                      </a:r>
                      <a:endParaRPr lang="fr-FR" sz="1400" dirty="0" smtClean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école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rôle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école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sac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bac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lac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sac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sac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cas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²bec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²lac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²bac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" name="Image 38" descr="C:\Users\Catherine\Documents\CP\7 Lecture Pilotis\Gestes BM Pilotis\c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21" y="306909"/>
            <a:ext cx="504000" cy="55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9424" y="3517900"/>
            <a:ext cx="881652" cy="54948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5334" y="2914022"/>
            <a:ext cx="877265" cy="5149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921" y="1546447"/>
            <a:ext cx="724023" cy="66832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695" y="3512495"/>
            <a:ext cx="622937" cy="55488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1699" y="3505200"/>
            <a:ext cx="452795" cy="57566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1159" y="1572422"/>
            <a:ext cx="467099" cy="61637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3"/>
          <a:srcRect t="9816" b="11656"/>
          <a:stretch/>
        </p:blipFill>
        <p:spPr>
          <a:xfrm>
            <a:off x="2591281" y="2850522"/>
            <a:ext cx="752829" cy="59117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7502" y="1584316"/>
            <a:ext cx="584724" cy="59259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15851" y="1611576"/>
            <a:ext cx="761483" cy="53807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16"/>
          <a:srcRect t="19100" b="6505"/>
          <a:stretch/>
        </p:blipFill>
        <p:spPr>
          <a:xfrm rot="16200000" flipH="1" flipV="1">
            <a:off x="464618" y="2881596"/>
            <a:ext cx="509744" cy="552970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236261" y="94653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270689" y="946538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2540094" y="9465384"/>
            <a:ext cx="75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5990843" y="9465465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3623844" y="946538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e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Coche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</a:t>
            </a:r>
            <a:r>
              <a:rPr lang="fr-FR" sz="1400" dirty="0">
                <a:latin typeface="Cursivestandard"/>
                <a:cs typeface="Cursivestandard"/>
              </a:rPr>
              <a:t>²le ²son </a:t>
            </a:r>
            <a:r>
              <a:rPr lang="fr-FR" sz="1400" b="1" dirty="0" smtClean="0">
                <a:latin typeface="Comic Sans MS"/>
                <a:cs typeface="Comic Sans MS"/>
              </a:rPr>
              <a:t>[k] </a:t>
            </a:r>
            <a:r>
              <a:rPr lang="fr-FR" sz="14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8414" y="8574608"/>
            <a:ext cx="890776" cy="89077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34740" y="8877300"/>
            <a:ext cx="987094" cy="5207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1209" y="8772968"/>
            <a:ext cx="694191" cy="691105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20"/>
          <a:srcRect t="5264" b="6699"/>
          <a:stretch/>
        </p:blipFill>
        <p:spPr>
          <a:xfrm>
            <a:off x="5875370" y="8700763"/>
            <a:ext cx="931517" cy="7112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0319" y="8528626"/>
            <a:ext cx="911091" cy="911091"/>
          </a:xfrm>
          <a:prstGeom prst="rect">
            <a:avLst/>
          </a:prstGeom>
        </p:spPr>
      </p:pic>
      <p:sp>
        <p:nvSpPr>
          <p:cNvPr id="42" name="Étoile à 5 branches 41"/>
          <p:cNvSpPr/>
          <p:nvPr/>
        </p:nvSpPr>
        <p:spPr>
          <a:xfrm>
            <a:off x="5063064" y="328085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toile à 5 branches 42"/>
          <p:cNvSpPr/>
          <p:nvPr/>
        </p:nvSpPr>
        <p:spPr>
          <a:xfrm>
            <a:off x="5080000" y="582083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1566" y="1677411"/>
            <a:ext cx="618532" cy="406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1767" y="1642959"/>
            <a:ext cx="671463" cy="475305"/>
          </a:xfrm>
          <a:prstGeom prst="rect">
            <a:avLst/>
          </a:prstGeom>
        </p:spPr>
      </p:pic>
      <p:grpSp>
        <p:nvGrpSpPr>
          <p:cNvPr id="44" name="Grouper 43"/>
          <p:cNvGrpSpPr/>
          <p:nvPr/>
        </p:nvGrpSpPr>
        <p:grpSpPr>
          <a:xfrm>
            <a:off x="1405466" y="2952159"/>
            <a:ext cx="773724" cy="419100"/>
            <a:chOff x="0" y="0"/>
            <a:chExt cx="1541780" cy="41910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er 61"/>
          <p:cNvGrpSpPr/>
          <p:nvPr/>
        </p:nvGrpSpPr>
        <p:grpSpPr>
          <a:xfrm>
            <a:off x="3508456" y="3603669"/>
            <a:ext cx="773724" cy="419100"/>
            <a:chOff x="0" y="0"/>
            <a:chExt cx="1541780" cy="419100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r 67"/>
          <p:cNvGrpSpPr/>
          <p:nvPr/>
        </p:nvGrpSpPr>
        <p:grpSpPr>
          <a:xfrm>
            <a:off x="3513666" y="2967399"/>
            <a:ext cx="773724" cy="419100"/>
            <a:chOff x="0" y="0"/>
            <a:chExt cx="1541780" cy="419100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r 73"/>
          <p:cNvGrpSpPr/>
          <p:nvPr/>
        </p:nvGrpSpPr>
        <p:grpSpPr>
          <a:xfrm>
            <a:off x="5851641" y="3611289"/>
            <a:ext cx="773724" cy="419100"/>
            <a:chOff x="0" y="0"/>
            <a:chExt cx="1541780" cy="419100"/>
          </a:xfrm>
        </p:grpSpPr>
        <p:cxnSp>
          <p:nvCxnSpPr>
            <p:cNvPr id="75" name="Connecteur droit 74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r 79"/>
          <p:cNvGrpSpPr/>
          <p:nvPr/>
        </p:nvGrpSpPr>
        <p:grpSpPr>
          <a:xfrm>
            <a:off x="5848386" y="2959779"/>
            <a:ext cx="773724" cy="419100"/>
            <a:chOff x="0" y="0"/>
            <a:chExt cx="1541780" cy="419100"/>
          </a:xfrm>
        </p:grpSpPr>
        <p:cxnSp>
          <p:nvCxnSpPr>
            <p:cNvPr id="81" name="Connecteur droit 80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er 85"/>
          <p:cNvGrpSpPr/>
          <p:nvPr/>
        </p:nvGrpSpPr>
        <p:grpSpPr>
          <a:xfrm>
            <a:off x="1405466" y="3603669"/>
            <a:ext cx="773724" cy="419100"/>
            <a:chOff x="0" y="0"/>
            <a:chExt cx="1541780" cy="419100"/>
          </a:xfrm>
        </p:grpSpPr>
        <p:cxnSp>
          <p:nvCxnSpPr>
            <p:cNvPr id="87" name="Connecteur droit 86"/>
            <p:cNvCxnSpPr/>
            <p:nvPr/>
          </p:nvCxnSpPr>
          <p:spPr>
            <a:xfrm>
              <a:off x="0" y="411480"/>
              <a:ext cx="1541780" cy="76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0" y="0"/>
              <a:ext cx="1541780" cy="7620"/>
            </a:xfrm>
            <a:prstGeom prst="line">
              <a:avLst/>
            </a:prstGeom>
            <a:ln>
              <a:solidFill>
                <a:srgbClr val="604A7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0" y="30861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0" y="20574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>
              <a:off x="0" y="102870"/>
              <a:ext cx="1541780" cy="762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ZoneTexte 92"/>
          <p:cNvSpPr txBox="1"/>
          <p:nvPr/>
        </p:nvSpPr>
        <p:spPr>
          <a:xfrm>
            <a:off x="4819663" y="946329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48591" y="8294894"/>
            <a:ext cx="871806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9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586012"/>
              </p:ext>
            </p:extLst>
          </p:nvPr>
        </p:nvGraphicFramePr>
        <p:xfrm>
          <a:off x="2634367" y="288990"/>
          <a:ext cx="2381860" cy="5863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597819"/>
                <a:gridCol w="1784041"/>
              </a:tblGrid>
              <a:tr h="586311">
                <a:tc>
                  <a:txBody>
                    <a:bodyPr/>
                    <a:lstStyle/>
                    <a:p>
                      <a:endParaRPr lang="fr-FR" sz="2600" dirty="0"/>
                    </a:p>
                  </a:txBody>
                  <a:tcPr marL="63305" marR="63305" marT="66040" marB="6604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/>
                      <a:r>
                        <a:rPr lang="fr-FR" sz="3200" b="1" dirty="0" err="1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É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3200" b="1" dirty="0" err="1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é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 </a:t>
                      </a:r>
                      <a:r>
                        <a:rPr lang="fr-FR" sz="3200" b="1" dirty="0" err="1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É</a:t>
                      </a:r>
                      <a:r>
                        <a:rPr lang="fr-FR" sz="3200" b="1" dirty="0" smtClean="0">
                          <a:solidFill>
                            <a:srgbClr val="FF0000"/>
                          </a:solidFill>
                          <a:latin typeface="Cursivestandard"/>
                          <a:cs typeface="Cursivestandard"/>
                        </a:rPr>
                        <a:t> ²é</a:t>
                      </a:r>
                      <a:endParaRPr lang="fr-FR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72000" marR="63305" marT="18000" marB="1800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92"/>
          <p:cNvSpPr>
            <a:spLocks noChangeArrowheads="1"/>
          </p:cNvSpPr>
          <p:nvPr/>
        </p:nvSpPr>
        <p:spPr bwMode="auto">
          <a:xfrm>
            <a:off x="217340" y="281448"/>
            <a:ext cx="2365375" cy="56634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Prénom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: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Date :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arré corné 93"/>
          <p:cNvSpPr>
            <a:spLocks noChangeArrowheads="1"/>
          </p:cNvSpPr>
          <p:nvPr/>
        </p:nvSpPr>
        <p:spPr bwMode="auto">
          <a:xfrm rot="314074">
            <a:off x="5357509" y="352187"/>
            <a:ext cx="1292225" cy="46513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sy="23000" kx="-1199993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charset="0"/>
                <a:ea typeface="ÇlÇr ñæí©" charset="0"/>
              </a:rPr>
              <a:t>Phonologie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341" y="794891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1.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²images ²si ²tu ²entend$ ²le ²son </a:t>
            </a:r>
            <a:r>
              <a:rPr lang="fr-FR" sz="1400" b="1" dirty="0" smtClean="0">
                <a:latin typeface="Comic Sans MS"/>
                <a:cs typeface="Comic Sans MS"/>
              </a:rPr>
              <a:t>[e]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7341" y="207510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2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Entoure </a:t>
            </a:r>
            <a:r>
              <a:rPr lang="fr-FR" sz="1400" dirty="0" smtClean="0">
                <a:latin typeface="Cursivestandard"/>
                <a:cs typeface="Cursivestandard"/>
              </a:rPr>
              <a:t>²la ²syllabe ²que ²tu ²entend$ : 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209" y="4110133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3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 smtClean="0">
                <a:latin typeface="Picto Moustache"/>
                <a:cs typeface="Picto Moustache"/>
              </a:rPr>
              <a:t>j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Colorie </a:t>
            </a:r>
            <a:r>
              <a:rPr lang="fr-FR" sz="1400" dirty="0" smtClean="0">
                <a:latin typeface="Cursivestandard"/>
                <a:cs typeface="Cursivestandard"/>
              </a:rPr>
              <a:t>²le$ ²lettre$ </a:t>
            </a:r>
            <a:r>
              <a:rPr lang="fr-FR" sz="1400" b="1" i="1" dirty="0">
                <a:solidFill>
                  <a:srgbClr val="7F7F7F"/>
                </a:solidFill>
                <a:latin typeface="Comic Sans MS"/>
                <a:cs typeface="Comic Sans MS"/>
              </a:rPr>
              <a:t>é</a:t>
            </a:r>
            <a:r>
              <a:rPr lang="fr-FR" sz="1400" b="1" dirty="0" smtClean="0">
                <a:latin typeface="Comic Sans MS"/>
                <a:cs typeface="Comic Sans MS"/>
              </a:rPr>
              <a:t> : 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0" y="1410870"/>
            <a:ext cx="773260" cy="84159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887" y="1542766"/>
            <a:ext cx="791469" cy="577803"/>
          </a:xfrm>
          <a:prstGeom prst="rect">
            <a:avLst/>
          </a:prstGeom>
        </p:spPr>
      </p:pic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43078"/>
              </p:ext>
            </p:extLst>
          </p:nvPr>
        </p:nvGraphicFramePr>
        <p:xfrm>
          <a:off x="93133" y="4818019"/>
          <a:ext cx="6612144" cy="85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  <a:gridCol w="314864"/>
              </a:tblGrid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è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è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è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é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v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C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 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l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B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é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C</a:t>
                      </a:r>
                      <a:endParaRPr lang="fr-FR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4881"/>
              </p:ext>
            </p:extLst>
          </p:nvPr>
        </p:nvGraphicFramePr>
        <p:xfrm>
          <a:off x="93133" y="2825320"/>
          <a:ext cx="661212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4042"/>
                <a:gridCol w="2204042"/>
                <a:gridCol w="2204042"/>
              </a:tblGrid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²fé   ²ré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²pé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mé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²bé   ²ré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²pé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mé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²fé   ²ré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²pé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mé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  <a:tr h="623573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²fé   ²ré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²pé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mé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²fé   ²ré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²pé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mé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²fé   ²ré</a:t>
                      </a:r>
                    </a:p>
                    <a:p>
                      <a:pPr algn="r"/>
                      <a:r>
                        <a:rPr lang="fr-FR" dirty="0" smtClean="0">
                          <a:latin typeface="Cursivestandard"/>
                          <a:cs typeface="Cursivestandard"/>
                        </a:rPr>
                        <a:t>²pé   </a:t>
                      </a:r>
                      <a:r>
                        <a:rPr lang="fr-FR" dirty="0" err="1" smtClean="0">
                          <a:latin typeface="Cursivestandard"/>
                          <a:cs typeface="Cursivestandard"/>
                        </a:rPr>
                        <a:t>mé</a:t>
                      </a:r>
                      <a:endParaRPr lang="fr-FR" dirty="0">
                        <a:latin typeface="Cursivestandard"/>
                        <a:cs typeface="Cursivestandar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Étoile à 5 branches 16"/>
          <p:cNvSpPr/>
          <p:nvPr/>
        </p:nvSpPr>
        <p:spPr>
          <a:xfrm>
            <a:off x="5063064" y="480482"/>
            <a:ext cx="180000" cy="1800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88209" y="57136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/>
                <a:cs typeface="Comic Sans MS"/>
              </a:rPr>
              <a:t>4. </a:t>
            </a:r>
            <a:r>
              <a:rPr lang="fr-FR" sz="4000" dirty="0" smtClean="0">
                <a:latin typeface="Picto Moustache"/>
                <a:cs typeface="Picto Moustache"/>
              </a:rPr>
              <a:t>h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Lis et entoure </a:t>
            </a:r>
            <a:r>
              <a:rPr lang="fr-FR" sz="1400" dirty="0" smtClean="0">
                <a:latin typeface="Cursivestandard"/>
                <a:cs typeface="Cursivestandard"/>
              </a:rPr>
              <a:t>²le$ mot$ ²comme ²sur ²le modèle :</a:t>
            </a:r>
            <a:endParaRPr lang="fr-FR" b="1" dirty="0">
              <a:latin typeface="Comic Sans MS"/>
              <a:cs typeface="Comic Sans MS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19095"/>
              </p:ext>
            </p:extLst>
          </p:nvPr>
        </p:nvGraphicFramePr>
        <p:xfrm>
          <a:off x="93133" y="6421576"/>
          <a:ext cx="6612154" cy="129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8"/>
                <a:gridCol w="912936"/>
                <a:gridCol w="912936"/>
                <a:gridCol w="912936"/>
                <a:gridCol w="912936"/>
                <a:gridCol w="912936"/>
                <a:gridCol w="912936"/>
              </a:tblGrid>
              <a:tr h="4331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</a:t>
                      </a:r>
                      <a:r>
                        <a:rPr lang="fr-FR" sz="1400" baseline="0" dirty="0" smtClean="0">
                          <a:latin typeface="Script Ecole 2"/>
                          <a:cs typeface="Script Ecole 2"/>
                        </a:rPr>
                        <a:t> raté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raté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ralé</a:t>
                      </a:r>
                      <a:endParaRPr lang="fr-FR" sz="1400" dirty="0" smtClean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taré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raté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rafé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ratè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bébé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bèbè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bébé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Script Ecole 2"/>
                          <a:cs typeface="Script Ecole 2"/>
                        </a:rPr>
                        <a:t>dédé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bébé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bébé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cript Ecole 2"/>
                          <a:cs typeface="Script Ecole 2"/>
                        </a:rPr>
                        <a:t>bédé</a:t>
                      </a:r>
                      <a:endParaRPr lang="fr-FR" sz="1400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</a:tr>
              <a:tr h="4331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Picto Moustache"/>
                          <a:cs typeface="Picto Moustache"/>
                        </a:rPr>
                        <a:t>s  </a:t>
                      </a: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²clé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²clé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ursivestandard"/>
                          <a:cs typeface="Cursivestandard"/>
                        </a:rPr>
                        <a:t>²bé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078" y="1489808"/>
            <a:ext cx="674642" cy="683718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933" y="3586266"/>
            <a:ext cx="688077" cy="486201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337861" y="94653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448341" y="946538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</a:t>
            </a:r>
            <a:r>
              <a:rPr lang="fr-FR" sz="2000" dirty="0"/>
              <a:t>⚪️⚪️</a:t>
            </a:r>
          </a:p>
          <a:p>
            <a:endParaRPr lang="fr-FR" sz="2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3086245" y="9465384"/>
            <a:ext cx="75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⚪️</a:t>
            </a:r>
            <a:r>
              <a:rPr lang="fr-FR" sz="2000" dirty="0" smtClean="0"/>
              <a:t>⚪️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5889243" y="9465465"/>
            <a:ext cx="739844" cy="39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⚪️⚪️</a:t>
            </a:r>
            <a:endParaRPr lang="fr-FR" sz="2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4386810" y="946538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⚪️⚪️⚪️</a:t>
            </a:r>
            <a:endParaRPr lang="fr-FR" sz="2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305827" y="7720990"/>
            <a:ext cx="645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/>
                <a:cs typeface="Comic Sans MS"/>
              </a:rPr>
              <a:t>5</a:t>
            </a:r>
            <a:r>
              <a:rPr lang="fr-FR" sz="1400" b="1" dirty="0" smtClean="0">
                <a:latin typeface="Comic Sans MS"/>
                <a:cs typeface="Comic Sans MS"/>
              </a:rPr>
              <a:t>. </a:t>
            </a:r>
            <a:r>
              <a:rPr lang="fr-FR" sz="4000" dirty="0">
                <a:latin typeface="Picto Moustache"/>
                <a:cs typeface="Picto Moustache"/>
              </a:rPr>
              <a:t>e</a:t>
            </a:r>
            <a:r>
              <a:rPr lang="fr-FR" sz="1400" dirty="0" smtClean="0">
                <a:latin typeface="Picto Moustache"/>
                <a:cs typeface="Picto Moustache"/>
              </a:rPr>
              <a:t> </a:t>
            </a:r>
            <a:r>
              <a:rPr lang="fr-FR" sz="1400" b="1" dirty="0" smtClean="0">
                <a:latin typeface="Comic Sans MS"/>
                <a:cs typeface="Comic Sans MS"/>
              </a:rPr>
              <a:t>Coche </a:t>
            </a:r>
            <a:r>
              <a:rPr lang="fr-FR" sz="1400" dirty="0" smtClean="0">
                <a:latin typeface="Cursivestandard"/>
                <a:cs typeface="Cursivestandard"/>
              </a:rPr>
              <a:t>²la ²syllabe ²où ²tu </a:t>
            </a:r>
            <a:r>
              <a:rPr lang="fr-FR" sz="1400" dirty="0">
                <a:latin typeface="Cursivestandard"/>
                <a:cs typeface="Cursivestandard"/>
              </a:rPr>
              <a:t>²</a:t>
            </a:r>
            <a:r>
              <a:rPr lang="fr-FR" sz="1400" dirty="0" smtClean="0">
                <a:latin typeface="Cursivestandard"/>
                <a:cs typeface="Cursivestandard"/>
              </a:rPr>
              <a:t>entend$ </a:t>
            </a:r>
            <a:r>
              <a:rPr lang="fr-FR" sz="1400" dirty="0">
                <a:latin typeface="Cursivestandard"/>
                <a:cs typeface="Cursivestandard"/>
              </a:rPr>
              <a:t>²le ²son </a:t>
            </a:r>
            <a:r>
              <a:rPr lang="fr-FR" sz="1400" b="1" dirty="0" smtClean="0">
                <a:latin typeface="Comic Sans MS"/>
                <a:cs typeface="Comic Sans MS"/>
              </a:rPr>
              <a:t>[e] </a:t>
            </a:r>
            <a:r>
              <a:rPr lang="fr-FR" sz="1400" dirty="0" smtClean="0">
                <a:latin typeface="Cursivestandard"/>
                <a:cs typeface="Cursivestandard"/>
              </a:rPr>
              <a:t>:</a:t>
            </a:r>
            <a:endParaRPr lang="fr-FR" b="1" dirty="0">
              <a:latin typeface="Comic Sans MS"/>
              <a:cs typeface="Comic Sans MS"/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66" y="2861739"/>
            <a:ext cx="573600" cy="573600"/>
          </a:xfrm>
          <a:prstGeom prst="rect">
            <a:avLst/>
          </a:prstGeom>
        </p:spPr>
      </p:pic>
      <p:pic>
        <p:nvPicPr>
          <p:cNvPr id="38" name="Image 37" descr="C:\Users\Catherine\Documents\CP\7 Lecture\1 Pilotis\Gestes BM Pilotis\é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58" y="294208"/>
            <a:ext cx="467999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167" y="1464421"/>
            <a:ext cx="711943" cy="73449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3277" y="1476085"/>
            <a:ext cx="403634" cy="71116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9243" y="1496313"/>
            <a:ext cx="670708" cy="6707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1928" y="8540908"/>
            <a:ext cx="1012319" cy="9218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9384" y="8691932"/>
            <a:ext cx="1129027" cy="735086"/>
          </a:xfrm>
          <a:prstGeom prst="rect">
            <a:avLst/>
          </a:prstGeom>
        </p:spPr>
      </p:pic>
      <p:sp>
        <p:nvSpPr>
          <p:cNvPr id="6" name="Étoile à 5 branches 5"/>
          <p:cNvSpPr/>
          <p:nvPr/>
        </p:nvSpPr>
        <p:spPr>
          <a:xfrm>
            <a:off x="3060844" y="8691932"/>
            <a:ext cx="752240" cy="720031"/>
          </a:xfrm>
          <a:prstGeom prst="star5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523" y="3500117"/>
            <a:ext cx="535346" cy="5723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548735" y="2803181"/>
            <a:ext cx="571704" cy="6799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06020" y="3500116"/>
            <a:ext cx="572351" cy="57235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397" b="11799"/>
          <a:stretch/>
        </p:blipFill>
        <p:spPr>
          <a:xfrm>
            <a:off x="4758292" y="2857298"/>
            <a:ext cx="629291" cy="57804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9523" y="1496313"/>
            <a:ext cx="837551" cy="6707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4457" y="8813799"/>
            <a:ext cx="586755" cy="6120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443" y="8691932"/>
            <a:ext cx="749644" cy="7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869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4268</Words>
  <Application>Microsoft Macintosh PowerPoint</Application>
  <PresentationFormat>Format A4 (210 x 297 mm)</PresentationFormat>
  <Paragraphs>1738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Gabriel</dc:creator>
  <cp:lastModifiedBy>Marie Gabriel</cp:lastModifiedBy>
  <cp:revision>108</cp:revision>
  <cp:lastPrinted>2015-12-06T22:26:52Z</cp:lastPrinted>
  <dcterms:created xsi:type="dcterms:W3CDTF">2015-09-04T19:23:54Z</dcterms:created>
  <dcterms:modified xsi:type="dcterms:W3CDTF">2017-02-01T19:43:47Z</dcterms:modified>
</cp:coreProperties>
</file>