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94" r:id="rId3"/>
    <p:sldId id="295" r:id="rId4"/>
    <p:sldId id="296" r:id="rId5"/>
    <p:sldId id="299" r:id="rId6"/>
    <p:sldId id="297" r:id="rId7"/>
    <p:sldId id="300" r:id="rId8"/>
    <p:sldId id="302" r:id="rId9"/>
    <p:sldId id="301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319" r:id="rId27"/>
    <p:sldId id="320" r:id="rId28"/>
    <p:sldId id="321" r:id="rId29"/>
    <p:sldId id="322" r:id="rId30"/>
    <p:sldId id="323" r:id="rId31"/>
    <p:sldId id="324" r:id="rId32"/>
    <p:sldId id="325" r:id="rId33"/>
    <p:sldId id="326" r:id="rId34"/>
    <p:sldId id="327" r:id="rId35"/>
    <p:sldId id="329" r:id="rId36"/>
    <p:sldId id="328" r:id="rId37"/>
    <p:sldId id="330" r:id="rId38"/>
  </p:sldIdLst>
  <p:sldSz cx="6858000" cy="9906000" type="A4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650" autoAdjust="0"/>
  </p:normalViewPr>
  <p:slideViewPr>
    <p:cSldViewPr snapToGrid="0" snapToObjects="1" showGuides="1">
      <p:cViewPr>
        <p:scale>
          <a:sx n="100" d="100"/>
          <a:sy n="100" d="100"/>
        </p:scale>
        <p:origin x="-472" y="2520"/>
      </p:cViewPr>
      <p:guideLst>
        <p:guide orient="horz" pos="3121"/>
        <p:guide pos="21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67231-9146-A443-B472-F1A99840D72F}" type="datetimeFigureOut">
              <a:rPr lang="fr-FR" smtClean="0"/>
              <a:t>23/04/16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9CC3-A94B-0F43-8478-CB4040244FE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9512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67231-9146-A443-B472-F1A99840D72F}" type="datetimeFigureOut">
              <a:rPr lang="fr-FR" smtClean="0"/>
              <a:t>23/04/16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9CC3-A94B-0F43-8478-CB4040244FE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4148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67231-9146-A443-B472-F1A99840D72F}" type="datetimeFigureOut">
              <a:rPr lang="fr-FR" smtClean="0"/>
              <a:t>23/04/16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9CC3-A94B-0F43-8478-CB4040244FE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152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67231-9146-A443-B472-F1A99840D72F}" type="datetimeFigureOut">
              <a:rPr lang="fr-FR" smtClean="0"/>
              <a:t>23/04/16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9CC3-A94B-0F43-8478-CB4040244FE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6545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67231-9146-A443-B472-F1A99840D72F}" type="datetimeFigureOut">
              <a:rPr lang="fr-FR" smtClean="0"/>
              <a:t>23/04/16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9CC3-A94B-0F43-8478-CB4040244FE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6823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67231-9146-A443-B472-F1A99840D72F}" type="datetimeFigureOut">
              <a:rPr lang="fr-FR" smtClean="0"/>
              <a:t>23/04/16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9CC3-A94B-0F43-8478-CB4040244FE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6242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67231-9146-A443-B472-F1A99840D72F}" type="datetimeFigureOut">
              <a:rPr lang="fr-FR" smtClean="0"/>
              <a:t>23/04/16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9CC3-A94B-0F43-8478-CB4040244FE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3202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67231-9146-A443-B472-F1A99840D72F}" type="datetimeFigureOut">
              <a:rPr lang="fr-FR" smtClean="0"/>
              <a:t>23/04/16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9CC3-A94B-0F43-8478-CB4040244FE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5897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67231-9146-A443-B472-F1A99840D72F}" type="datetimeFigureOut">
              <a:rPr lang="fr-FR" smtClean="0"/>
              <a:t>23/04/16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9CC3-A94B-0F43-8478-CB4040244FE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7950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67231-9146-A443-B472-F1A99840D72F}" type="datetimeFigureOut">
              <a:rPr lang="fr-FR" smtClean="0"/>
              <a:t>23/04/16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9CC3-A94B-0F43-8478-CB4040244FE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1199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67231-9146-A443-B472-F1A99840D72F}" type="datetimeFigureOut">
              <a:rPr lang="fr-FR" smtClean="0"/>
              <a:t>23/04/16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9CC3-A94B-0F43-8478-CB4040244FE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4241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67231-9146-A443-B472-F1A99840D72F}" type="datetimeFigureOut">
              <a:rPr lang="fr-FR" smtClean="0"/>
              <a:t>23/04/16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19CC3-A94B-0F43-8478-CB4040244FE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2024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.jpeg"/><Relationship Id="rId12" Type="http://schemas.microsoft.com/office/2007/relationships/hdphoto" Target="../media/hdphoto5.wdp"/><Relationship Id="rId13" Type="http://schemas.microsoft.com/office/2007/relationships/hdphoto" Target="../media/hdphoto6.wdp"/><Relationship Id="rId14" Type="http://schemas.microsoft.com/office/2007/relationships/hdphoto" Target="../media/hdphoto7.wdp"/><Relationship Id="rId15" Type="http://schemas.microsoft.com/office/2007/relationships/hdphoto" Target="../media/hdphoto8.wdp"/><Relationship Id="rId16" Type="http://schemas.microsoft.com/office/2007/relationships/hdphoto" Target="../media/hdphoto9.wdp"/><Relationship Id="rId17" Type="http://schemas.microsoft.com/office/2007/relationships/hdphoto" Target="../media/hdphoto10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microsoft.com/office/2007/relationships/hdphoto" Target="../media/hdphoto1.wdp"/><Relationship Id="rId5" Type="http://schemas.openxmlformats.org/officeDocument/2006/relationships/image" Target="../media/image3.jpeg"/><Relationship Id="rId6" Type="http://schemas.microsoft.com/office/2007/relationships/hdphoto" Target="../media/hdphoto2.wdp"/><Relationship Id="rId7" Type="http://schemas.openxmlformats.org/officeDocument/2006/relationships/image" Target="../media/image4.jpeg"/><Relationship Id="rId8" Type="http://schemas.microsoft.com/office/2007/relationships/hdphoto" Target="../media/hdphoto3.wdp"/><Relationship Id="rId9" Type="http://schemas.openxmlformats.org/officeDocument/2006/relationships/image" Target="../media/image5.jpeg"/><Relationship Id="rId10" Type="http://schemas.microsoft.com/office/2007/relationships/hdphoto" Target="../media/hdphoto4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1.jpeg"/><Relationship Id="rId12" Type="http://schemas.microsoft.com/office/2007/relationships/hdphoto" Target="../media/hdphoto15.wdp"/><Relationship Id="rId13" Type="http://schemas.microsoft.com/office/2007/relationships/hdphoto" Target="../media/hdphoto16.wdp"/><Relationship Id="rId14" Type="http://schemas.microsoft.com/office/2007/relationships/hdphoto" Target="../media/hdphoto17.wdp"/><Relationship Id="rId15" Type="http://schemas.microsoft.com/office/2007/relationships/hdphoto" Target="../media/hdphoto18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3" Type="http://schemas.openxmlformats.org/officeDocument/2006/relationships/image" Target="../media/image17.jpeg"/><Relationship Id="rId4" Type="http://schemas.microsoft.com/office/2007/relationships/hdphoto" Target="../media/hdphoto11.wdp"/><Relationship Id="rId5" Type="http://schemas.openxmlformats.org/officeDocument/2006/relationships/image" Target="../media/image18.jpeg"/><Relationship Id="rId6" Type="http://schemas.microsoft.com/office/2007/relationships/hdphoto" Target="../media/hdphoto12.wdp"/><Relationship Id="rId7" Type="http://schemas.openxmlformats.org/officeDocument/2006/relationships/image" Target="../media/image19.jpeg"/><Relationship Id="rId8" Type="http://schemas.microsoft.com/office/2007/relationships/hdphoto" Target="../media/hdphoto13.wdp"/><Relationship Id="rId9" Type="http://schemas.openxmlformats.org/officeDocument/2006/relationships/image" Target="../media/image20.jpeg"/><Relationship Id="rId10" Type="http://schemas.microsoft.com/office/2007/relationships/hdphoto" Target="../media/hdphoto14.wdp"/></Relationships>
</file>

<file path=ppt/slides/_rels/slide5.xml.rels><?xml version="1.0" encoding="UTF-8" standalone="yes"?>
<Relationships xmlns="http://schemas.openxmlformats.org/package/2006/relationships"><Relationship Id="rId11" Type="http://schemas.microsoft.com/office/2007/relationships/hdphoto" Target="../media/hdphoto21.wdp"/><Relationship Id="rId12" Type="http://schemas.microsoft.com/office/2007/relationships/hdphoto" Target="../media/hdphoto22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jpeg"/><Relationship Id="rId8" Type="http://schemas.microsoft.com/office/2007/relationships/hdphoto" Target="../media/hdphoto19.wdp"/><Relationship Id="rId9" Type="http://schemas.openxmlformats.org/officeDocument/2006/relationships/image" Target="../media/image27.jpeg"/><Relationship Id="rId10" Type="http://schemas.microsoft.com/office/2007/relationships/hdphoto" Target="../media/hdphoto20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microsoft.com/office/2007/relationships/hdphoto" Target="../media/hdphoto23.wdp"/><Relationship Id="rId5" Type="http://schemas.openxmlformats.org/officeDocument/2006/relationships/image" Target="../media/image30.jpeg"/><Relationship Id="rId6" Type="http://schemas.microsoft.com/office/2007/relationships/hdphoto" Target="../media/hdphoto24.wdp"/><Relationship Id="rId7" Type="http://schemas.openxmlformats.org/officeDocument/2006/relationships/image" Target="../media/image31.jpeg"/><Relationship Id="rId8" Type="http://schemas.openxmlformats.org/officeDocument/2006/relationships/image" Target="../media/image32.jpeg"/><Relationship Id="rId9" Type="http://schemas.openxmlformats.org/officeDocument/2006/relationships/image" Target="../media/image33.jpeg"/><Relationship Id="rId10" Type="http://schemas.microsoft.com/office/2007/relationships/hdphoto" Target="../media/hdphoto25.wdp"/><Relationship Id="rId11" Type="http://schemas.microsoft.com/office/2007/relationships/hdphoto" Target="../media/hdphoto26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343150" y="237886"/>
            <a:ext cx="2171700" cy="42545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400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Lecture 27</a:t>
            </a:r>
            <a:endParaRPr lang="fr-FR" sz="1400" dirty="0">
              <a:effectLst/>
              <a:ea typeface="ＭＳ 明朝"/>
              <a:cs typeface="Times New Roman"/>
            </a:endParaRPr>
          </a:p>
        </p:txBody>
      </p:sp>
      <p:sp>
        <p:nvSpPr>
          <p:cNvPr id="18" name="Zone de texte 5"/>
          <p:cNvSpPr txBox="1"/>
          <p:nvPr/>
        </p:nvSpPr>
        <p:spPr>
          <a:xfrm>
            <a:off x="0" y="1117600"/>
            <a:ext cx="6858000" cy="3437467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200000"/>
              </a:lnSpc>
            </a:pPr>
            <a:r>
              <a:rPr lang="fr-FR" sz="2000" i="1" dirty="0" smtClean="0">
                <a:latin typeface="Comic Sans MS"/>
                <a:cs typeface="Comic Sans MS"/>
              </a:rPr>
              <a:t>A l’école, on entend parfois : </a:t>
            </a:r>
          </a:p>
          <a:p>
            <a:pPr>
              <a:lnSpc>
                <a:spcPct val="200000"/>
              </a:lnSpc>
            </a:pPr>
            <a:r>
              <a:rPr lang="fr-FR" sz="2000" dirty="0" smtClean="0">
                <a:effectLst/>
                <a:latin typeface="Comic Sans MS"/>
                <a:ea typeface="ＭＳ 明朝"/>
                <a:cs typeface="Comic Sans MS"/>
              </a:rPr>
              <a:t>Rémi est trop petit.</a:t>
            </a:r>
          </a:p>
          <a:p>
            <a:pPr>
              <a:lnSpc>
                <a:spcPct val="200000"/>
              </a:lnSpc>
            </a:pPr>
            <a:r>
              <a:rPr lang="fr-FR" sz="2000" dirty="0" smtClean="0">
                <a:latin typeface="Comic Sans MS"/>
                <a:ea typeface="ＭＳ 明朝"/>
                <a:cs typeface="Comic Sans MS"/>
              </a:rPr>
              <a:t>Astrid est trop timide.</a:t>
            </a:r>
          </a:p>
          <a:p>
            <a:pPr>
              <a:lnSpc>
                <a:spcPct val="200000"/>
              </a:lnSpc>
            </a:pPr>
            <a:r>
              <a:rPr lang="fr-FR" sz="2000" dirty="0" smtClean="0">
                <a:effectLst/>
                <a:latin typeface="Comic Sans MS"/>
                <a:ea typeface="ＭＳ 明朝"/>
                <a:cs typeface="Comic Sans MS"/>
              </a:rPr>
              <a:t>Oscar est trop bavard. </a:t>
            </a:r>
          </a:p>
          <a:p>
            <a:pPr>
              <a:lnSpc>
                <a:spcPct val="200000"/>
              </a:lnSpc>
            </a:pPr>
            <a:r>
              <a:rPr lang="fr-FR" sz="2000" dirty="0" smtClean="0">
                <a:effectLst/>
                <a:latin typeface="Comic Sans MS"/>
                <a:ea typeface="ＭＳ 明朝"/>
                <a:cs typeface="Comic Sans MS"/>
              </a:rPr>
              <a:t>Zoé est trop bébé. </a:t>
            </a:r>
          </a:p>
          <a:p>
            <a:pPr>
              <a:lnSpc>
                <a:spcPct val="150000"/>
              </a:lnSpc>
            </a:pPr>
            <a:endParaRPr lang="fr-FR" sz="2000" dirty="0" smtClean="0">
              <a:latin typeface="Script Ecole 2"/>
              <a:ea typeface="ＭＳ 明朝"/>
              <a:cs typeface="Script Ecole 2"/>
            </a:endParaRPr>
          </a:p>
          <a:p>
            <a:pPr>
              <a:lnSpc>
                <a:spcPct val="150000"/>
              </a:lnSpc>
            </a:pPr>
            <a:endParaRPr lang="fr-FR" sz="2000" dirty="0" smtClean="0">
              <a:latin typeface="Script Ecole 2"/>
              <a:ea typeface="ＭＳ 明朝"/>
              <a:cs typeface="Script Ecole 2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283">
            <a:off x="4497014" y="153560"/>
            <a:ext cx="609599" cy="580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3998" y="1422833"/>
            <a:ext cx="976552" cy="900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2998" y="2214533"/>
            <a:ext cx="967500" cy="900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2780" y="882833"/>
            <a:ext cx="961224" cy="90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5968" y="3727904"/>
            <a:ext cx="966742" cy="900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4735" y="2827904"/>
            <a:ext cx="969388" cy="900000"/>
          </a:xfrm>
          <a:prstGeom prst="rect">
            <a:avLst/>
          </a:prstGeom>
        </p:spPr>
      </p:pic>
      <p:sp>
        <p:nvSpPr>
          <p:cNvPr id="11" name="Rectangle à coins arrondis 10"/>
          <p:cNvSpPr/>
          <p:nvPr/>
        </p:nvSpPr>
        <p:spPr>
          <a:xfrm>
            <a:off x="2343150" y="5270713"/>
            <a:ext cx="2171700" cy="42545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400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Lecture 27</a:t>
            </a:r>
            <a:endParaRPr lang="fr-FR" sz="1400" dirty="0">
              <a:effectLst/>
              <a:ea typeface="ＭＳ 明朝"/>
              <a:cs typeface="Times New Roman"/>
            </a:endParaRPr>
          </a:p>
        </p:txBody>
      </p:sp>
      <p:sp>
        <p:nvSpPr>
          <p:cNvPr id="12" name="Zone de texte 5"/>
          <p:cNvSpPr txBox="1"/>
          <p:nvPr/>
        </p:nvSpPr>
        <p:spPr>
          <a:xfrm>
            <a:off x="0" y="6150427"/>
            <a:ext cx="6858000" cy="3437467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200000"/>
              </a:lnSpc>
            </a:pPr>
            <a:r>
              <a:rPr lang="fr-FR" sz="2000" i="1" dirty="0" smtClean="0">
                <a:solidFill>
                  <a:schemeClr val="bg1">
                    <a:lumMod val="50000"/>
                  </a:schemeClr>
                </a:solidFill>
                <a:latin typeface="Comic Sans MS"/>
                <a:cs typeface="Comic Sans MS"/>
              </a:rPr>
              <a:t>A l’école, on entend parfois : </a:t>
            </a:r>
          </a:p>
          <a:p>
            <a:pPr>
              <a:lnSpc>
                <a:spcPct val="200000"/>
              </a:lnSpc>
            </a:pPr>
            <a:r>
              <a:rPr lang="fr-FR" sz="2000" dirty="0" smtClean="0">
                <a:effectLst/>
                <a:latin typeface="Comic Sans MS"/>
                <a:ea typeface="ＭＳ 明朝"/>
                <a:cs typeface="Comic Sans MS"/>
              </a:rPr>
              <a:t>Rémi </a:t>
            </a:r>
            <a:r>
              <a:rPr lang="fr-FR" sz="2000" b="1" dirty="0" smtClean="0">
                <a:effectLst/>
                <a:latin typeface="Comic Sans MS"/>
                <a:ea typeface="ＭＳ 明朝"/>
                <a:cs typeface="Comic Sans MS"/>
              </a:rPr>
              <a:t>est</a:t>
            </a:r>
            <a:r>
              <a:rPr lang="fr-FR" sz="2000" dirty="0" smtClean="0">
                <a:effectLst/>
                <a:latin typeface="Comic Sans MS"/>
                <a:ea typeface="ＭＳ 明朝"/>
                <a:cs typeface="Comic Sans MS"/>
              </a:rPr>
              <a:t> tro</a:t>
            </a:r>
            <a:r>
              <a:rPr lang="fr-FR" sz="2000" dirty="0" smtClean="0">
                <a:solidFill>
                  <a:srgbClr val="7F7F7F"/>
                </a:solidFill>
                <a:effectLst/>
                <a:latin typeface="Comic Sans MS"/>
                <a:ea typeface="ＭＳ 明朝"/>
                <a:cs typeface="Comic Sans MS"/>
              </a:rPr>
              <a:t>p</a:t>
            </a:r>
            <a:r>
              <a:rPr lang="fr-FR" sz="2000" dirty="0" smtClean="0">
                <a:effectLst/>
                <a:latin typeface="Comic Sans MS"/>
                <a:ea typeface="ＭＳ 明朝"/>
                <a:cs typeface="Comic Sans MS"/>
              </a:rPr>
              <a:t> peti</a:t>
            </a:r>
            <a:r>
              <a:rPr lang="fr-FR" sz="2000" dirty="0" smtClean="0">
                <a:solidFill>
                  <a:srgbClr val="7F7F7F"/>
                </a:solidFill>
                <a:effectLst/>
                <a:latin typeface="Comic Sans MS"/>
                <a:ea typeface="ＭＳ 明朝"/>
                <a:cs typeface="Comic Sans MS"/>
              </a:rPr>
              <a:t>t</a:t>
            </a:r>
            <a:r>
              <a:rPr lang="fr-FR" sz="2000" dirty="0" smtClean="0">
                <a:effectLst/>
                <a:latin typeface="Comic Sans MS"/>
                <a:ea typeface="ＭＳ 明朝"/>
                <a:cs typeface="Comic Sans MS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fr-FR" sz="2000" dirty="0" smtClean="0">
                <a:latin typeface="Comic Sans MS"/>
                <a:ea typeface="ＭＳ 明朝"/>
                <a:cs typeface="Comic Sans MS"/>
              </a:rPr>
              <a:t>Astrid </a:t>
            </a:r>
            <a:r>
              <a:rPr lang="fr-FR" sz="2000" b="1" dirty="0" smtClean="0">
                <a:latin typeface="Comic Sans MS"/>
                <a:ea typeface="ＭＳ 明朝"/>
                <a:cs typeface="Comic Sans MS"/>
              </a:rPr>
              <a:t>est</a:t>
            </a:r>
            <a:r>
              <a:rPr lang="fr-FR" sz="2000" dirty="0" smtClean="0">
                <a:latin typeface="Comic Sans MS"/>
                <a:ea typeface="ＭＳ 明朝"/>
                <a:cs typeface="Comic Sans MS"/>
              </a:rPr>
              <a:t> tro</a:t>
            </a:r>
            <a:r>
              <a:rPr lang="fr-FR" sz="2000" dirty="0" smtClean="0">
                <a:solidFill>
                  <a:srgbClr val="7F7F7F"/>
                </a:solidFill>
                <a:latin typeface="Comic Sans MS"/>
                <a:ea typeface="ＭＳ 明朝"/>
                <a:cs typeface="Comic Sans MS"/>
              </a:rPr>
              <a:t>p</a:t>
            </a:r>
            <a:r>
              <a:rPr lang="fr-FR" sz="2000" dirty="0" smtClean="0">
                <a:latin typeface="Comic Sans MS"/>
                <a:ea typeface="ＭＳ 明朝"/>
                <a:cs typeface="Comic Sans MS"/>
              </a:rPr>
              <a:t> timid</a:t>
            </a:r>
            <a:r>
              <a:rPr lang="fr-FR" sz="2000" dirty="0" smtClean="0">
                <a:solidFill>
                  <a:srgbClr val="7F7F7F"/>
                </a:solidFill>
                <a:latin typeface="Comic Sans MS"/>
                <a:ea typeface="ＭＳ 明朝"/>
                <a:cs typeface="Comic Sans MS"/>
              </a:rPr>
              <a:t>e</a:t>
            </a:r>
            <a:r>
              <a:rPr lang="fr-FR" sz="2000" dirty="0" smtClean="0">
                <a:latin typeface="Comic Sans MS"/>
                <a:ea typeface="ＭＳ 明朝"/>
                <a:cs typeface="Comic Sans MS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fr-FR" sz="2000" dirty="0" smtClean="0">
                <a:effectLst/>
                <a:latin typeface="Comic Sans MS"/>
                <a:ea typeface="ＭＳ 明朝"/>
                <a:cs typeface="Comic Sans MS"/>
              </a:rPr>
              <a:t>Oscar </a:t>
            </a:r>
            <a:r>
              <a:rPr lang="fr-FR" sz="2000" b="1" dirty="0" smtClean="0">
                <a:effectLst/>
                <a:latin typeface="Comic Sans MS"/>
                <a:ea typeface="ＭＳ 明朝"/>
                <a:cs typeface="Comic Sans MS"/>
              </a:rPr>
              <a:t>est</a:t>
            </a:r>
            <a:r>
              <a:rPr lang="fr-FR" sz="2000" dirty="0" smtClean="0">
                <a:effectLst/>
                <a:latin typeface="Comic Sans MS"/>
                <a:ea typeface="ＭＳ 明朝"/>
                <a:cs typeface="Comic Sans MS"/>
              </a:rPr>
              <a:t> tro</a:t>
            </a:r>
            <a:r>
              <a:rPr lang="fr-FR" sz="2000" dirty="0" smtClean="0">
                <a:solidFill>
                  <a:srgbClr val="7F7F7F"/>
                </a:solidFill>
                <a:effectLst/>
                <a:latin typeface="Comic Sans MS"/>
                <a:ea typeface="ＭＳ 明朝"/>
                <a:cs typeface="Comic Sans MS"/>
              </a:rPr>
              <a:t>p</a:t>
            </a:r>
            <a:r>
              <a:rPr lang="fr-FR" sz="2000" dirty="0" smtClean="0">
                <a:effectLst/>
                <a:latin typeface="Comic Sans MS"/>
                <a:ea typeface="ＭＳ 明朝"/>
                <a:cs typeface="Comic Sans MS"/>
              </a:rPr>
              <a:t> bavar</a:t>
            </a:r>
            <a:r>
              <a:rPr lang="fr-FR" sz="2000" dirty="0" smtClean="0">
                <a:solidFill>
                  <a:srgbClr val="7F7F7F"/>
                </a:solidFill>
                <a:effectLst/>
                <a:latin typeface="Comic Sans MS"/>
                <a:ea typeface="ＭＳ 明朝"/>
                <a:cs typeface="Comic Sans MS"/>
              </a:rPr>
              <a:t>d</a:t>
            </a:r>
            <a:r>
              <a:rPr lang="fr-FR" sz="2000" dirty="0" smtClean="0">
                <a:effectLst/>
                <a:latin typeface="Comic Sans MS"/>
                <a:ea typeface="ＭＳ 明朝"/>
                <a:cs typeface="Comic Sans MS"/>
              </a:rPr>
              <a:t>. </a:t>
            </a:r>
          </a:p>
          <a:p>
            <a:pPr>
              <a:lnSpc>
                <a:spcPct val="200000"/>
              </a:lnSpc>
            </a:pPr>
            <a:r>
              <a:rPr lang="fr-FR" sz="2000" dirty="0" smtClean="0">
                <a:effectLst/>
                <a:latin typeface="Comic Sans MS"/>
                <a:ea typeface="ＭＳ 明朝"/>
                <a:cs typeface="Comic Sans MS"/>
              </a:rPr>
              <a:t>Zoé </a:t>
            </a:r>
            <a:r>
              <a:rPr lang="fr-FR" sz="2000" b="1" dirty="0" smtClean="0">
                <a:effectLst/>
                <a:latin typeface="Comic Sans MS"/>
                <a:ea typeface="ＭＳ 明朝"/>
                <a:cs typeface="Comic Sans MS"/>
              </a:rPr>
              <a:t>est</a:t>
            </a:r>
            <a:r>
              <a:rPr lang="fr-FR" sz="2000" dirty="0" smtClean="0">
                <a:effectLst/>
                <a:latin typeface="Comic Sans MS"/>
                <a:ea typeface="ＭＳ 明朝"/>
                <a:cs typeface="Comic Sans MS"/>
              </a:rPr>
              <a:t> tro</a:t>
            </a:r>
            <a:r>
              <a:rPr lang="fr-FR" sz="2000" dirty="0" smtClean="0">
                <a:solidFill>
                  <a:srgbClr val="7F7F7F"/>
                </a:solidFill>
                <a:effectLst/>
                <a:latin typeface="Comic Sans MS"/>
                <a:ea typeface="ＭＳ 明朝"/>
                <a:cs typeface="Comic Sans MS"/>
              </a:rPr>
              <a:t>p</a:t>
            </a:r>
            <a:r>
              <a:rPr lang="fr-FR" sz="2000" dirty="0" smtClean="0">
                <a:effectLst/>
                <a:latin typeface="Comic Sans MS"/>
                <a:ea typeface="ＭＳ 明朝"/>
                <a:cs typeface="Comic Sans MS"/>
              </a:rPr>
              <a:t> bébé. </a:t>
            </a:r>
          </a:p>
          <a:p>
            <a:pPr>
              <a:lnSpc>
                <a:spcPct val="150000"/>
              </a:lnSpc>
            </a:pPr>
            <a:endParaRPr lang="fr-FR" sz="2000" dirty="0" smtClean="0">
              <a:latin typeface="Script Ecole 2"/>
              <a:ea typeface="ＭＳ 明朝"/>
              <a:cs typeface="Script Ecole 2"/>
            </a:endParaRPr>
          </a:p>
          <a:p>
            <a:pPr>
              <a:lnSpc>
                <a:spcPct val="150000"/>
              </a:lnSpc>
            </a:pPr>
            <a:endParaRPr lang="fr-FR" sz="2000" dirty="0" smtClean="0">
              <a:latin typeface="Script Ecole 2"/>
              <a:ea typeface="ＭＳ 明朝"/>
              <a:cs typeface="Script Ecole 2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283">
            <a:off x="4497014" y="5186387"/>
            <a:ext cx="609599" cy="580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3998" y="6455660"/>
            <a:ext cx="976552" cy="9000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2998" y="7247360"/>
            <a:ext cx="967500" cy="9000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2780" y="5915660"/>
            <a:ext cx="961224" cy="90000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5968" y="8760731"/>
            <a:ext cx="966742" cy="900000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4735" y="7860731"/>
            <a:ext cx="969388" cy="900000"/>
          </a:xfrm>
          <a:prstGeom prst="rect">
            <a:avLst/>
          </a:prstGeom>
        </p:spPr>
      </p:pic>
      <p:sp>
        <p:nvSpPr>
          <p:cNvPr id="22" name="Forme libre 21"/>
          <p:cNvSpPr/>
          <p:nvPr/>
        </p:nvSpPr>
        <p:spPr>
          <a:xfrm>
            <a:off x="76201" y="7340604"/>
            <a:ext cx="309033" cy="67738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orme libre 22"/>
          <p:cNvSpPr/>
          <p:nvPr/>
        </p:nvSpPr>
        <p:spPr>
          <a:xfrm>
            <a:off x="385234" y="7344841"/>
            <a:ext cx="258233" cy="67738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Forme libre 26"/>
          <p:cNvSpPr/>
          <p:nvPr/>
        </p:nvSpPr>
        <p:spPr>
          <a:xfrm>
            <a:off x="1767418" y="7351423"/>
            <a:ext cx="309033" cy="67738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Forme libre 27"/>
          <p:cNvSpPr/>
          <p:nvPr/>
        </p:nvSpPr>
        <p:spPr>
          <a:xfrm>
            <a:off x="2076451" y="7344841"/>
            <a:ext cx="266699" cy="78557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Forme libre 28"/>
          <p:cNvSpPr/>
          <p:nvPr/>
        </p:nvSpPr>
        <p:spPr>
          <a:xfrm>
            <a:off x="728134" y="7340604"/>
            <a:ext cx="376766" cy="7198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Forme libre 29"/>
          <p:cNvSpPr/>
          <p:nvPr/>
        </p:nvSpPr>
        <p:spPr>
          <a:xfrm>
            <a:off x="1219201" y="7340604"/>
            <a:ext cx="461432" cy="67738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Forme libre 30"/>
          <p:cNvSpPr/>
          <p:nvPr/>
        </p:nvSpPr>
        <p:spPr>
          <a:xfrm>
            <a:off x="76202" y="7941737"/>
            <a:ext cx="309033" cy="67738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Forme libre 31"/>
          <p:cNvSpPr/>
          <p:nvPr/>
        </p:nvSpPr>
        <p:spPr>
          <a:xfrm>
            <a:off x="385235" y="7941737"/>
            <a:ext cx="465665" cy="71975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Forme libre 32"/>
          <p:cNvSpPr/>
          <p:nvPr/>
        </p:nvSpPr>
        <p:spPr>
          <a:xfrm>
            <a:off x="1974851" y="7944090"/>
            <a:ext cx="196849" cy="67738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Forme libre 33"/>
          <p:cNvSpPr/>
          <p:nvPr/>
        </p:nvSpPr>
        <p:spPr>
          <a:xfrm>
            <a:off x="2171700" y="7941738"/>
            <a:ext cx="571500" cy="82794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Forme libre 34"/>
          <p:cNvSpPr/>
          <p:nvPr/>
        </p:nvSpPr>
        <p:spPr>
          <a:xfrm>
            <a:off x="935567" y="7941737"/>
            <a:ext cx="376766" cy="7198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Forme libre 35"/>
          <p:cNvSpPr/>
          <p:nvPr/>
        </p:nvSpPr>
        <p:spPr>
          <a:xfrm>
            <a:off x="1426634" y="7941737"/>
            <a:ext cx="461432" cy="67738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Forme libre 36"/>
          <p:cNvSpPr/>
          <p:nvPr/>
        </p:nvSpPr>
        <p:spPr>
          <a:xfrm>
            <a:off x="103725" y="8555571"/>
            <a:ext cx="309033" cy="67738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Forme libre 37"/>
          <p:cNvSpPr/>
          <p:nvPr/>
        </p:nvSpPr>
        <p:spPr>
          <a:xfrm>
            <a:off x="412759" y="8555571"/>
            <a:ext cx="364058" cy="71975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Forme libre 38"/>
          <p:cNvSpPr/>
          <p:nvPr/>
        </p:nvSpPr>
        <p:spPr>
          <a:xfrm>
            <a:off x="1926165" y="8566390"/>
            <a:ext cx="309033" cy="67738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Forme libre 39"/>
          <p:cNvSpPr/>
          <p:nvPr/>
        </p:nvSpPr>
        <p:spPr>
          <a:xfrm>
            <a:off x="2235198" y="8566390"/>
            <a:ext cx="508002" cy="71975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Forme libre 40"/>
          <p:cNvSpPr/>
          <p:nvPr/>
        </p:nvSpPr>
        <p:spPr>
          <a:xfrm>
            <a:off x="861483" y="8555571"/>
            <a:ext cx="376766" cy="7198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Forme libre 41"/>
          <p:cNvSpPr/>
          <p:nvPr/>
        </p:nvSpPr>
        <p:spPr>
          <a:xfrm>
            <a:off x="1352550" y="8555571"/>
            <a:ext cx="461432" cy="67738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Forme libre 42"/>
          <p:cNvSpPr/>
          <p:nvPr/>
        </p:nvSpPr>
        <p:spPr>
          <a:xfrm>
            <a:off x="97358" y="9169403"/>
            <a:ext cx="309033" cy="67738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Forme libre 43"/>
          <p:cNvSpPr/>
          <p:nvPr/>
        </p:nvSpPr>
        <p:spPr>
          <a:xfrm>
            <a:off x="412758" y="9171756"/>
            <a:ext cx="116410" cy="61156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Forme libre 44"/>
          <p:cNvSpPr/>
          <p:nvPr/>
        </p:nvSpPr>
        <p:spPr>
          <a:xfrm>
            <a:off x="1653119" y="9165174"/>
            <a:ext cx="321731" cy="7432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Forme libre 45"/>
          <p:cNvSpPr/>
          <p:nvPr/>
        </p:nvSpPr>
        <p:spPr>
          <a:xfrm>
            <a:off x="1926166" y="9165174"/>
            <a:ext cx="302685" cy="78557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Forme libre 46"/>
          <p:cNvSpPr/>
          <p:nvPr/>
        </p:nvSpPr>
        <p:spPr>
          <a:xfrm>
            <a:off x="613835" y="9160937"/>
            <a:ext cx="376766" cy="7198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Forme libre 47"/>
          <p:cNvSpPr/>
          <p:nvPr/>
        </p:nvSpPr>
        <p:spPr>
          <a:xfrm>
            <a:off x="1104902" y="9160937"/>
            <a:ext cx="461432" cy="67738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Flèche courbée vers le bas 48"/>
          <p:cNvSpPr/>
          <p:nvPr/>
        </p:nvSpPr>
        <p:spPr>
          <a:xfrm>
            <a:off x="776817" y="7649627"/>
            <a:ext cx="251883" cy="97367"/>
          </a:xfrm>
          <a:prstGeom prst="curvedDownArrow">
            <a:avLst/>
          </a:prstGeom>
          <a:solidFill>
            <a:schemeClr val="bg1">
              <a:lumMod val="85000"/>
            </a:schemeClr>
          </a:solidFill>
          <a:ln>
            <a:solidFill>
              <a:srgbClr val="A6A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0" name="Flèche courbée vers le bas 49"/>
          <p:cNvSpPr/>
          <p:nvPr/>
        </p:nvSpPr>
        <p:spPr>
          <a:xfrm>
            <a:off x="720725" y="8263460"/>
            <a:ext cx="251883" cy="97367"/>
          </a:xfrm>
          <a:prstGeom prst="curvedDownArrow">
            <a:avLst/>
          </a:prstGeom>
          <a:solidFill>
            <a:schemeClr val="bg1">
              <a:lumMod val="85000"/>
            </a:schemeClr>
          </a:solidFill>
          <a:ln>
            <a:solidFill>
              <a:srgbClr val="A6A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1" name="ZoneTexte 50"/>
          <p:cNvSpPr txBox="1"/>
          <p:nvPr/>
        </p:nvSpPr>
        <p:spPr>
          <a:xfrm rot="16200000">
            <a:off x="5816601" y="8876481"/>
            <a:ext cx="18467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i="1" dirty="0" err="1" smtClean="0">
                <a:solidFill>
                  <a:srgbClr val="008000"/>
                </a:solidFill>
              </a:rPr>
              <a:t>www.grainesdelivres.eklablog.com</a:t>
            </a:r>
            <a:endParaRPr lang="fr-FR" sz="900" i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973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one de texte 5"/>
          <p:cNvSpPr txBox="1"/>
          <p:nvPr/>
        </p:nvSpPr>
        <p:spPr>
          <a:xfrm>
            <a:off x="146047" y="2895601"/>
            <a:ext cx="5113867" cy="77893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fr-FR" sz="2000" dirty="0" smtClean="0">
                <a:latin typeface="+mj-lt"/>
                <a:cs typeface="Times New Roman"/>
              </a:rPr>
              <a:t>L</a:t>
            </a:r>
            <a:r>
              <a:rPr lang="fr-FR" sz="2000" dirty="0">
                <a:latin typeface="+mj-lt"/>
                <a:cs typeface="Times New Roman"/>
              </a:rPr>
              <a:t>e</a:t>
            </a:r>
            <a:r>
              <a:rPr lang="fr-FR" sz="2000" dirty="0" smtClean="0">
                <a:latin typeface="+mj-lt"/>
                <a:cs typeface="Times New Roman"/>
              </a:rPr>
              <a:t> l</a:t>
            </a:r>
            <a:r>
              <a:rPr lang="fr-FR" sz="2000" dirty="0" smtClean="0">
                <a:solidFill>
                  <a:srgbClr val="008000"/>
                </a:solidFill>
                <a:latin typeface="+mj-lt"/>
                <a:cs typeface="Times New Roman"/>
              </a:rPr>
              <a:t>ou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Times New Roman"/>
              </a:rPr>
              <a:t>p</a:t>
            </a:r>
            <a:r>
              <a:rPr lang="fr-FR" sz="2000" dirty="0">
                <a:latin typeface="+mj-lt"/>
                <a:cs typeface="Times New Roman"/>
              </a:rPr>
              <a:t> </a:t>
            </a:r>
            <a:r>
              <a:rPr lang="fr-FR" sz="2000" dirty="0" smtClean="0">
                <a:latin typeface="+mj-lt"/>
                <a:cs typeface="Times New Roman"/>
              </a:rPr>
              <a:t>par</a:t>
            </a:r>
            <a:r>
              <a:rPr lang="fr-FR" sz="2000" dirty="0" smtClean="0">
                <a:solidFill>
                  <a:srgbClr val="7F7F7F"/>
                </a:solidFill>
                <a:latin typeface="+mj-lt"/>
                <a:cs typeface="Times New Roman"/>
              </a:rPr>
              <a:t>t</a:t>
            </a:r>
            <a:r>
              <a:rPr lang="fr-FR" sz="2000" dirty="0" smtClean="0">
                <a:latin typeface="+mj-lt"/>
                <a:cs typeface="Times New Roman"/>
              </a:rPr>
              <a:t> </a:t>
            </a:r>
            <a:r>
              <a:rPr lang="fr-FR" sz="2000" dirty="0" smtClean="0">
                <a:solidFill>
                  <a:srgbClr val="008000"/>
                </a:solidFill>
                <a:latin typeface="+mj-lt"/>
                <a:cs typeface="Times New Roman"/>
              </a:rPr>
              <a:t>en</a:t>
            </a:r>
            <a:r>
              <a:rPr lang="fr-FR" sz="2000" dirty="0" smtClean="0">
                <a:latin typeface="+mj-lt"/>
                <a:cs typeface="Times New Roman"/>
              </a:rPr>
              <a:t> promenade </a:t>
            </a:r>
            <a:r>
              <a:rPr lang="fr-FR" sz="2000" dirty="0">
                <a:latin typeface="+mj-lt"/>
                <a:cs typeface="Times New Roman"/>
              </a:rPr>
              <a:t>d</a:t>
            </a:r>
            <a:r>
              <a:rPr lang="fr-FR" sz="2000" dirty="0">
                <a:solidFill>
                  <a:srgbClr val="008000"/>
                </a:solidFill>
                <a:latin typeface="+mj-lt"/>
                <a:cs typeface="Times New Roman"/>
              </a:rPr>
              <a:t>an</a:t>
            </a:r>
            <a:r>
              <a:rPr lang="fr-FR" sz="2000" dirty="0">
                <a:solidFill>
                  <a:srgbClr val="7F7F7F"/>
                </a:solidFill>
                <a:latin typeface="+mj-lt"/>
                <a:cs typeface="Times New Roman"/>
              </a:rPr>
              <a:t>s</a:t>
            </a:r>
            <a:r>
              <a:rPr lang="fr-FR" sz="2000" dirty="0">
                <a:latin typeface="+mj-lt"/>
                <a:cs typeface="Times New Roman"/>
              </a:rPr>
              <a:t> les b</a:t>
            </a:r>
            <a:r>
              <a:rPr lang="fr-FR" sz="2000" dirty="0">
                <a:solidFill>
                  <a:srgbClr val="008000"/>
                </a:solidFill>
                <a:latin typeface="+mj-lt"/>
                <a:cs typeface="Times New Roman"/>
              </a:rPr>
              <a:t>oi</a:t>
            </a:r>
            <a:r>
              <a:rPr lang="fr-FR" sz="2000" dirty="0">
                <a:solidFill>
                  <a:srgbClr val="7F7F7F"/>
                </a:solidFill>
                <a:latin typeface="+mj-lt"/>
                <a:cs typeface="Times New Roman"/>
              </a:rPr>
              <a:t>s</a:t>
            </a:r>
            <a:r>
              <a:rPr lang="fr-FR" sz="2000" dirty="0" smtClean="0">
                <a:latin typeface="Times New Roman"/>
                <a:cs typeface="Times New Roman"/>
              </a:rPr>
              <a:t>.</a:t>
            </a:r>
            <a:endParaRPr lang="fr-FR" sz="2000" dirty="0">
              <a:latin typeface="Times New Roman"/>
              <a:cs typeface="Times New Roman"/>
            </a:endParaRPr>
          </a:p>
        </p:txBody>
      </p:sp>
      <p:sp>
        <p:nvSpPr>
          <p:cNvPr id="71" name="Zone de texte 5"/>
          <p:cNvSpPr txBox="1"/>
          <p:nvPr/>
        </p:nvSpPr>
        <p:spPr>
          <a:xfrm>
            <a:off x="1741108" y="3818480"/>
            <a:ext cx="5036608" cy="1126066"/>
          </a:xfrm>
          <a:prstGeom prst="rect">
            <a:avLst/>
          </a:prstGeom>
          <a:noFill/>
          <a:ln>
            <a:solidFill>
              <a:srgbClr val="7F7F7F"/>
            </a:solidFill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fr-FR" sz="2000" dirty="0"/>
              <a:t>Il r</a:t>
            </a:r>
            <a:r>
              <a:rPr lang="fr-FR" sz="2000" dirty="0">
                <a:solidFill>
                  <a:srgbClr val="008000"/>
                </a:solidFill>
              </a:rPr>
              <a:t>en</a:t>
            </a:r>
            <a:r>
              <a:rPr lang="fr-FR" sz="2000" dirty="0"/>
              <a:t>c</a:t>
            </a:r>
            <a:r>
              <a:rPr lang="fr-FR" sz="2000" dirty="0">
                <a:solidFill>
                  <a:srgbClr val="008000"/>
                </a:solidFill>
              </a:rPr>
              <a:t>on</a:t>
            </a:r>
            <a:r>
              <a:rPr lang="fr-FR" sz="2000" dirty="0"/>
              <a:t>tre </a:t>
            </a:r>
            <a:r>
              <a:rPr lang="fr-FR" sz="2000" dirty="0" smtClean="0"/>
              <a:t>un </a:t>
            </a:r>
            <a:r>
              <a:rPr lang="fr-FR" sz="2000" dirty="0"/>
              <a:t>peti</a:t>
            </a:r>
            <a:r>
              <a:rPr lang="fr-FR" sz="2000" dirty="0">
                <a:solidFill>
                  <a:srgbClr val="7F7F7F"/>
                </a:solidFill>
              </a:rPr>
              <a:t>t</a:t>
            </a:r>
            <a:r>
              <a:rPr lang="fr-FR" sz="2000" dirty="0"/>
              <a:t> </a:t>
            </a:r>
            <a:r>
              <a:rPr lang="fr-FR" sz="2000" dirty="0" smtClean="0"/>
              <a:t>lap</a:t>
            </a:r>
            <a:r>
              <a:rPr lang="fr-FR" sz="2000" dirty="0" smtClean="0">
                <a:solidFill>
                  <a:srgbClr val="008000"/>
                </a:solidFill>
              </a:rPr>
              <a:t>in</a:t>
            </a:r>
            <a:r>
              <a:rPr lang="fr-FR" sz="2000" dirty="0"/>
              <a:t> </a:t>
            </a:r>
            <a:r>
              <a:rPr lang="fr-FR" sz="2000" dirty="0" smtClean="0"/>
              <a:t>qui </a:t>
            </a:r>
            <a:r>
              <a:rPr lang="fr-FR" sz="2000" dirty="0"/>
              <a:t>lui di</a:t>
            </a:r>
            <a:r>
              <a:rPr lang="fr-FR" sz="2000" dirty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fr-FR" sz="2000" dirty="0"/>
              <a:t> q</a:t>
            </a:r>
            <a:r>
              <a:rPr lang="fr-FR" sz="2000" dirty="0">
                <a:solidFill>
                  <a:srgbClr val="7F7F7F"/>
                </a:solidFill>
              </a:rPr>
              <a:t>u</a:t>
            </a:r>
            <a:r>
              <a:rPr lang="fr-FR" sz="2000" dirty="0"/>
              <a:t>’il est le plu</a:t>
            </a:r>
            <a:r>
              <a:rPr lang="fr-FR" sz="2000" dirty="0">
                <a:solidFill>
                  <a:srgbClr val="7F7F7F"/>
                </a:solidFill>
              </a:rPr>
              <a:t>s</a:t>
            </a:r>
            <a:r>
              <a:rPr lang="fr-FR" sz="2000" dirty="0"/>
              <a:t> for</a:t>
            </a:r>
            <a:r>
              <a:rPr lang="fr-FR" sz="2000" dirty="0">
                <a:solidFill>
                  <a:srgbClr val="7F7F7F"/>
                </a:solidFill>
              </a:rPr>
              <a:t>t</a:t>
            </a:r>
            <a:r>
              <a:rPr lang="fr-FR" sz="2000" dirty="0"/>
              <a:t>. </a:t>
            </a:r>
            <a:endParaRPr lang="fr-FR" sz="2400" dirty="0">
              <a:latin typeface="Comic Sans MS"/>
              <a:ea typeface="ＭＳ 明朝"/>
              <a:cs typeface="Comic Sans MS"/>
            </a:endParaRPr>
          </a:p>
        </p:txBody>
      </p:sp>
      <p:pic>
        <p:nvPicPr>
          <p:cNvPr id="72" name="Image 7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9467" y="2286001"/>
            <a:ext cx="1083733" cy="1388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Image 8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67" y="3818480"/>
            <a:ext cx="1646070" cy="104909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6047" y="806449"/>
            <a:ext cx="1860553" cy="556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ursive standard" charset="0"/>
                <a:ea typeface="ÇlÇr ñæí©" charset="0"/>
              </a:rPr>
              <a:t>Je 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ursive standard" charset="0"/>
                <a:ea typeface="ÇlÇr ñæí©" charset="0"/>
              </a:rPr>
              <a:t>²li$ ²de$ mot$</a:t>
            </a:r>
            <a:r>
              <a:rPr kumimoji="0" 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ursive standard" charset="0"/>
                <a:ea typeface="ÇlÇr ñæí©" charset="0"/>
              </a:rPr>
              <a:t> :</a:t>
            </a:r>
            <a:endParaRPr kumimoji="0" lang="fr-F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636302" y="755650"/>
            <a:ext cx="2016654" cy="179281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/>
              <a:buChar char="o"/>
              <a:tabLst/>
            </a:pPr>
            <a:r>
              <a:rPr kumimoji="0" 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cript cole" charset="0"/>
                <a:ea typeface="ÇlÇr ñæí©" charset="0"/>
              </a:rPr>
              <a:t>l</a:t>
            </a:r>
            <a:r>
              <a:rPr kumimoji="0" lang="fr-FR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cript cole" charset="0"/>
                <a:ea typeface="ÇlÇr ñæí©" charset="0"/>
              </a:rPr>
              <a:t>ou</a:t>
            </a:r>
            <a:r>
              <a:rPr kumimoji="0" lang="fr-FR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cript cole" charset="0"/>
                <a:ea typeface="ÇlÇr ñæí©" charset="0"/>
              </a:rPr>
              <a:t>p</a:t>
            </a:r>
          </a:p>
          <a:p>
            <a:pPr marL="285750" marR="0" lvl="0" indent="-28575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/>
              <a:buChar char="o"/>
              <a:tabLst/>
            </a:pPr>
            <a:r>
              <a:rPr kumimoji="0" 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cript cole" charset="0"/>
                <a:ea typeface="ÇlÇr ñæí©" charset="0"/>
              </a:rPr>
              <a:t>promenade</a:t>
            </a:r>
          </a:p>
          <a:p>
            <a:pPr marL="285750" marR="0" lvl="0" indent="-28575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/>
              <a:buChar char="o"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cript cole" charset="0"/>
                <a:ea typeface="ÇlÇr ñæí©" charset="0"/>
              </a:rPr>
              <a:t>b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Script cole" charset="0"/>
                <a:ea typeface="ÇlÇr ñæí©" charset="0"/>
              </a:rPr>
              <a:t>oi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7F7F7F"/>
                </a:solidFill>
                <a:effectLst/>
                <a:latin typeface="Script cole" charset="0"/>
                <a:ea typeface="ÇlÇr ñæí©" charset="0"/>
              </a:rPr>
              <a:t>s</a:t>
            </a:r>
          </a:p>
          <a:p>
            <a:pPr marL="285750" indent="-285750">
              <a:lnSpc>
                <a:spcPct val="120000"/>
              </a:lnSpc>
              <a:buFont typeface="Courier New"/>
              <a:buChar char="o"/>
            </a:pPr>
            <a:r>
              <a:rPr lang="fr-FR" dirty="0" smtClean="0">
                <a:latin typeface="Script cole" charset="0"/>
                <a:ea typeface="ÇlÇr ñæí©" charset="0"/>
              </a:rPr>
              <a:t>lap</a:t>
            </a:r>
            <a:r>
              <a:rPr lang="fr-FR" dirty="0" smtClean="0">
                <a:solidFill>
                  <a:srgbClr val="008000"/>
                </a:solidFill>
                <a:latin typeface="Script cole" charset="0"/>
                <a:ea typeface="ÇlÇr ñæí©" charset="0"/>
              </a:rPr>
              <a:t>in</a:t>
            </a:r>
            <a:endParaRPr lang="fr-FR" dirty="0">
              <a:solidFill>
                <a:srgbClr val="008000"/>
              </a:solidFill>
              <a:latin typeface="Script cole" charset="0"/>
              <a:ea typeface="ÇlÇr ñæí©" charset="0"/>
            </a:endParaRPr>
          </a:p>
          <a:p>
            <a:pPr marL="285750" indent="-285750">
              <a:lnSpc>
                <a:spcPct val="120000"/>
              </a:lnSpc>
              <a:buFont typeface="Courier New"/>
              <a:buChar char="o"/>
            </a:pPr>
            <a:r>
              <a:rPr lang="fr-FR" dirty="0" smtClean="0">
                <a:latin typeface="Script cole" charset="0"/>
                <a:ea typeface="ÇlÇr ñæí©" charset="0"/>
              </a:rPr>
              <a:t>r</a:t>
            </a:r>
            <a:r>
              <a:rPr lang="fr-FR" dirty="0" smtClean="0">
                <a:solidFill>
                  <a:srgbClr val="008000"/>
                </a:solidFill>
                <a:latin typeface="Script cole" charset="0"/>
                <a:ea typeface="ÇlÇr ñæí©" charset="0"/>
              </a:rPr>
              <a:t>en</a:t>
            </a:r>
            <a:r>
              <a:rPr lang="fr-FR" dirty="0" smtClean="0">
                <a:latin typeface="Script cole" charset="0"/>
                <a:ea typeface="ÇlÇr ñæí©" charset="0"/>
              </a:rPr>
              <a:t>c</a:t>
            </a:r>
            <a:r>
              <a:rPr lang="fr-FR" dirty="0" smtClean="0">
                <a:solidFill>
                  <a:srgbClr val="008000"/>
                </a:solidFill>
                <a:latin typeface="Script cole" charset="0"/>
                <a:ea typeface="ÇlÇr ñæí©" charset="0"/>
              </a:rPr>
              <a:t>on</a:t>
            </a:r>
            <a:r>
              <a:rPr lang="fr-FR" dirty="0" smtClean="0">
                <a:latin typeface="Script cole" charset="0"/>
                <a:ea typeface="ÇlÇr ñæí©" charset="0"/>
              </a:rPr>
              <a:t>tre</a:t>
            </a:r>
            <a:r>
              <a:rPr kumimoji="0" lang="fr-FR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ÇlÇr ñæí©" charset="0"/>
              </a:rPr>
              <a:t> </a:t>
            </a:r>
            <a:endParaRPr kumimoji="0" lang="fr-FR" sz="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ÇlÇr ñæí©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0684" y="2482851"/>
            <a:ext cx="1860553" cy="556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ursive standard" charset="0"/>
                <a:ea typeface="ÇlÇr ñæí©" charset="0"/>
              </a:rPr>
              <a:t>Je 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ursive standard" charset="0"/>
                <a:ea typeface="ÇlÇr ñæí©" charset="0"/>
              </a:rPr>
              <a:t>²li$ ²de$ </a:t>
            </a:r>
            <a:r>
              <a:rPr lang="fr-FR" sz="1600" dirty="0">
                <a:latin typeface="Cursive standard" charset="0"/>
                <a:ea typeface="ÇlÇr ñæí©" charset="0"/>
              </a:rPr>
              <a:t>²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ursive standard" charset="0"/>
                <a:ea typeface="ÇlÇr ñæí©" charset="0"/>
              </a:rPr>
              <a:t>phrase$</a:t>
            </a:r>
            <a:r>
              <a:rPr kumimoji="0" 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ursive standard" charset="0"/>
                <a:ea typeface="ÇlÇr ñæí©" charset="0"/>
              </a:rPr>
              <a:t> :</a:t>
            </a:r>
            <a:endParaRPr kumimoji="0" lang="fr-F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2" name="Forme libre 11"/>
          <p:cNvSpPr/>
          <p:nvPr/>
        </p:nvSpPr>
        <p:spPr>
          <a:xfrm>
            <a:off x="242620" y="3372568"/>
            <a:ext cx="251996" cy="71974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orme libre 12"/>
          <p:cNvSpPr/>
          <p:nvPr/>
        </p:nvSpPr>
        <p:spPr>
          <a:xfrm>
            <a:off x="1522317" y="3368300"/>
            <a:ext cx="251996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orme libre 13"/>
          <p:cNvSpPr/>
          <p:nvPr/>
        </p:nvSpPr>
        <p:spPr>
          <a:xfrm>
            <a:off x="2799606" y="3372562"/>
            <a:ext cx="215996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orme libre 14"/>
          <p:cNvSpPr/>
          <p:nvPr/>
        </p:nvSpPr>
        <p:spPr>
          <a:xfrm>
            <a:off x="581323" y="3372562"/>
            <a:ext cx="396000" cy="7198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orme libre 15"/>
          <p:cNvSpPr/>
          <p:nvPr/>
        </p:nvSpPr>
        <p:spPr>
          <a:xfrm>
            <a:off x="1063850" y="3372562"/>
            <a:ext cx="359997" cy="67738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orme libre 16"/>
          <p:cNvSpPr/>
          <p:nvPr/>
        </p:nvSpPr>
        <p:spPr>
          <a:xfrm>
            <a:off x="2351617" y="4301731"/>
            <a:ext cx="395998" cy="67738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orme libre 18"/>
          <p:cNvSpPr/>
          <p:nvPr/>
        </p:nvSpPr>
        <p:spPr>
          <a:xfrm>
            <a:off x="1821589" y="4299613"/>
            <a:ext cx="143997" cy="71974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orme libre 19"/>
          <p:cNvSpPr/>
          <p:nvPr/>
        </p:nvSpPr>
        <p:spPr>
          <a:xfrm>
            <a:off x="3103779" y="4296322"/>
            <a:ext cx="250884" cy="78556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orme libre 20"/>
          <p:cNvSpPr/>
          <p:nvPr/>
        </p:nvSpPr>
        <p:spPr>
          <a:xfrm>
            <a:off x="2015069" y="4299610"/>
            <a:ext cx="359997" cy="7198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orme libre 21"/>
          <p:cNvSpPr/>
          <p:nvPr/>
        </p:nvSpPr>
        <p:spPr>
          <a:xfrm>
            <a:off x="2706654" y="4301731"/>
            <a:ext cx="323997" cy="67738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orme libre 22"/>
          <p:cNvSpPr/>
          <p:nvPr/>
        </p:nvSpPr>
        <p:spPr>
          <a:xfrm>
            <a:off x="332521" y="4693579"/>
            <a:ext cx="360000" cy="67738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orme libre 23"/>
          <p:cNvSpPr/>
          <p:nvPr/>
        </p:nvSpPr>
        <p:spPr>
          <a:xfrm>
            <a:off x="664836" y="4691461"/>
            <a:ext cx="504000" cy="71974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orme libre 24"/>
          <p:cNvSpPr/>
          <p:nvPr/>
        </p:nvSpPr>
        <p:spPr>
          <a:xfrm>
            <a:off x="1813239" y="4727448"/>
            <a:ext cx="431896" cy="67737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orme libre 25"/>
          <p:cNvSpPr/>
          <p:nvPr/>
        </p:nvSpPr>
        <p:spPr>
          <a:xfrm>
            <a:off x="1855573" y="3368300"/>
            <a:ext cx="359997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Forme libre 26"/>
          <p:cNvSpPr/>
          <p:nvPr/>
        </p:nvSpPr>
        <p:spPr>
          <a:xfrm>
            <a:off x="2213725" y="3368300"/>
            <a:ext cx="323996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Forme libre 27"/>
          <p:cNvSpPr/>
          <p:nvPr/>
        </p:nvSpPr>
        <p:spPr>
          <a:xfrm>
            <a:off x="2517794" y="3368300"/>
            <a:ext cx="287993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Forme libre 28"/>
          <p:cNvSpPr/>
          <p:nvPr/>
        </p:nvSpPr>
        <p:spPr>
          <a:xfrm>
            <a:off x="4523318" y="4301731"/>
            <a:ext cx="323997" cy="67738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Forme libre 29"/>
          <p:cNvSpPr/>
          <p:nvPr/>
        </p:nvSpPr>
        <p:spPr>
          <a:xfrm>
            <a:off x="3413623" y="4296438"/>
            <a:ext cx="251996" cy="78324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Forme libre 30"/>
          <p:cNvSpPr/>
          <p:nvPr/>
        </p:nvSpPr>
        <p:spPr>
          <a:xfrm>
            <a:off x="3650804" y="4299600"/>
            <a:ext cx="179996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Forme libre 31"/>
          <p:cNvSpPr/>
          <p:nvPr/>
        </p:nvSpPr>
        <p:spPr>
          <a:xfrm>
            <a:off x="3126539" y="3368300"/>
            <a:ext cx="395997" cy="67738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Forme libre 32"/>
          <p:cNvSpPr/>
          <p:nvPr/>
        </p:nvSpPr>
        <p:spPr>
          <a:xfrm>
            <a:off x="3647126" y="3368300"/>
            <a:ext cx="287996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Forme libre 33"/>
          <p:cNvSpPr/>
          <p:nvPr/>
        </p:nvSpPr>
        <p:spPr>
          <a:xfrm>
            <a:off x="4010505" y="3364038"/>
            <a:ext cx="359996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Forme libre 34"/>
          <p:cNvSpPr/>
          <p:nvPr/>
        </p:nvSpPr>
        <p:spPr>
          <a:xfrm>
            <a:off x="3959092" y="4296438"/>
            <a:ext cx="179996" cy="78324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Forme libre 35"/>
          <p:cNvSpPr/>
          <p:nvPr/>
        </p:nvSpPr>
        <p:spPr>
          <a:xfrm>
            <a:off x="4145471" y="4299600"/>
            <a:ext cx="323996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Forme libre 36"/>
          <p:cNvSpPr/>
          <p:nvPr/>
        </p:nvSpPr>
        <p:spPr>
          <a:xfrm>
            <a:off x="4910516" y="4301731"/>
            <a:ext cx="251996" cy="67738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Forme libre 37"/>
          <p:cNvSpPr/>
          <p:nvPr/>
        </p:nvSpPr>
        <p:spPr>
          <a:xfrm>
            <a:off x="5234513" y="4301731"/>
            <a:ext cx="215996" cy="67738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Forme libre 38"/>
          <p:cNvSpPr/>
          <p:nvPr/>
        </p:nvSpPr>
        <p:spPr>
          <a:xfrm>
            <a:off x="5558513" y="4301731"/>
            <a:ext cx="431996" cy="67738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Forme libre 39"/>
          <p:cNvSpPr/>
          <p:nvPr/>
        </p:nvSpPr>
        <p:spPr>
          <a:xfrm>
            <a:off x="6425069" y="4301731"/>
            <a:ext cx="179996" cy="67738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Forme libre 40"/>
          <p:cNvSpPr/>
          <p:nvPr/>
        </p:nvSpPr>
        <p:spPr>
          <a:xfrm>
            <a:off x="6055785" y="4301731"/>
            <a:ext cx="287997" cy="67738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Forme libre 41"/>
          <p:cNvSpPr/>
          <p:nvPr/>
        </p:nvSpPr>
        <p:spPr>
          <a:xfrm>
            <a:off x="2295557" y="4727448"/>
            <a:ext cx="359895" cy="67737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à coins arrondis 42"/>
          <p:cNvSpPr/>
          <p:nvPr/>
        </p:nvSpPr>
        <p:spPr>
          <a:xfrm>
            <a:off x="2343150" y="237885"/>
            <a:ext cx="2171700" cy="557981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400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Lecture 34 : </a:t>
            </a:r>
          </a:p>
          <a:p>
            <a:pPr algn="ctr">
              <a:spcAft>
                <a:spcPts val="0"/>
              </a:spcAft>
            </a:pPr>
            <a:r>
              <a:rPr lang="fr-FR" sz="1400" i="1" dirty="0" smtClean="0">
                <a:solidFill>
                  <a:srgbClr val="000000"/>
                </a:solidFill>
                <a:effectLst/>
                <a:latin typeface="Comic Sans MS"/>
                <a:ea typeface="ＭＳ 明朝"/>
                <a:cs typeface="Times New Roman"/>
              </a:rPr>
              <a:t>C’est moi le plus fort</a:t>
            </a:r>
            <a:endParaRPr lang="fr-FR" sz="1400" i="1" dirty="0">
              <a:effectLst/>
              <a:ea typeface="ＭＳ 明朝"/>
              <a:cs typeface="Times New Roman"/>
            </a:endParaRPr>
          </a:p>
        </p:txBody>
      </p:sp>
      <p:pic>
        <p:nvPicPr>
          <p:cNvPr id="44" name="Image 43" descr="http://storage.canalblog.com/82/82/646936/4587701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97262">
            <a:off x="4398009" y="274291"/>
            <a:ext cx="394123" cy="486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5" name="Zone de texte 5"/>
          <p:cNvSpPr txBox="1"/>
          <p:nvPr/>
        </p:nvSpPr>
        <p:spPr>
          <a:xfrm>
            <a:off x="142729" y="7822406"/>
            <a:ext cx="5113867" cy="77893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fr-FR" sz="2000" dirty="0" smtClean="0">
                <a:latin typeface="+mj-lt"/>
                <a:cs typeface="Times New Roman"/>
              </a:rPr>
              <a:t>L</a:t>
            </a:r>
            <a:r>
              <a:rPr lang="fr-FR" sz="2000" dirty="0">
                <a:latin typeface="+mj-lt"/>
                <a:cs typeface="Times New Roman"/>
              </a:rPr>
              <a:t>e</a:t>
            </a:r>
            <a:r>
              <a:rPr lang="fr-FR" sz="2000" dirty="0" smtClean="0">
                <a:latin typeface="+mj-lt"/>
                <a:cs typeface="Times New Roman"/>
              </a:rPr>
              <a:t> l</a:t>
            </a:r>
            <a:r>
              <a:rPr lang="fr-FR" sz="2000" dirty="0" smtClean="0">
                <a:solidFill>
                  <a:srgbClr val="008000"/>
                </a:solidFill>
                <a:latin typeface="+mj-lt"/>
                <a:cs typeface="Times New Roman"/>
              </a:rPr>
              <a:t>ou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Times New Roman"/>
              </a:rPr>
              <a:t>p</a:t>
            </a:r>
            <a:r>
              <a:rPr lang="fr-FR" sz="2000" dirty="0">
                <a:latin typeface="+mj-lt"/>
                <a:cs typeface="Times New Roman"/>
              </a:rPr>
              <a:t> </a:t>
            </a:r>
            <a:r>
              <a:rPr lang="fr-FR" sz="2000" dirty="0" smtClean="0">
                <a:latin typeface="+mj-lt"/>
                <a:cs typeface="Times New Roman"/>
              </a:rPr>
              <a:t>par</a:t>
            </a:r>
            <a:r>
              <a:rPr lang="fr-FR" sz="2000" dirty="0" smtClean="0">
                <a:solidFill>
                  <a:srgbClr val="7F7F7F"/>
                </a:solidFill>
                <a:latin typeface="+mj-lt"/>
                <a:cs typeface="Times New Roman"/>
              </a:rPr>
              <a:t>t</a:t>
            </a:r>
            <a:r>
              <a:rPr lang="fr-FR" sz="2000" dirty="0" smtClean="0">
                <a:latin typeface="+mj-lt"/>
                <a:cs typeface="Times New Roman"/>
              </a:rPr>
              <a:t> </a:t>
            </a:r>
            <a:r>
              <a:rPr lang="fr-FR" sz="2000" dirty="0" smtClean="0">
                <a:solidFill>
                  <a:srgbClr val="008000"/>
                </a:solidFill>
                <a:latin typeface="+mj-lt"/>
                <a:cs typeface="Times New Roman"/>
              </a:rPr>
              <a:t>en</a:t>
            </a:r>
            <a:r>
              <a:rPr lang="fr-FR" sz="2000" dirty="0" smtClean="0">
                <a:latin typeface="+mj-lt"/>
                <a:cs typeface="Times New Roman"/>
              </a:rPr>
              <a:t> promenade </a:t>
            </a:r>
            <a:r>
              <a:rPr lang="fr-FR" sz="2000" dirty="0">
                <a:latin typeface="+mj-lt"/>
                <a:cs typeface="Times New Roman"/>
              </a:rPr>
              <a:t>d</a:t>
            </a:r>
            <a:r>
              <a:rPr lang="fr-FR" sz="2000" dirty="0">
                <a:solidFill>
                  <a:srgbClr val="008000"/>
                </a:solidFill>
                <a:latin typeface="+mj-lt"/>
                <a:cs typeface="Times New Roman"/>
              </a:rPr>
              <a:t>an</a:t>
            </a:r>
            <a:r>
              <a:rPr lang="fr-FR" sz="2000" dirty="0">
                <a:solidFill>
                  <a:srgbClr val="7F7F7F"/>
                </a:solidFill>
                <a:latin typeface="+mj-lt"/>
                <a:cs typeface="Times New Roman"/>
              </a:rPr>
              <a:t>s</a:t>
            </a:r>
            <a:r>
              <a:rPr lang="fr-FR" sz="2000" dirty="0">
                <a:latin typeface="+mj-lt"/>
                <a:cs typeface="Times New Roman"/>
              </a:rPr>
              <a:t> les b</a:t>
            </a:r>
            <a:r>
              <a:rPr lang="fr-FR" sz="2000" dirty="0">
                <a:solidFill>
                  <a:srgbClr val="008000"/>
                </a:solidFill>
                <a:latin typeface="+mj-lt"/>
                <a:cs typeface="Times New Roman"/>
              </a:rPr>
              <a:t>oi</a:t>
            </a:r>
            <a:r>
              <a:rPr lang="fr-FR" sz="2000" dirty="0">
                <a:solidFill>
                  <a:srgbClr val="7F7F7F"/>
                </a:solidFill>
                <a:latin typeface="+mj-lt"/>
                <a:cs typeface="Times New Roman"/>
              </a:rPr>
              <a:t>s</a:t>
            </a:r>
            <a:r>
              <a:rPr lang="fr-FR" sz="2000" dirty="0" smtClean="0">
                <a:latin typeface="Times New Roman"/>
                <a:cs typeface="Times New Roman"/>
              </a:rPr>
              <a:t>.</a:t>
            </a:r>
            <a:endParaRPr lang="fr-FR" sz="2000" dirty="0">
              <a:latin typeface="Times New Roman"/>
              <a:cs typeface="Times New Roman"/>
            </a:endParaRPr>
          </a:p>
        </p:txBody>
      </p:sp>
      <p:sp>
        <p:nvSpPr>
          <p:cNvPr id="46" name="Zone de texte 5"/>
          <p:cNvSpPr txBox="1"/>
          <p:nvPr/>
        </p:nvSpPr>
        <p:spPr>
          <a:xfrm>
            <a:off x="1737790" y="8745285"/>
            <a:ext cx="5036608" cy="1126066"/>
          </a:xfrm>
          <a:prstGeom prst="rect">
            <a:avLst/>
          </a:prstGeom>
          <a:noFill/>
          <a:ln>
            <a:solidFill>
              <a:srgbClr val="7F7F7F"/>
            </a:solidFill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fr-FR" sz="2000" dirty="0"/>
              <a:t>Il r</a:t>
            </a:r>
            <a:r>
              <a:rPr lang="fr-FR" sz="2000" dirty="0">
                <a:solidFill>
                  <a:srgbClr val="008000"/>
                </a:solidFill>
              </a:rPr>
              <a:t>en</a:t>
            </a:r>
            <a:r>
              <a:rPr lang="fr-FR" sz="2000" dirty="0"/>
              <a:t>c</a:t>
            </a:r>
            <a:r>
              <a:rPr lang="fr-FR" sz="2000" dirty="0">
                <a:solidFill>
                  <a:srgbClr val="008000"/>
                </a:solidFill>
              </a:rPr>
              <a:t>on</a:t>
            </a:r>
            <a:r>
              <a:rPr lang="fr-FR" sz="2000" dirty="0"/>
              <a:t>tre </a:t>
            </a:r>
            <a:r>
              <a:rPr lang="fr-FR" sz="2000" dirty="0" smtClean="0"/>
              <a:t>un </a:t>
            </a:r>
            <a:r>
              <a:rPr lang="fr-FR" sz="2000" dirty="0"/>
              <a:t>peti</a:t>
            </a:r>
            <a:r>
              <a:rPr lang="fr-FR" sz="2000" dirty="0">
                <a:solidFill>
                  <a:srgbClr val="7F7F7F"/>
                </a:solidFill>
              </a:rPr>
              <a:t>t</a:t>
            </a:r>
            <a:r>
              <a:rPr lang="fr-FR" sz="2000" dirty="0"/>
              <a:t> </a:t>
            </a:r>
            <a:r>
              <a:rPr lang="fr-FR" sz="2000" dirty="0" smtClean="0"/>
              <a:t>lap</a:t>
            </a:r>
            <a:r>
              <a:rPr lang="fr-FR" sz="2000" dirty="0" smtClean="0">
                <a:solidFill>
                  <a:srgbClr val="008000"/>
                </a:solidFill>
              </a:rPr>
              <a:t>in</a:t>
            </a:r>
            <a:r>
              <a:rPr lang="fr-FR" sz="2000" dirty="0"/>
              <a:t> </a:t>
            </a:r>
            <a:r>
              <a:rPr lang="fr-FR" sz="2000" dirty="0" smtClean="0"/>
              <a:t>qui </a:t>
            </a:r>
            <a:r>
              <a:rPr lang="fr-FR" sz="2000" dirty="0"/>
              <a:t>lui di</a:t>
            </a:r>
            <a:r>
              <a:rPr lang="fr-FR" sz="2000" dirty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fr-FR" sz="2000" dirty="0"/>
              <a:t> q</a:t>
            </a:r>
            <a:r>
              <a:rPr lang="fr-FR" sz="2000" dirty="0">
                <a:solidFill>
                  <a:srgbClr val="7F7F7F"/>
                </a:solidFill>
              </a:rPr>
              <a:t>u</a:t>
            </a:r>
            <a:r>
              <a:rPr lang="fr-FR" sz="2000" dirty="0"/>
              <a:t>’il est le plu</a:t>
            </a:r>
            <a:r>
              <a:rPr lang="fr-FR" sz="2000" dirty="0">
                <a:solidFill>
                  <a:srgbClr val="7F7F7F"/>
                </a:solidFill>
              </a:rPr>
              <a:t>s</a:t>
            </a:r>
            <a:r>
              <a:rPr lang="fr-FR" sz="2000" dirty="0"/>
              <a:t> for</a:t>
            </a:r>
            <a:r>
              <a:rPr lang="fr-FR" sz="2000" dirty="0">
                <a:solidFill>
                  <a:srgbClr val="7F7F7F"/>
                </a:solidFill>
              </a:rPr>
              <a:t>t</a:t>
            </a:r>
            <a:r>
              <a:rPr lang="fr-FR" sz="2000" dirty="0"/>
              <a:t>. </a:t>
            </a:r>
            <a:endParaRPr lang="fr-FR" sz="2400" dirty="0">
              <a:latin typeface="Comic Sans MS"/>
              <a:ea typeface="ＭＳ 明朝"/>
              <a:cs typeface="Comic Sans MS"/>
            </a:endParaRPr>
          </a:p>
        </p:txBody>
      </p:sp>
      <p:pic>
        <p:nvPicPr>
          <p:cNvPr id="47" name="Image 4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6149" y="7212806"/>
            <a:ext cx="1083733" cy="1388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Image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49" y="8745285"/>
            <a:ext cx="1646070" cy="1049093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142729" y="5733254"/>
            <a:ext cx="1860553" cy="556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ursive standard" charset="0"/>
                <a:ea typeface="ÇlÇr ñæí©" charset="0"/>
              </a:rPr>
              <a:t>Je 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ursive standard" charset="0"/>
                <a:ea typeface="ÇlÇr ñæí©" charset="0"/>
              </a:rPr>
              <a:t>²li$ ²de$ mot$</a:t>
            </a:r>
            <a:r>
              <a:rPr kumimoji="0" 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ursive standard" charset="0"/>
                <a:ea typeface="ÇlÇr ñæí©" charset="0"/>
              </a:rPr>
              <a:t> :</a:t>
            </a:r>
            <a:endParaRPr kumimoji="0" lang="fr-F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1632984" y="5682455"/>
            <a:ext cx="2016654" cy="179281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/>
              <a:buChar char="o"/>
              <a:tabLst/>
            </a:pPr>
            <a:r>
              <a:rPr kumimoji="0" 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cript cole" charset="0"/>
                <a:ea typeface="ÇlÇr ñæí©" charset="0"/>
              </a:rPr>
              <a:t>l</a:t>
            </a:r>
            <a:r>
              <a:rPr kumimoji="0" lang="fr-FR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cript cole" charset="0"/>
                <a:ea typeface="ÇlÇr ñæí©" charset="0"/>
              </a:rPr>
              <a:t>ou</a:t>
            </a:r>
            <a:r>
              <a:rPr kumimoji="0" lang="fr-FR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cript cole" charset="0"/>
                <a:ea typeface="ÇlÇr ñæí©" charset="0"/>
              </a:rPr>
              <a:t>p</a:t>
            </a:r>
          </a:p>
          <a:p>
            <a:pPr marL="285750" marR="0" lvl="0" indent="-28575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/>
              <a:buChar char="o"/>
              <a:tabLst/>
            </a:pPr>
            <a:r>
              <a:rPr kumimoji="0" 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cript cole" charset="0"/>
                <a:ea typeface="ÇlÇr ñæí©" charset="0"/>
              </a:rPr>
              <a:t>promenade</a:t>
            </a:r>
          </a:p>
          <a:p>
            <a:pPr marL="285750" marR="0" lvl="0" indent="-28575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/>
              <a:buChar char="o"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cript cole" charset="0"/>
                <a:ea typeface="ÇlÇr ñæí©" charset="0"/>
              </a:rPr>
              <a:t>b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Script cole" charset="0"/>
                <a:ea typeface="ÇlÇr ñæí©" charset="0"/>
              </a:rPr>
              <a:t>oi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7F7F7F"/>
                </a:solidFill>
                <a:effectLst/>
                <a:latin typeface="Script cole" charset="0"/>
                <a:ea typeface="ÇlÇr ñæí©" charset="0"/>
              </a:rPr>
              <a:t>s</a:t>
            </a:r>
          </a:p>
          <a:p>
            <a:pPr marL="285750" indent="-285750">
              <a:lnSpc>
                <a:spcPct val="120000"/>
              </a:lnSpc>
              <a:buFont typeface="Courier New"/>
              <a:buChar char="o"/>
            </a:pPr>
            <a:r>
              <a:rPr lang="fr-FR" dirty="0" smtClean="0">
                <a:latin typeface="Script cole" charset="0"/>
                <a:ea typeface="ÇlÇr ñæí©" charset="0"/>
              </a:rPr>
              <a:t>lap</a:t>
            </a:r>
            <a:r>
              <a:rPr lang="fr-FR" dirty="0" smtClean="0">
                <a:solidFill>
                  <a:srgbClr val="008000"/>
                </a:solidFill>
                <a:latin typeface="Script cole" charset="0"/>
                <a:ea typeface="ÇlÇr ñæí©" charset="0"/>
              </a:rPr>
              <a:t>in</a:t>
            </a:r>
            <a:endParaRPr lang="fr-FR" dirty="0">
              <a:solidFill>
                <a:srgbClr val="008000"/>
              </a:solidFill>
              <a:latin typeface="Script cole" charset="0"/>
              <a:ea typeface="ÇlÇr ñæí©" charset="0"/>
            </a:endParaRPr>
          </a:p>
          <a:p>
            <a:pPr marL="285750" indent="-285750">
              <a:lnSpc>
                <a:spcPct val="120000"/>
              </a:lnSpc>
              <a:buFont typeface="Courier New"/>
              <a:buChar char="o"/>
            </a:pPr>
            <a:r>
              <a:rPr lang="fr-FR" dirty="0" smtClean="0">
                <a:latin typeface="Script cole" charset="0"/>
                <a:ea typeface="ÇlÇr ñæí©" charset="0"/>
              </a:rPr>
              <a:t>r</a:t>
            </a:r>
            <a:r>
              <a:rPr lang="fr-FR" dirty="0" smtClean="0">
                <a:solidFill>
                  <a:srgbClr val="008000"/>
                </a:solidFill>
                <a:latin typeface="Script cole" charset="0"/>
                <a:ea typeface="ÇlÇr ñæí©" charset="0"/>
              </a:rPr>
              <a:t>en</a:t>
            </a:r>
            <a:r>
              <a:rPr lang="fr-FR" dirty="0" smtClean="0">
                <a:latin typeface="Script cole" charset="0"/>
                <a:ea typeface="ÇlÇr ñæí©" charset="0"/>
              </a:rPr>
              <a:t>c</a:t>
            </a:r>
            <a:r>
              <a:rPr lang="fr-FR" dirty="0" smtClean="0">
                <a:solidFill>
                  <a:srgbClr val="008000"/>
                </a:solidFill>
                <a:latin typeface="Script cole" charset="0"/>
                <a:ea typeface="ÇlÇr ñæí©" charset="0"/>
              </a:rPr>
              <a:t>on</a:t>
            </a:r>
            <a:r>
              <a:rPr lang="fr-FR" dirty="0" smtClean="0">
                <a:latin typeface="Script cole" charset="0"/>
                <a:ea typeface="ÇlÇr ñæí©" charset="0"/>
              </a:rPr>
              <a:t>tre</a:t>
            </a:r>
            <a:r>
              <a:rPr kumimoji="0" lang="fr-FR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ÇlÇr ñæí©" charset="0"/>
              </a:rPr>
              <a:t> </a:t>
            </a:r>
            <a:endParaRPr kumimoji="0" lang="fr-FR" sz="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ÇlÇr ñæí©" charset="0"/>
            </a:endParaRP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147366" y="7409656"/>
            <a:ext cx="1860553" cy="556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ursive standard" charset="0"/>
                <a:ea typeface="ÇlÇr ñæí©" charset="0"/>
              </a:rPr>
              <a:t>Je 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ursive standard" charset="0"/>
                <a:ea typeface="ÇlÇr ñæí©" charset="0"/>
              </a:rPr>
              <a:t>²li$ ²de$ </a:t>
            </a:r>
            <a:r>
              <a:rPr lang="fr-FR" sz="1600" dirty="0">
                <a:latin typeface="Cursive standard" charset="0"/>
                <a:ea typeface="ÇlÇr ñæí©" charset="0"/>
              </a:rPr>
              <a:t>²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ursive standard" charset="0"/>
                <a:ea typeface="ÇlÇr ñæí©" charset="0"/>
              </a:rPr>
              <a:t>phrase$</a:t>
            </a:r>
            <a:r>
              <a:rPr kumimoji="0" 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ursive standard" charset="0"/>
                <a:ea typeface="ÇlÇr ñæí©" charset="0"/>
              </a:rPr>
              <a:t> :</a:t>
            </a:r>
            <a:endParaRPr kumimoji="0" lang="fr-F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3" name="Forme libre 52"/>
          <p:cNvSpPr/>
          <p:nvPr/>
        </p:nvSpPr>
        <p:spPr>
          <a:xfrm>
            <a:off x="239302" y="8299373"/>
            <a:ext cx="251996" cy="71974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Forme libre 53"/>
          <p:cNvSpPr/>
          <p:nvPr/>
        </p:nvSpPr>
        <p:spPr>
          <a:xfrm>
            <a:off x="1518999" y="8295105"/>
            <a:ext cx="251996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Forme libre 54"/>
          <p:cNvSpPr/>
          <p:nvPr/>
        </p:nvSpPr>
        <p:spPr>
          <a:xfrm>
            <a:off x="2796288" y="8299367"/>
            <a:ext cx="215996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Forme libre 55"/>
          <p:cNvSpPr/>
          <p:nvPr/>
        </p:nvSpPr>
        <p:spPr>
          <a:xfrm>
            <a:off x="578005" y="8299367"/>
            <a:ext cx="396000" cy="7198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Forme libre 56"/>
          <p:cNvSpPr/>
          <p:nvPr/>
        </p:nvSpPr>
        <p:spPr>
          <a:xfrm>
            <a:off x="1060532" y="8299367"/>
            <a:ext cx="359997" cy="67738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Forme libre 57"/>
          <p:cNvSpPr/>
          <p:nvPr/>
        </p:nvSpPr>
        <p:spPr>
          <a:xfrm>
            <a:off x="2348299" y="9228536"/>
            <a:ext cx="395998" cy="67738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Forme libre 58"/>
          <p:cNvSpPr/>
          <p:nvPr/>
        </p:nvSpPr>
        <p:spPr>
          <a:xfrm>
            <a:off x="1818271" y="9226418"/>
            <a:ext cx="143997" cy="71974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Forme libre 59"/>
          <p:cNvSpPr/>
          <p:nvPr/>
        </p:nvSpPr>
        <p:spPr>
          <a:xfrm>
            <a:off x="3100461" y="9223127"/>
            <a:ext cx="250884" cy="78556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Forme libre 60"/>
          <p:cNvSpPr/>
          <p:nvPr/>
        </p:nvSpPr>
        <p:spPr>
          <a:xfrm>
            <a:off x="2011751" y="9226415"/>
            <a:ext cx="359997" cy="7198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Forme libre 61"/>
          <p:cNvSpPr/>
          <p:nvPr/>
        </p:nvSpPr>
        <p:spPr>
          <a:xfrm>
            <a:off x="2703336" y="9228536"/>
            <a:ext cx="323997" cy="67738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Forme libre 62"/>
          <p:cNvSpPr/>
          <p:nvPr/>
        </p:nvSpPr>
        <p:spPr>
          <a:xfrm>
            <a:off x="329203" y="9620384"/>
            <a:ext cx="360000" cy="67738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Forme libre 63"/>
          <p:cNvSpPr/>
          <p:nvPr/>
        </p:nvSpPr>
        <p:spPr>
          <a:xfrm>
            <a:off x="661518" y="9618266"/>
            <a:ext cx="504000" cy="71974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Forme libre 64"/>
          <p:cNvSpPr/>
          <p:nvPr/>
        </p:nvSpPr>
        <p:spPr>
          <a:xfrm>
            <a:off x="1809921" y="9654253"/>
            <a:ext cx="431896" cy="67737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Forme libre 65"/>
          <p:cNvSpPr/>
          <p:nvPr/>
        </p:nvSpPr>
        <p:spPr>
          <a:xfrm>
            <a:off x="1852255" y="8295105"/>
            <a:ext cx="359997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Forme libre 66"/>
          <p:cNvSpPr/>
          <p:nvPr/>
        </p:nvSpPr>
        <p:spPr>
          <a:xfrm>
            <a:off x="2210407" y="8295105"/>
            <a:ext cx="323996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Forme libre 67"/>
          <p:cNvSpPr/>
          <p:nvPr/>
        </p:nvSpPr>
        <p:spPr>
          <a:xfrm>
            <a:off x="2514476" y="8295105"/>
            <a:ext cx="287993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Forme libre 68"/>
          <p:cNvSpPr/>
          <p:nvPr/>
        </p:nvSpPr>
        <p:spPr>
          <a:xfrm>
            <a:off x="4520000" y="9228536"/>
            <a:ext cx="323997" cy="67738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Forme libre 72"/>
          <p:cNvSpPr/>
          <p:nvPr/>
        </p:nvSpPr>
        <p:spPr>
          <a:xfrm>
            <a:off x="3410305" y="9223243"/>
            <a:ext cx="251996" cy="78324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Forme libre 73"/>
          <p:cNvSpPr/>
          <p:nvPr/>
        </p:nvSpPr>
        <p:spPr>
          <a:xfrm>
            <a:off x="3647486" y="9226405"/>
            <a:ext cx="179996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Forme libre 74"/>
          <p:cNvSpPr/>
          <p:nvPr/>
        </p:nvSpPr>
        <p:spPr>
          <a:xfrm>
            <a:off x="3123221" y="8295105"/>
            <a:ext cx="395997" cy="67738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Forme libre 75"/>
          <p:cNvSpPr/>
          <p:nvPr/>
        </p:nvSpPr>
        <p:spPr>
          <a:xfrm>
            <a:off x="3643808" y="8295105"/>
            <a:ext cx="287996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Forme libre 76"/>
          <p:cNvSpPr/>
          <p:nvPr/>
        </p:nvSpPr>
        <p:spPr>
          <a:xfrm>
            <a:off x="4007187" y="8290843"/>
            <a:ext cx="359996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Forme libre 77"/>
          <p:cNvSpPr/>
          <p:nvPr/>
        </p:nvSpPr>
        <p:spPr>
          <a:xfrm>
            <a:off x="3955774" y="9223243"/>
            <a:ext cx="179996" cy="78324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Forme libre 78"/>
          <p:cNvSpPr/>
          <p:nvPr/>
        </p:nvSpPr>
        <p:spPr>
          <a:xfrm>
            <a:off x="4142153" y="9226405"/>
            <a:ext cx="323996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Forme libre 79"/>
          <p:cNvSpPr/>
          <p:nvPr/>
        </p:nvSpPr>
        <p:spPr>
          <a:xfrm>
            <a:off x="4907198" y="9228536"/>
            <a:ext cx="251996" cy="67738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Forme libre 80"/>
          <p:cNvSpPr/>
          <p:nvPr/>
        </p:nvSpPr>
        <p:spPr>
          <a:xfrm>
            <a:off x="5231195" y="9228536"/>
            <a:ext cx="215996" cy="67738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Forme libre 81"/>
          <p:cNvSpPr/>
          <p:nvPr/>
        </p:nvSpPr>
        <p:spPr>
          <a:xfrm>
            <a:off x="5555195" y="9228536"/>
            <a:ext cx="431996" cy="67738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Forme libre 82"/>
          <p:cNvSpPr/>
          <p:nvPr/>
        </p:nvSpPr>
        <p:spPr>
          <a:xfrm>
            <a:off x="6421751" y="9228536"/>
            <a:ext cx="179996" cy="67738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Forme libre 83"/>
          <p:cNvSpPr/>
          <p:nvPr/>
        </p:nvSpPr>
        <p:spPr>
          <a:xfrm>
            <a:off x="6052467" y="9228536"/>
            <a:ext cx="287997" cy="67738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Forme libre 84"/>
          <p:cNvSpPr/>
          <p:nvPr/>
        </p:nvSpPr>
        <p:spPr>
          <a:xfrm>
            <a:off x="2292239" y="9654253"/>
            <a:ext cx="359895" cy="67737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Rectangle à coins arrondis 85"/>
          <p:cNvSpPr/>
          <p:nvPr/>
        </p:nvSpPr>
        <p:spPr>
          <a:xfrm>
            <a:off x="2339832" y="5164690"/>
            <a:ext cx="2171700" cy="557981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400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Lecture 34 : </a:t>
            </a:r>
          </a:p>
          <a:p>
            <a:pPr algn="ctr">
              <a:spcAft>
                <a:spcPts val="0"/>
              </a:spcAft>
            </a:pPr>
            <a:r>
              <a:rPr lang="fr-FR" sz="1400" i="1" dirty="0" smtClean="0">
                <a:solidFill>
                  <a:srgbClr val="000000"/>
                </a:solidFill>
                <a:effectLst/>
                <a:latin typeface="Comic Sans MS"/>
                <a:ea typeface="ＭＳ 明朝"/>
                <a:cs typeface="Times New Roman"/>
              </a:rPr>
              <a:t>C’est moi le plus fort</a:t>
            </a:r>
            <a:endParaRPr lang="fr-FR" sz="1400" i="1" dirty="0">
              <a:effectLst/>
              <a:ea typeface="ＭＳ 明朝"/>
              <a:cs typeface="Times New Roman"/>
            </a:endParaRPr>
          </a:p>
        </p:txBody>
      </p:sp>
      <p:pic>
        <p:nvPicPr>
          <p:cNvPr id="87" name="Image 86" descr="http://storage.canalblog.com/82/82/646936/4587701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97262">
            <a:off x="4394691" y="5201096"/>
            <a:ext cx="394123" cy="486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0402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343150" y="237885"/>
            <a:ext cx="2171700" cy="557981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400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Lecture 35 : </a:t>
            </a:r>
          </a:p>
          <a:p>
            <a:pPr algn="ctr">
              <a:spcAft>
                <a:spcPts val="0"/>
              </a:spcAft>
            </a:pPr>
            <a:r>
              <a:rPr lang="fr-FR" sz="1400" i="1" dirty="0" smtClean="0">
                <a:solidFill>
                  <a:srgbClr val="000000"/>
                </a:solidFill>
                <a:effectLst/>
                <a:latin typeface="Comic Sans MS"/>
                <a:ea typeface="ＭＳ 明朝"/>
                <a:cs typeface="Times New Roman"/>
              </a:rPr>
              <a:t>C’est moi le plus fort</a:t>
            </a:r>
            <a:endParaRPr lang="fr-FR" sz="1400" i="1" dirty="0">
              <a:effectLst/>
              <a:ea typeface="ＭＳ 明朝"/>
              <a:cs typeface="Times New Roman"/>
            </a:endParaRPr>
          </a:p>
        </p:txBody>
      </p:sp>
      <p:sp>
        <p:nvSpPr>
          <p:cNvPr id="18" name="Zone de texte 5"/>
          <p:cNvSpPr txBox="1"/>
          <p:nvPr/>
        </p:nvSpPr>
        <p:spPr>
          <a:xfrm>
            <a:off x="221230" y="994278"/>
            <a:ext cx="5349834" cy="105465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dirty="0">
                <a:latin typeface="Times New Roman"/>
                <a:cs typeface="Times New Roman"/>
              </a:rPr>
              <a:t>Le loup, très fier, continue sa 	promenade dans les bois</a:t>
            </a:r>
            <a:r>
              <a:rPr lang="fr-FR" dirty="0" smtClean="0">
                <a:latin typeface="Times New Roman"/>
                <a:cs typeface="Times New Roman"/>
              </a:rPr>
              <a:t>.</a:t>
            </a:r>
            <a:endParaRPr lang="fr-FR" dirty="0">
              <a:latin typeface="Times New Roman"/>
              <a:cs typeface="Times New Roman"/>
            </a:endParaRPr>
          </a:p>
          <a:p>
            <a:r>
              <a:rPr lang="fr-FR" dirty="0">
                <a:latin typeface="Times New Roman"/>
                <a:cs typeface="Times New Roman"/>
              </a:rPr>
              <a:t>« Hum ! Comme je me sens bien dans ma peau ! » dit-il en respirant le parfum des chênes et des champignons.</a:t>
            </a:r>
          </a:p>
          <a:p>
            <a:pPr>
              <a:lnSpc>
                <a:spcPct val="200000"/>
              </a:lnSpc>
            </a:pPr>
            <a:endParaRPr lang="fr-FR" sz="2000" dirty="0">
              <a:latin typeface="Times New Roman"/>
              <a:ea typeface="ＭＳ 明朝"/>
              <a:cs typeface="Times New Roman"/>
            </a:endParaRPr>
          </a:p>
        </p:txBody>
      </p:sp>
      <p:pic>
        <p:nvPicPr>
          <p:cNvPr id="70" name="Image 69" descr="http://storage.canalblog.com/82/82/646936/4587701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97262">
            <a:off x="4398009" y="274291"/>
            <a:ext cx="394123" cy="486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1" name="Zone de texte 5"/>
          <p:cNvSpPr txBox="1"/>
          <p:nvPr/>
        </p:nvSpPr>
        <p:spPr>
          <a:xfrm>
            <a:off x="2410888" y="2183287"/>
            <a:ext cx="4201582" cy="2507246"/>
          </a:xfrm>
          <a:prstGeom prst="rect">
            <a:avLst/>
          </a:prstGeom>
          <a:noFill/>
          <a:ln>
            <a:solidFill>
              <a:srgbClr val="7F7F7F"/>
            </a:solidFill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dirty="0" smtClean="0">
                <a:latin typeface="Times New Roman"/>
                <a:cs typeface="Times New Roman"/>
              </a:rPr>
              <a:t>Il </a:t>
            </a:r>
            <a:r>
              <a:rPr lang="fr-FR" dirty="0">
                <a:latin typeface="Times New Roman"/>
                <a:cs typeface="Times New Roman"/>
              </a:rPr>
              <a:t>rencontre alors le petit chaperon </a:t>
            </a:r>
            <a:r>
              <a:rPr lang="fr-FR" dirty="0" smtClean="0">
                <a:latin typeface="Times New Roman"/>
                <a:cs typeface="Times New Roman"/>
              </a:rPr>
              <a:t>rouge.</a:t>
            </a:r>
            <a:endParaRPr lang="fr-FR" dirty="0">
              <a:latin typeface="Times New Roman"/>
              <a:cs typeface="Times New Roman"/>
            </a:endParaRPr>
          </a:p>
          <a:p>
            <a:r>
              <a:rPr lang="fr-FR" dirty="0">
                <a:latin typeface="Times New Roman"/>
                <a:cs typeface="Times New Roman"/>
              </a:rPr>
              <a:t>« Sais-tu que cette couleur te va à ravir ? Tu es mignonne à croquer…Dis-moi, mouchette, qui est le plus fort ? » demande le loup</a:t>
            </a:r>
            <a:r>
              <a:rPr lang="fr-FR" dirty="0" smtClean="0">
                <a:latin typeface="Times New Roman"/>
                <a:cs typeface="Times New Roman"/>
              </a:rPr>
              <a:t>.</a:t>
            </a:r>
            <a:endParaRPr lang="fr-FR" dirty="0">
              <a:latin typeface="Times New Roman"/>
              <a:cs typeface="Times New Roman"/>
            </a:endParaRPr>
          </a:p>
          <a:p>
            <a:r>
              <a:rPr lang="fr-FR" dirty="0">
                <a:latin typeface="Times New Roman"/>
                <a:cs typeface="Times New Roman"/>
              </a:rPr>
              <a:t>« C’est vous, c’est vous, c’est vous ! Ça, c’est sûr, Grand Loup ! On ne peut pas se tromper : c’est vous le plus fort ! » répond la petite fille.</a:t>
            </a:r>
          </a:p>
          <a:p>
            <a:pPr>
              <a:lnSpc>
                <a:spcPct val="200000"/>
              </a:lnSpc>
            </a:pPr>
            <a:endParaRPr lang="fr-FR" sz="2000" dirty="0">
              <a:latin typeface="Times New Roman"/>
              <a:ea typeface="ＭＳ 明朝"/>
              <a:cs typeface="Times New Roman"/>
            </a:endParaRPr>
          </a:p>
        </p:txBody>
      </p:sp>
      <p:sp>
        <p:nvSpPr>
          <p:cNvPr id="60" name="Rectangle à coins arrondis 59"/>
          <p:cNvSpPr/>
          <p:nvPr/>
        </p:nvSpPr>
        <p:spPr>
          <a:xfrm>
            <a:off x="2377019" y="5175994"/>
            <a:ext cx="2171700" cy="557981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400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Lecture 35 : </a:t>
            </a:r>
          </a:p>
          <a:p>
            <a:pPr algn="ctr">
              <a:spcAft>
                <a:spcPts val="0"/>
              </a:spcAft>
            </a:pPr>
            <a:r>
              <a:rPr lang="fr-FR" sz="1400" i="1" dirty="0" smtClean="0">
                <a:solidFill>
                  <a:srgbClr val="000000"/>
                </a:solidFill>
                <a:effectLst/>
                <a:latin typeface="Comic Sans MS"/>
                <a:ea typeface="ＭＳ 明朝"/>
                <a:cs typeface="Times New Roman"/>
              </a:rPr>
              <a:t>C’est moi le plus fort</a:t>
            </a:r>
            <a:endParaRPr lang="fr-FR" sz="1400" i="1" dirty="0">
              <a:effectLst/>
              <a:ea typeface="ＭＳ 明朝"/>
              <a:cs typeface="Times New Roman"/>
            </a:endParaRPr>
          </a:p>
        </p:txBody>
      </p:sp>
      <p:pic>
        <p:nvPicPr>
          <p:cNvPr id="90" name="Image 89" descr="http://storage.canalblog.com/82/82/646936/4587701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97262">
            <a:off x="4431878" y="5212400"/>
            <a:ext cx="394123" cy="486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77063" y="994278"/>
            <a:ext cx="835407" cy="1054655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Image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706" y="2624668"/>
            <a:ext cx="2223514" cy="155786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Zone de texte 5"/>
          <p:cNvSpPr txBox="1"/>
          <p:nvPr/>
        </p:nvSpPr>
        <p:spPr>
          <a:xfrm>
            <a:off x="221230" y="6023478"/>
            <a:ext cx="5349834" cy="105465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dirty="0">
                <a:latin typeface="Times New Roman"/>
                <a:cs typeface="Times New Roman"/>
              </a:rPr>
              <a:t>Le loup, très fier, continue sa 	promenade dans les bois</a:t>
            </a:r>
            <a:r>
              <a:rPr lang="fr-FR" dirty="0" smtClean="0">
                <a:latin typeface="Times New Roman"/>
                <a:cs typeface="Times New Roman"/>
              </a:rPr>
              <a:t>.</a:t>
            </a:r>
            <a:endParaRPr lang="fr-FR" dirty="0">
              <a:latin typeface="Times New Roman"/>
              <a:cs typeface="Times New Roman"/>
            </a:endParaRPr>
          </a:p>
          <a:p>
            <a:r>
              <a:rPr lang="fr-FR" dirty="0">
                <a:latin typeface="Times New Roman"/>
                <a:cs typeface="Times New Roman"/>
              </a:rPr>
              <a:t>« Hum ! Comme je me sens bien dans ma peau ! » dit-il en respirant le parfum des chênes et des champignons.</a:t>
            </a:r>
          </a:p>
          <a:p>
            <a:pPr>
              <a:lnSpc>
                <a:spcPct val="200000"/>
              </a:lnSpc>
            </a:pPr>
            <a:endParaRPr lang="fr-FR" sz="2000" dirty="0">
              <a:latin typeface="Times New Roman"/>
              <a:ea typeface="ＭＳ 明朝"/>
              <a:cs typeface="Times New Roman"/>
            </a:endParaRPr>
          </a:p>
        </p:txBody>
      </p:sp>
      <p:sp>
        <p:nvSpPr>
          <p:cNvPr id="17" name="Zone de texte 5"/>
          <p:cNvSpPr txBox="1"/>
          <p:nvPr/>
        </p:nvSpPr>
        <p:spPr>
          <a:xfrm>
            <a:off x="2410888" y="7212487"/>
            <a:ext cx="4201582" cy="2507246"/>
          </a:xfrm>
          <a:prstGeom prst="rect">
            <a:avLst/>
          </a:prstGeom>
          <a:noFill/>
          <a:ln>
            <a:solidFill>
              <a:srgbClr val="7F7F7F"/>
            </a:solidFill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dirty="0" smtClean="0">
                <a:latin typeface="Times New Roman"/>
                <a:cs typeface="Times New Roman"/>
              </a:rPr>
              <a:t>Il </a:t>
            </a:r>
            <a:r>
              <a:rPr lang="fr-FR" dirty="0">
                <a:latin typeface="Times New Roman"/>
                <a:cs typeface="Times New Roman"/>
              </a:rPr>
              <a:t>rencontre alors le petit chaperon </a:t>
            </a:r>
            <a:r>
              <a:rPr lang="fr-FR" dirty="0" smtClean="0">
                <a:latin typeface="Times New Roman"/>
                <a:cs typeface="Times New Roman"/>
              </a:rPr>
              <a:t>rouge.</a:t>
            </a:r>
            <a:endParaRPr lang="fr-FR" dirty="0">
              <a:latin typeface="Times New Roman"/>
              <a:cs typeface="Times New Roman"/>
            </a:endParaRPr>
          </a:p>
          <a:p>
            <a:r>
              <a:rPr lang="fr-FR" dirty="0">
                <a:latin typeface="Times New Roman"/>
                <a:cs typeface="Times New Roman"/>
              </a:rPr>
              <a:t>« Sais-tu que cette couleur te va à ravir ? Tu es mignonne à croquer…Dis-moi, mouchette, qui est le plus fort ? » demande le loup</a:t>
            </a:r>
            <a:r>
              <a:rPr lang="fr-FR" dirty="0" smtClean="0">
                <a:latin typeface="Times New Roman"/>
                <a:cs typeface="Times New Roman"/>
              </a:rPr>
              <a:t>.</a:t>
            </a:r>
            <a:endParaRPr lang="fr-FR" dirty="0">
              <a:latin typeface="Times New Roman"/>
              <a:cs typeface="Times New Roman"/>
            </a:endParaRPr>
          </a:p>
          <a:p>
            <a:r>
              <a:rPr lang="fr-FR" dirty="0">
                <a:latin typeface="Times New Roman"/>
                <a:cs typeface="Times New Roman"/>
              </a:rPr>
              <a:t>« C’est vous, c’est vous, c’est vous ! Ça, c’est sûr, Grand Loup ! On ne peut pas se tromper : c’est vous le plus fort ! » répond la petite fille.</a:t>
            </a:r>
          </a:p>
          <a:p>
            <a:pPr>
              <a:lnSpc>
                <a:spcPct val="200000"/>
              </a:lnSpc>
            </a:pPr>
            <a:endParaRPr lang="fr-FR" sz="2000" dirty="0">
              <a:latin typeface="Times New Roman"/>
              <a:ea typeface="ＭＳ 明朝"/>
              <a:cs typeface="Times New Roman"/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77063" y="6023478"/>
            <a:ext cx="835407" cy="1054655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Image 1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706" y="7653868"/>
            <a:ext cx="2223514" cy="15578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1108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343150" y="237885"/>
            <a:ext cx="2171700" cy="557981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400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Lecture 35 : </a:t>
            </a:r>
          </a:p>
          <a:p>
            <a:pPr algn="ctr">
              <a:spcAft>
                <a:spcPts val="0"/>
              </a:spcAft>
            </a:pPr>
            <a:r>
              <a:rPr lang="fr-FR" sz="1400" i="1" dirty="0" smtClean="0">
                <a:solidFill>
                  <a:srgbClr val="000000"/>
                </a:solidFill>
                <a:effectLst/>
                <a:latin typeface="Comic Sans MS"/>
                <a:ea typeface="ＭＳ 明朝"/>
                <a:cs typeface="Times New Roman"/>
              </a:rPr>
              <a:t>C’est moi le plus fort</a:t>
            </a:r>
            <a:endParaRPr lang="fr-FR" sz="1400" i="1" dirty="0">
              <a:effectLst/>
              <a:ea typeface="ＭＳ 明朝"/>
              <a:cs typeface="Times New Roman"/>
            </a:endParaRPr>
          </a:p>
        </p:txBody>
      </p:sp>
      <p:sp>
        <p:nvSpPr>
          <p:cNvPr id="18" name="Zone de texte 5"/>
          <p:cNvSpPr txBox="1"/>
          <p:nvPr/>
        </p:nvSpPr>
        <p:spPr>
          <a:xfrm>
            <a:off x="221230" y="994278"/>
            <a:ext cx="5400000" cy="105465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30000"/>
              </a:lnSpc>
            </a:pPr>
            <a:r>
              <a:rPr lang="fr-FR" dirty="0">
                <a:latin typeface="Times New Roman"/>
                <a:cs typeface="Times New Roman"/>
              </a:rPr>
              <a:t>Le l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ou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p</a:t>
            </a:r>
            <a:r>
              <a:rPr lang="fr-FR" dirty="0">
                <a:latin typeface="Times New Roman"/>
                <a:cs typeface="Times New Roman"/>
              </a:rPr>
              <a:t>, très fier, c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on</a:t>
            </a:r>
            <a:r>
              <a:rPr lang="fr-FR" dirty="0">
                <a:latin typeface="Times New Roman"/>
                <a:cs typeface="Times New Roman"/>
              </a:rPr>
              <a:t>tinu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e</a:t>
            </a:r>
            <a:r>
              <a:rPr lang="fr-FR" dirty="0">
                <a:latin typeface="Times New Roman"/>
                <a:cs typeface="Times New Roman"/>
              </a:rPr>
              <a:t> sa 	promenade d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an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s</a:t>
            </a:r>
            <a:r>
              <a:rPr lang="fr-FR" dirty="0">
                <a:latin typeface="Times New Roman"/>
                <a:cs typeface="Times New Roman"/>
              </a:rPr>
              <a:t> les b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oi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s</a:t>
            </a:r>
            <a:r>
              <a:rPr lang="fr-FR" dirty="0" smtClean="0">
                <a:latin typeface="Times New Roman"/>
                <a:cs typeface="Times New Roman"/>
              </a:rPr>
              <a:t>.</a:t>
            </a:r>
            <a:endParaRPr lang="fr-FR" dirty="0">
              <a:latin typeface="Times New Roman"/>
              <a:cs typeface="Times New Roman"/>
            </a:endParaRPr>
          </a:p>
          <a:p>
            <a:pPr>
              <a:lnSpc>
                <a:spcPct val="130000"/>
              </a:lnSpc>
            </a:pPr>
            <a:r>
              <a:rPr lang="fr-FR" dirty="0">
                <a:latin typeface="Times New Roman"/>
                <a:cs typeface="Times New Roman"/>
              </a:rPr>
              <a:t>« 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H</a:t>
            </a:r>
            <a:r>
              <a:rPr lang="fr-FR" dirty="0">
                <a:latin typeface="Times New Roman"/>
                <a:cs typeface="Times New Roman"/>
              </a:rPr>
              <a:t>um ! Comme je me s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en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s</a:t>
            </a:r>
            <a:r>
              <a:rPr lang="fr-FR" dirty="0">
                <a:latin typeface="Times New Roman"/>
                <a:cs typeface="Times New Roman"/>
              </a:rPr>
              <a:t> bien d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an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s</a:t>
            </a:r>
            <a:r>
              <a:rPr lang="fr-FR" dirty="0">
                <a:latin typeface="Times New Roman"/>
                <a:cs typeface="Times New Roman"/>
              </a:rPr>
              <a:t> ma p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eau</a:t>
            </a:r>
            <a:r>
              <a:rPr lang="fr-FR" dirty="0">
                <a:latin typeface="Times New Roman"/>
                <a:cs typeface="Times New Roman"/>
              </a:rPr>
              <a:t> ! » dit-</a:t>
            </a:r>
            <a:r>
              <a:rPr lang="fr-FR" dirty="0" smtClean="0">
                <a:latin typeface="Times New Roman"/>
                <a:cs typeface="Times New Roman"/>
              </a:rPr>
              <a:t>il.</a:t>
            </a:r>
            <a:endParaRPr lang="fr-FR" dirty="0">
              <a:latin typeface="Times New Roman"/>
              <a:cs typeface="Times New Roman"/>
            </a:endParaRPr>
          </a:p>
          <a:p>
            <a:pPr>
              <a:lnSpc>
                <a:spcPct val="130000"/>
              </a:lnSpc>
            </a:pPr>
            <a:endParaRPr lang="fr-FR" sz="2000" dirty="0">
              <a:latin typeface="Times New Roman"/>
              <a:ea typeface="ＭＳ 明朝"/>
              <a:cs typeface="Times New Roman"/>
            </a:endParaRPr>
          </a:p>
        </p:txBody>
      </p:sp>
      <p:pic>
        <p:nvPicPr>
          <p:cNvPr id="70" name="Image 69" descr="http://storage.canalblog.com/82/82/646936/4587701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97262">
            <a:off x="4398009" y="274291"/>
            <a:ext cx="394123" cy="486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1" name="Zone de texte 5"/>
          <p:cNvSpPr txBox="1"/>
          <p:nvPr/>
        </p:nvSpPr>
        <p:spPr>
          <a:xfrm>
            <a:off x="2410888" y="2183287"/>
            <a:ext cx="4201582" cy="2625780"/>
          </a:xfrm>
          <a:prstGeom prst="rect">
            <a:avLst/>
          </a:prstGeom>
          <a:noFill/>
          <a:ln>
            <a:solidFill>
              <a:srgbClr val="7F7F7F"/>
            </a:solidFill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30000"/>
              </a:lnSpc>
            </a:pPr>
            <a:r>
              <a:rPr lang="fr-FR" dirty="0" smtClean="0">
                <a:latin typeface="Times New Roman"/>
                <a:cs typeface="Times New Roman"/>
              </a:rPr>
              <a:t>Il </a:t>
            </a:r>
            <a:r>
              <a:rPr lang="fr-FR" dirty="0">
                <a:latin typeface="Times New Roman"/>
                <a:cs typeface="Times New Roman"/>
              </a:rPr>
              <a:t>r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en</a:t>
            </a:r>
            <a:r>
              <a:rPr lang="fr-FR" dirty="0">
                <a:latin typeface="Times New Roman"/>
                <a:cs typeface="Times New Roman"/>
              </a:rPr>
              <a:t>c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on</a:t>
            </a:r>
            <a:r>
              <a:rPr lang="fr-FR" dirty="0">
                <a:latin typeface="Times New Roman"/>
                <a:cs typeface="Times New Roman"/>
              </a:rPr>
              <a:t>tre alor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s</a:t>
            </a:r>
            <a:r>
              <a:rPr lang="fr-FR" dirty="0">
                <a:latin typeface="Times New Roman"/>
                <a:cs typeface="Times New Roman"/>
              </a:rPr>
              <a:t> le peti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t</a:t>
            </a:r>
            <a:r>
              <a:rPr lang="fr-FR" dirty="0">
                <a:latin typeface="Times New Roman"/>
                <a:cs typeface="Times New Roman"/>
              </a:rPr>
              <a:t> chaper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on</a:t>
            </a:r>
            <a:r>
              <a:rPr lang="fr-FR" dirty="0">
                <a:latin typeface="Times New Roman"/>
                <a:cs typeface="Times New Roman"/>
              </a:rPr>
              <a:t> </a:t>
            </a:r>
            <a:r>
              <a:rPr lang="fr-FR" dirty="0" smtClean="0">
                <a:latin typeface="Times New Roman"/>
                <a:cs typeface="Times New Roman"/>
              </a:rPr>
              <a:t>r</a:t>
            </a:r>
            <a:r>
              <a:rPr lang="fr-FR" dirty="0" smtClean="0">
                <a:solidFill>
                  <a:srgbClr val="008000"/>
                </a:solidFill>
                <a:latin typeface="Times New Roman"/>
                <a:cs typeface="Times New Roman"/>
              </a:rPr>
              <a:t>ou</a:t>
            </a:r>
            <a:r>
              <a:rPr lang="fr-FR" dirty="0" smtClean="0">
                <a:latin typeface="Times New Roman"/>
                <a:cs typeface="Times New Roman"/>
              </a:rPr>
              <a:t>ge.</a:t>
            </a:r>
            <a:endParaRPr lang="fr-FR" dirty="0">
              <a:latin typeface="Times New Roman"/>
              <a:cs typeface="Times New Roman"/>
            </a:endParaRPr>
          </a:p>
          <a:p>
            <a:pPr>
              <a:lnSpc>
                <a:spcPct val="130000"/>
              </a:lnSpc>
            </a:pPr>
            <a:r>
              <a:rPr lang="fr-FR" dirty="0">
                <a:latin typeface="Times New Roman"/>
                <a:cs typeface="Times New Roman"/>
              </a:rPr>
              <a:t>« S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ai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s</a:t>
            </a:r>
            <a:r>
              <a:rPr lang="fr-FR" dirty="0">
                <a:latin typeface="Times New Roman"/>
                <a:cs typeface="Times New Roman"/>
              </a:rPr>
              <a:t>-tu que cette c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ou</a:t>
            </a:r>
            <a:r>
              <a:rPr lang="fr-FR" dirty="0">
                <a:latin typeface="Times New Roman"/>
                <a:cs typeface="Times New Roman"/>
              </a:rPr>
              <a:t>l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eu</a:t>
            </a:r>
            <a:r>
              <a:rPr lang="fr-FR" dirty="0">
                <a:latin typeface="Times New Roman"/>
                <a:cs typeface="Times New Roman"/>
              </a:rPr>
              <a:t>r te va </a:t>
            </a:r>
            <a:r>
              <a:rPr lang="fr-FR" dirty="0" smtClean="0">
                <a:latin typeface="Times New Roman"/>
                <a:cs typeface="Times New Roman"/>
              </a:rPr>
              <a:t>trè</a:t>
            </a:r>
            <a:r>
              <a:rPr lang="fr-FR" dirty="0" smtClean="0">
                <a:solidFill>
                  <a:srgbClr val="7F7F7F"/>
                </a:solidFill>
                <a:latin typeface="Times New Roman"/>
                <a:cs typeface="Times New Roman"/>
              </a:rPr>
              <a:t>s</a:t>
            </a:r>
            <a:r>
              <a:rPr lang="fr-FR" dirty="0" smtClean="0">
                <a:latin typeface="Times New Roman"/>
                <a:cs typeface="Times New Roman"/>
              </a:rPr>
              <a:t> bien ? Di</a:t>
            </a:r>
            <a:r>
              <a:rPr lang="fr-FR" dirty="0" smtClean="0">
                <a:solidFill>
                  <a:srgbClr val="7F7F7F"/>
                </a:solidFill>
                <a:latin typeface="Times New Roman"/>
                <a:cs typeface="Times New Roman"/>
              </a:rPr>
              <a:t>s</a:t>
            </a:r>
            <a:r>
              <a:rPr lang="fr-FR" dirty="0">
                <a:latin typeface="Times New Roman"/>
                <a:cs typeface="Times New Roman"/>
              </a:rPr>
              <a:t>-</a:t>
            </a:r>
            <a:r>
              <a:rPr lang="fr-FR" dirty="0" smtClean="0">
                <a:latin typeface="Times New Roman"/>
                <a:cs typeface="Times New Roman"/>
              </a:rPr>
              <a:t>m</a:t>
            </a:r>
            <a:r>
              <a:rPr lang="fr-FR" dirty="0" smtClean="0">
                <a:solidFill>
                  <a:srgbClr val="008000"/>
                </a:solidFill>
                <a:latin typeface="Times New Roman"/>
                <a:cs typeface="Times New Roman"/>
              </a:rPr>
              <a:t>oi</a:t>
            </a:r>
            <a:r>
              <a:rPr lang="fr-FR" dirty="0" smtClean="0">
                <a:latin typeface="Times New Roman"/>
                <a:cs typeface="Times New Roman"/>
              </a:rPr>
              <a:t>, </a:t>
            </a:r>
            <a:r>
              <a:rPr lang="fr-FR" dirty="0">
                <a:latin typeface="Times New Roman"/>
                <a:cs typeface="Times New Roman"/>
              </a:rPr>
              <a:t>qui est le plu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s</a:t>
            </a:r>
            <a:r>
              <a:rPr lang="fr-FR" dirty="0">
                <a:latin typeface="Times New Roman"/>
                <a:cs typeface="Times New Roman"/>
              </a:rPr>
              <a:t> for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t</a:t>
            </a:r>
            <a:r>
              <a:rPr lang="fr-FR" dirty="0">
                <a:latin typeface="Times New Roman"/>
                <a:cs typeface="Times New Roman"/>
              </a:rPr>
              <a:t> ? » dem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an</a:t>
            </a:r>
            <a:r>
              <a:rPr lang="fr-FR" dirty="0">
                <a:latin typeface="Times New Roman"/>
                <a:cs typeface="Times New Roman"/>
              </a:rPr>
              <a:t>de le l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ou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p</a:t>
            </a:r>
            <a:r>
              <a:rPr lang="fr-FR" dirty="0" smtClean="0">
                <a:latin typeface="Times New Roman"/>
                <a:cs typeface="Times New Roman"/>
              </a:rPr>
              <a:t>.</a:t>
            </a:r>
            <a:endParaRPr lang="fr-FR" dirty="0">
              <a:latin typeface="Times New Roman"/>
              <a:cs typeface="Times New Roman"/>
            </a:endParaRPr>
          </a:p>
          <a:p>
            <a:pPr>
              <a:lnSpc>
                <a:spcPct val="130000"/>
              </a:lnSpc>
            </a:pPr>
            <a:r>
              <a:rPr lang="fr-FR" dirty="0">
                <a:latin typeface="Times New Roman"/>
                <a:cs typeface="Times New Roman"/>
              </a:rPr>
              <a:t>« C’est v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ou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s</a:t>
            </a:r>
            <a:r>
              <a:rPr lang="fr-FR" dirty="0">
                <a:latin typeface="Times New Roman"/>
                <a:cs typeface="Times New Roman"/>
              </a:rPr>
              <a:t>, c’est v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ou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s</a:t>
            </a:r>
            <a:r>
              <a:rPr lang="fr-FR" dirty="0">
                <a:latin typeface="Times New Roman"/>
                <a:cs typeface="Times New Roman"/>
              </a:rPr>
              <a:t>, c’est v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ou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s</a:t>
            </a:r>
            <a:r>
              <a:rPr lang="fr-FR" dirty="0">
                <a:latin typeface="Times New Roman"/>
                <a:cs typeface="Times New Roman"/>
              </a:rPr>
              <a:t> ! Ça, c’est sûr, Gr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an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d</a:t>
            </a:r>
            <a:r>
              <a:rPr lang="fr-FR" dirty="0">
                <a:latin typeface="Times New Roman"/>
                <a:cs typeface="Times New Roman"/>
              </a:rPr>
              <a:t> L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ou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p</a:t>
            </a:r>
            <a:r>
              <a:rPr lang="fr-FR" dirty="0">
                <a:latin typeface="Times New Roman"/>
                <a:cs typeface="Times New Roman"/>
              </a:rPr>
              <a:t> ! C</a:t>
            </a:r>
            <a:r>
              <a:rPr lang="fr-FR" dirty="0" smtClean="0">
                <a:latin typeface="Times New Roman"/>
                <a:cs typeface="Times New Roman"/>
              </a:rPr>
              <a:t>’est </a:t>
            </a:r>
            <a:r>
              <a:rPr lang="fr-FR" dirty="0">
                <a:latin typeface="Times New Roman"/>
                <a:cs typeface="Times New Roman"/>
              </a:rPr>
              <a:t>v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ou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s</a:t>
            </a:r>
            <a:r>
              <a:rPr lang="fr-FR" dirty="0">
                <a:latin typeface="Times New Roman"/>
                <a:cs typeface="Times New Roman"/>
              </a:rPr>
              <a:t> le plu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s</a:t>
            </a:r>
            <a:r>
              <a:rPr lang="fr-FR" dirty="0">
                <a:latin typeface="Times New Roman"/>
                <a:cs typeface="Times New Roman"/>
              </a:rPr>
              <a:t> for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t</a:t>
            </a:r>
            <a:r>
              <a:rPr lang="fr-FR" dirty="0">
                <a:latin typeface="Times New Roman"/>
                <a:cs typeface="Times New Roman"/>
              </a:rPr>
              <a:t> ! » rép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on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d</a:t>
            </a:r>
            <a:r>
              <a:rPr lang="fr-FR" dirty="0">
                <a:latin typeface="Times New Roman"/>
                <a:cs typeface="Times New Roman"/>
              </a:rPr>
              <a:t> la petite fille.</a:t>
            </a:r>
          </a:p>
          <a:p>
            <a:pPr>
              <a:lnSpc>
                <a:spcPct val="130000"/>
              </a:lnSpc>
            </a:pPr>
            <a:endParaRPr lang="fr-FR" sz="2000" dirty="0">
              <a:latin typeface="Times New Roman"/>
              <a:ea typeface="ＭＳ 明朝"/>
              <a:cs typeface="Times New Roman"/>
            </a:endParaRPr>
          </a:p>
        </p:txBody>
      </p:sp>
      <p:sp>
        <p:nvSpPr>
          <p:cNvPr id="60" name="Rectangle à coins arrondis 59"/>
          <p:cNvSpPr/>
          <p:nvPr/>
        </p:nvSpPr>
        <p:spPr>
          <a:xfrm>
            <a:off x="2377019" y="5175994"/>
            <a:ext cx="2171700" cy="557981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400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Lecture 35 : </a:t>
            </a:r>
          </a:p>
          <a:p>
            <a:pPr algn="ctr">
              <a:spcAft>
                <a:spcPts val="0"/>
              </a:spcAft>
            </a:pPr>
            <a:r>
              <a:rPr lang="fr-FR" sz="1400" i="1" dirty="0" smtClean="0">
                <a:solidFill>
                  <a:srgbClr val="000000"/>
                </a:solidFill>
                <a:effectLst/>
                <a:latin typeface="Comic Sans MS"/>
                <a:ea typeface="ＭＳ 明朝"/>
                <a:cs typeface="Times New Roman"/>
              </a:rPr>
              <a:t>C’est moi le plus fort</a:t>
            </a:r>
            <a:endParaRPr lang="fr-FR" sz="1400" i="1" dirty="0">
              <a:effectLst/>
              <a:ea typeface="ＭＳ 明朝"/>
              <a:cs typeface="Times New Roman"/>
            </a:endParaRPr>
          </a:p>
        </p:txBody>
      </p:sp>
      <p:pic>
        <p:nvPicPr>
          <p:cNvPr id="90" name="Image 89" descr="http://storage.canalblog.com/82/82/646936/4587701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97262">
            <a:off x="4431878" y="5212400"/>
            <a:ext cx="394123" cy="486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77063" y="994278"/>
            <a:ext cx="835407" cy="1054655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Image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706" y="2624668"/>
            <a:ext cx="2223514" cy="1557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77063" y="6023478"/>
            <a:ext cx="835407" cy="1054655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Image 1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706" y="7653868"/>
            <a:ext cx="2223514" cy="1557866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Zone de texte 5"/>
          <p:cNvSpPr txBox="1"/>
          <p:nvPr/>
        </p:nvSpPr>
        <p:spPr>
          <a:xfrm>
            <a:off x="221230" y="6035623"/>
            <a:ext cx="5400000" cy="105465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30000"/>
              </a:lnSpc>
            </a:pPr>
            <a:r>
              <a:rPr lang="fr-FR" dirty="0">
                <a:latin typeface="Times New Roman"/>
                <a:cs typeface="Times New Roman"/>
              </a:rPr>
              <a:t>Le l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ou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p</a:t>
            </a:r>
            <a:r>
              <a:rPr lang="fr-FR" dirty="0">
                <a:latin typeface="Times New Roman"/>
                <a:cs typeface="Times New Roman"/>
              </a:rPr>
              <a:t>, très fier, c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on</a:t>
            </a:r>
            <a:r>
              <a:rPr lang="fr-FR" dirty="0">
                <a:latin typeface="Times New Roman"/>
                <a:cs typeface="Times New Roman"/>
              </a:rPr>
              <a:t>tinu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e</a:t>
            </a:r>
            <a:r>
              <a:rPr lang="fr-FR" dirty="0">
                <a:latin typeface="Times New Roman"/>
                <a:cs typeface="Times New Roman"/>
              </a:rPr>
              <a:t> sa 	promenade d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an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s</a:t>
            </a:r>
            <a:r>
              <a:rPr lang="fr-FR" dirty="0">
                <a:latin typeface="Times New Roman"/>
                <a:cs typeface="Times New Roman"/>
              </a:rPr>
              <a:t> les b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oi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s</a:t>
            </a:r>
            <a:r>
              <a:rPr lang="fr-FR" dirty="0" smtClean="0">
                <a:latin typeface="Times New Roman"/>
                <a:cs typeface="Times New Roman"/>
              </a:rPr>
              <a:t>.</a:t>
            </a:r>
            <a:endParaRPr lang="fr-FR" dirty="0">
              <a:latin typeface="Times New Roman"/>
              <a:cs typeface="Times New Roman"/>
            </a:endParaRPr>
          </a:p>
          <a:p>
            <a:pPr>
              <a:lnSpc>
                <a:spcPct val="130000"/>
              </a:lnSpc>
            </a:pPr>
            <a:r>
              <a:rPr lang="fr-FR" dirty="0">
                <a:latin typeface="Times New Roman"/>
                <a:cs typeface="Times New Roman"/>
              </a:rPr>
              <a:t>« 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H</a:t>
            </a:r>
            <a:r>
              <a:rPr lang="fr-FR" dirty="0">
                <a:latin typeface="Times New Roman"/>
                <a:cs typeface="Times New Roman"/>
              </a:rPr>
              <a:t>um ! Comme je me s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en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s</a:t>
            </a:r>
            <a:r>
              <a:rPr lang="fr-FR" dirty="0">
                <a:latin typeface="Times New Roman"/>
                <a:cs typeface="Times New Roman"/>
              </a:rPr>
              <a:t> bien d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an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s</a:t>
            </a:r>
            <a:r>
              <a:rPr lang="fr-FR" dirty="0">
                <a:latin typeface="Times New Roman"/>
                <a:cs typeface="Times New Roman"/>
              </a:rPr>
              <a:t> ma p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eau</a:t>
            </a:r>
            <a:r>
              <a:rPr lang="fr-FR" dirty="0">
                <a:latin typeface="Times New Roman"/>
                <a:cs typeface="Times New Roman"/>
              </a:rPr>
              <a:t> ! » dit-</a:t>
            </a:r>
            <a:r>
              <a:rPr lang="fr-FR" dirty="0" smtClean="0">
                <a:latin typeface="Times New Roman"/>
                <a:cs typeface="Times New Roman"/>
              </a:rPr>
              <a:t>il.</a:t>
            </a:r>
            <a:endParaRPr lang="fr-FR" dirty="0">
              <a:latin typeface="Times New Roman"/>
              <a:cs typeface="Times New Roman"/>
            </a:endParaRPr>
          </a:p>
          <a:p>
            <a:pPr>
              <a:lnSpc>
                <a:spcPct val="130000"/>
              </a:lnSpc>
            </a:pPr>
            <a:endParaRPr lang="fr-FR" sz="2000" dirty="0">
              <a:latin typeface="Times New Roman"/>
              <a:ea typeface="ＭＳ 明朝"/>
              <a:cs typeface="Times New Roman"/>
            </a:endParaRPr>
          </a:p>
        </p:txBody>
      </p:sp>
      <p:sp>
        <p:nvSpPr>
          <p:cNvPr id="22" name="Zone de texte 5"/>
          <p:cNvSpPr txBox="1"/>
          <p:nvPr/>
        </p:nvSpPr>
        <p:spPr>
          <a:xfrm>
            <a:off x="2410888" y="7224632"/>
            <a:ext cx="4201582" cy="2625780"/>
          </a:xfrm>
          <a:prstGeom prst="rect">
            <a:avLst/>
          </a:prstGeom>
          <a:noFill/>
          <a:ln>
            <a:solidFill>
              <a:srgbClr val="7F7F7F"/>
            </a:solidFill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30000"/>
              </a:lnSpc>
            </a:pPr>
            <a:r>
              <a:rPr lang="fr-FR" dirty="0" smtClean="0">
                <a:latin typeface="Times New Roman"/>
                <a:cs typeface="Times New Roman"/>
              </a:rPr>
              <a:t>Il </a:t>
            </a:r>
            <a:r>
              <a:rPr lang="fr-FR" dirty="0">
                <a:latin typeface="Times New Roman"/>
                <a:cs typeface="Times New Roman"/>
              </a:rPr>
              <a:t>r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en</a:t>
            </a:r>
            <a:r>
              <a:rPr lang="fr-FR" dirty="0">
                <a:latin typeface="Times New Roman"/>
                <a:cs typeface="Times New Roman"/>
              </a:rPr>
              <a:t>c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on</a:t>
            </a:r>
            <a:r>
              <a:rPr lang="fr-FR" dirty="0">
                <a:latin typeface="Times New Roman"/>
                <a:cs typeface="Times New Roman"/>
              </a:rPr>
              <a:t>tre alor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s</a:t>
            </a:r>
            <a:r>
              <a:rPr lang="fr-FR" dirty="0">
                <a:latin typeface="Times New Roman"/>
                <a:cs typeface="Times New Roman"/>
              </a:rPr>
              <a:t> le peti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t</a:t>
            </a:r>
            <a:r>
              <a:rPr lang="fr-FR" dirty="0">
                <a:latin typeface="Times New Roman"/>
                <a:cs typeface="Times New Roman"/>
              </a:rPr>
              <a:t> chaper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on</a:t>
            </a:r>
            <a:r>
              <a:rPr lang="fr-FR" dirty="0">
                <a:latin typeface="Times New Roman"/>
                <a:cs typeface="Times New Roman"/>
              </a:rPr>
              <a:t> </a:t>
            </a:r>
            <a:r>
              <a:rPr lang="fr-FR" dirty="0" smtClean="0">
                <a:latin typeface="Times New Roman"/>
                <a:cs typeface="Times New Roman"/>
              </a:rPr>
              <a:t>r</a:t>
            </a:r>
            <a:r>
              <a:rPr lang="fr-FR" dirty="0" smtClean="0">
                <a:solidFill>
                  <a:srgbClr val="008000"/>
                </a:solidFill>
                <a:latin typeface="Times New Roman"/>
                <a:cs typeface="Times New Roman"/>
              </a:rPr>
              <a:t>ou</a:t>
            </a:r>
            <a:r>
              <a:rPr lang="fr-FR" dirty="0" smtClean="0">
                <a:latin typeface="Times New Roman"/>
                <a:cs typeface="Times New Roman"/>
              </a:rPr>
              <a:t>ge.</a:t>
            </a:r>
            <a:endParaRPr lang="fr-FR" dirty="0">
              <a:latin typeface="Times New Roman"/>
              <a:cs typeface="Times New Roman"/>
            </a:endParaRPr>
          </a:p>
          <a:p>
            <a:pPr>
              <a:lnSpc>
                <a:spcPct val="130000"/>
              </a:lnSpc>
            </a:pPr>
            <a:r>
              <a:rPr lang="fr-FR" dirty="0">
                <a:latin typeface="Times New Roman"/>
                <a:cs typeface="Times New Roman"/>
              </a:rPr>
              <a:t>« S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ai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s</a:t>
            </a:r>
            <a:r>
              <a:rPr lang="fr-FR" dirty="0">
                <a:latin typeface="Times New Roman"/>
                <a:cs typeface="Times New Roman"/>
              </a:rPr>
              <a:t>-tu que cette c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ou</a:t>
            </a:r>
            <a:r>
              <a:rPr lang="fr-FR" dirty="0">
                <a:latin typeface="Times New Roman"/>
                <a:cs typeface="Times New Roman"/>
              </a:rPr>
              <a:t>l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eu</a:t>
            </a:r>
            <a:r>
              <a:rPr lang="fr-FR" dirty="0">
                <a:latin typeface="Times New Roman"/>
                <a:cs typeface="Times New Roman"/>
              </a:rPr>
              <a:t>r te va </a:t>
            </a:r>
            <a:r>
              <a:rPr lang="fr-FR" dirty="0" smtClean="0">
                <a:latin typeface="Times New Roman"/>
                <a:cs typeface="Times New Roman"/>
              </a:rPr>
              <a:t>trè</a:t>
            </a:r>
            <a:r>
              <a:rPr lang="fr-FR" dirty="0" smtClean="0">
                <a:solidFill>
                  <a:srgbClr val="7F7F7F"/>
                </a:solidFill>
                <a:latin typeface="Times New Roman"/>
                <a:cs typeface="Times New Roman"/>
              </a:rPr>
              <a:t>s</a:t>
            </a:r>
            <a:r>
              <a:rPr lang="fr-FR" dirty="0" smtClean="0">
                <a:latin typeface="Times New Roman"/>
                <a:cs typeface="Times New Roman"/>
              </a:rPr>
              <a:t> bien ? Di</a:t>
            </a:r>
            <a:r>
              <a:rPr lang="fr-FR" dirty="0" smtClean="0">
                <a:solidFill>
                  <a:srgbClr val="7F7F7F"/>
                </a:solidFill>
                <a:latin typeface="Times New Roman"/>
                <a:cs typeface="Times New Roman"/>
              </a:rPr>
              <a:t>s</a:t>
            </a:r>
            <a:r>
              <a:rPr lang="fr-FR" dirty="0">
                <a:latin typeface="Times New Roman"/>
                <a:cs typeface="Times New Roman"/>
              </a:rPr>
              <a:t>-</a:t>
            </a:r>
            <a:r>
              <a:rPr lang="fr-FR" dirty="0" smtClean="0">
                <a:latin typeface="Times New Roman"/>
                <a:cs typeface="Times New Roman"/>
              </a:rPr>
              <a:t>m</a:t>
            </a:r>
            <a:r>
              <a:rPr lang="fr-FR" dirty="0" smtClean="0">
                <a:solidFill>
                  <a:srgbClr val="008000"/>
                </a:solidFill>
                <a:latin typeface="Times New Roman"/>
                <a:cs typeface="Times New Roman"/>
              </a:rPr>
              <a:t>oi</a:t>
            </a:r>
            <a:r>
              <a:rPr lang="fr-FR" dirty="0" smtClean="0">
                <a:latin typeface="Times New Roman"/>
                <a:cs typeface="Times New Roman"/>
              </a:rPr>
              <a:t>, </a:t>
            </a:r>
            <a:r>
              <a:rPr lang="fr-FR" dirty="0">
                <a:latin typeface="Times New Roman"/>
                <a:cs typeface="Times New Roman"/>
              </a:rPr>
              <a:t>qui est le plu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s</a:t>
            </a:r>
            <a:r>
              <a:rPr lang="fr-FR" dirty="0">
                <a:latin typeface="Times New Roman"/>
                <a:cs typeface="Times New Roman"/>
              </a:rPr>
              <a:t> for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t</a:t>
            </a:r>
            <a:r>
              <a:rPr lang="fr-FR" dirty="0">
                <a:latin typeface="Times New Roman"/>
                <a:cs typeface="Times New Roman"/>
              </a:rPr>
              <a:t> ? » dem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an</a:t>
            </a:r>
            <a:r>
              <a:rPr lang="fr-FR" dirty="0">
                <a:latin typeface="Times New Roman"/>
                <a:cs typeface="Times New Roman"/>
              </a:rPr>
              <a:t>de le l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ou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p</a:t>
            </a:r>
            <a:r>
              <a:rPr lang="fr-FR" dirty="0" smtClean="0">
                <a:latin typeface="Times New Roman"/>
                <a:cs typeface="Times New Roman"/>
              </a:rPr>
              <a:t>.</a:t>
            </a:r>
            <a:endParaRPr lang="fr-FR" dirty="0">
              <a:latin typeface="Times New Roman"/>
              <a:cs typeface="Times New Roman"/>
            </a:endParaRPr>
          </a:p>
          <a:p>
            <a:pPr>
              <a:lnSpc>
                <a:spcPct val="130000"/>
              </a:lnSpc>
            </a:pPr>
            <a:r>
              <a:rPr lang="fr-FR" dirty="0">
                <a:latin typeface="Times New Roman"/>
                <a:cs typeface="Times New Roman"/>
              </a:rPr>
              <a:t>« C’est v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ou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s</a:t>
            </a:r>
            <a:r>
              <a:rPr lang="fr-FR" dirty="0">
                <a:latin typeface="Times New Roman"/>
                <a:cs typeface="Times New Roman"/>
              </a:rPr>
              <a:t>, c’est v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ou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s</a:t>
            </a:r>
            <a:r>
              <a:rPr lang="fr-FR" dirty="0">
                <a:latin typeface="Times New Roman"/>
                <a:cs typeface="Times New Roman"/>
              </a:rPr>
              <a:t>, c’est v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ou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s</a:t>
            </a:r>
            <a:r>
              <a:rPr lang="fr-FR" dirty="0">
                <a:latin typeface="Times New Roman"/>
                <a:cs typeface="Times New Roman"/>
              </a:rPr>
              <a:t> ! Ça, c’est sûr, Gr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an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d</a:t>
            </a:r>
            <a:r>
              <a:rPr lang="fr-FR" dirty="0">
                <a:latin typeface="Times New Roman"/>
                <a:cs typeface="Times New Roman"/>
              </a:rPr>
              <a:t> L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ou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p</a:t>
            </a:r>
            <a:r>
              <a:rPr lang="fr-FR" dirty="0">
                <a:latin typeface="Times New Roman"/>
                <a:cs typeface="Times New Roman"/>
              </a:rPr>
              <a:t> ! C</a:t>
            </a:r>
            <a:r>
              <a:rPr lang="fr-FR" dirty="0" smtClean="0">
                <a:latin typeface="Times New Roman"/>
                <a:cs typeface="Times New Roman"/>
              </a:rPr>
              <a:t>’est </a:t>
            </a:r>
            <a:r>
              <a:rPr lang="fr-FR" dirty="0">
                <a:latin typeface="Times New Roman"/>
                <a:cs typeface="Times New Roman"/>
              </a:rPr>
              <a:t>v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ou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s</a:t>
            </a:r>
            <a:r>
              <a:rPr lang="fr-FR" dirty="0">
                <a:latin typeface="Times New Roman"/>
                <a:cs typeface="Times New Roman"/>
              </a:rPr>
              <a:t> le plu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s</a:t>
            </a:r>
            <a:r>
              <a:rPr lang="fr-FR" dirty="0">
                <a:latin typeface="Times New Roman"/>
                <a:cs typeface="Times New Roman"/>
              </a:rPr>
              <a:t> for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t</a:t>
            </a:r>
            <a:r>
              <a:rPr lang="fr-FR" dirty="0">
                <a:latin typeface="Times New Roman"/>
                <a:cs typeface="Times New Roman"/>
              </a:rPr>
              <a:t> ! » rép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on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d</a:t>
            </a:r>
            <a:r>
              <a:rPr lang="fr-FR" dirty="0">
                <a:latin typeface="Times New Roman"/>
                <a:cs typeface="Times New Roman"/>
              </a:rPr>
              <a:t> la petite fille.</a:t>
            </a:r>
          </a:p>
          <a:p>
            <a:pPr>
              <a:lnSpc>
                <a:spcPct val="130000"/>
              </a:lnSpc>
            </a:pPr>
            <a:endParaRPr lang="fr-FR" sz="2000" dirty="0">
              <a:latin typeface="Times New Roman"/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51233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one de texte 5"/>
          <p:cNvSpPr txBox="1"/>
          <p:nvPr/>
        </p:nvSpPr>
        <p:spPr>
          <a:xfrm>
            <a:off x="146047" y="2895601"/>
            <a:ext cx="5113867" cy="77893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fr-FR" sz="2000" dirty="0" smtClean="0">
                <a:latin typeface="+mj-lt"/>
                <a:cs typeface="Times New Roman"/>
              </a:rPr>
              <a:t>L</a:t>
            </a:r>
            <a:r>
              <a:rPr lang="fr-FR" sz="2000" dirty="0">
                <a:latin typeface="+mj-lt"/>
                <a:cs typeface="Times New Roman"/>
              </a:rPr>
              <a:t>e</a:t>
            </a:r>
            <a:r>
              <a:rPr lang="fr-FR" sz="2000" dirty="0" smtClean="0">
                <a:latin typeface="+mj-lt"/>
                <a:cs typeface="Times New Roman"/>
              </a:rPr>
              <a:t> l</a:t>
            </a:r>
            <a:r>
              <a:rPr lang="fr-FR" sz="2000" dirty="0" smtClean="0">
                <a:solidFill>
                  <a:srgbClr val="008000"/>
                </a:solidFill>
                <a:latin typeface="+mj-lt"/>
                <a:cs typeface="Times New Roman"/>
              </a:rPr>
              <a:t>ou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Times New Roman"/>
              </a:rPr>
              <a:t>p</a:t>
            </a:r>
            <a:r>
              <a:rPr lang="fr-FR" sz="2000" dirty="0">
                <a:latin typeface="+mj-lt"/>
                <a:cs typeface="Times New Roman"/>
              </a:rPr>
              <a:t> </a:t>
            </a:r>
            <a:r>
              <a:rPr lang="fr-FR" sz="2000" dirty="0" smtClean="0">
                <a:latin typeface="+mj-lt"/>
                <a:cs typeface="Times New Roman"/>
              </a:rPr>
              <a:t>c</a:t>
            </a:r>
            <a:r>
              <a:rPr lang="fr-FR" sz="2000" dirty="0" smtClean="0">
                <a:solidFill>
                  <a:srgbClr val="008000"/>
                </a:solidFill>
                <a:latin typeface="+mj-lt"/>
                <a:cs typeface="Times New Roman"/>
              </a:rPr>
              <a:t>on</a:t>
            </a:r>
            <a:r>
              <a:rPr lang="fr-FR" sz="2000" dirty="0" smtClean="0">
                <a:latin typeface="+mj-lt"/>
                <a:cs typeface="Times New Roman"/>
              </a:rPr>
              <a:t>tinu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Times New Roman"/>
              </a:rPr>
              <a:t>e</a:t>
            </a:r>
            <a:r>
              <a:rPr lang="fr-FR" sz="2000" dirty="0" smtClean="0">
                <a:latin typeface="+mj-lt"/>
                <a:cs typeface="Times New Roman"/>
              </a:rPr>
              <a:t> sa promenade</a:t>
            </a:r>
            <a:r>
              <a:rPr lang="fr-FR" sz="2000" dirty="0" smtClean="0">
                <a:latin typeface="Times New Roman"/>
                <a:cs typeface="Times New Roman"/>
              </a:rPr>
              <a:t>.</a:t>
            </a:r>
            <a:endParaRPr lang="fr-FR" sz="2000" dirty="0">
              <a:latin typeface="Times New Roman"/>
              <a:cs typeface="Times New Roman"/>
            </a:endParaRPr>
          </a:p>
        </p:txBody>
      </p:sp>
      <p:sp>
        <p:nvSpPr>
          <p:cNvPr id="71" name="Zone de texte 5"/>
          <p:cNvSpPr txBox="1"/>
          <p:nvPr/>
        </p:nvSpPr>
        <p:spPr>
          <a:xfrm>
            <a:off x="1741108" y="3818480"/>
            <a:ext cx="5036608" cy="1126066"/>
          </a:xfrm>
          <a:prstGeom prst="rect">
            <a:avLst/>
          </a:prstGeom>
          <a:noFill/>
          <a:ln>
            <a:solidFill>
              <a:srgbClr val="7F7F7F"/>
            </a:solidFill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fr-FR" sz="2000" dirty="0"/>
              <a:t>Il r</a:t>
            </a:r>
            <a:r>
              <a:rPr lang="fr-FR" sz="2000" dirty="0">
                <a:solidFill>
                  <a:srgbClr val="008000"/>
                </a:solidFill>
              </a:rPr>
              <a:t>en</a:t>
            </a:r>
            <a:r>
              <a:rPr lang="fr-FR" sz="2000" dirty="0"/>
              <a:t>c</a:t>
            </a:r>
            <a:r>
              <a:rPr lang="fr-FR" sz="2000" dirty="0">
                <a:solidFill>
                  <a:srgbClr val="008000"/>
                </a:solidFill>
              </a:rPr>
              <a:t>on</a:t>
            </a:r>
            <a:r>
              <a:rPr lang="fr-FR" sz="2000" dirty="0"/>
              <a:t>tre </a:t>
            </a:r>
            <a:r>
              <a:rPr lang="fr-FR" sz="2000" dirty="0" smtClean="0"/>
              <a:t>le </a:t>
            </a:r>
            <a:r>
              <a:rPr lang="fr-FR" sz="2000" dirty="0"/>
              <a:t>peti</a:t>
            </a:r>
            <a:r>
              <a:rPr lang="fr-FR" sz="2000" dirty="0">
                <a:solidFill>
                  <a:srgbClr val="7F7F7F"/>
                </a:solidFill>
              </a:rPr>
              <a:t>t</a:t>
            </a:r>
            <a:r>
              <a:rPr lang="fr-FR" sz="2000" dirty="0"/>
              <a:t> </a:t>
            </a:r>
            <a:r>
              <a:rPr lang="fr-FR" sz="2000" dirty="0" smtClean="0"/>
              <a:t>chaper</a:t>
            </a:r>
            <a:r>
              <a:rPr lang="fr-FR" sz="2000" dirty="0" smtClean="0">
                <a:solidFill>
                  <a:srgbClr val="008000"/>
                </a:solidFill>
              </a:rPr>
              <a:t>on </a:t>
            </a:r>
            <a:r>
              <a:rPr lang="fr-FR" sz="2000" dirty="0" smtClean="0">
                <a:solidFill>
                  <a:schemeClr val="tx1"/>
                </a:solidFill>
              </a:rPr>
              <a:t>r</a:t>
            </a:r>
            <a:r>
              <a:rPr lang="fr-FR" sz="2000" dirty="0" smtClean="0">
                <a:solidFill>
                  <a:srgbClr val="008000"/>
                </a:solidFill>
              </a:rPr>
              <a:t>ou</a:t>
            </a:r>
            <a:r>
              <a:rPr lang="fr-FR" sz="2000" dirty="0" smtClean="0">
                <a:solidFill>
                  <a:srgbClr val="000000"/>
                </a:solidFill>
              </a:rPr>
              <a:t>ge</a:t>
            </a:r>
            <a:r>
              <a:rPr lang="fr-FR" sz="2000" dirty="0" smtClean="0"/>
              <a:t> qui </a:t>
            </a:r>
            <a:r>
              <a:rPr lang="fr-FR" sz="2000" dirty="0"/>
              <a:t>lui di</a:t>
            </a:r>
            <a:r>
              <a:rPr lang="fr-FR" sz="2000" dirty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fr-FR" sz="2000" dirty="0"/>
              <a:t> q</a:t>
            </a:r>
            <a:r>
              <a:rPr lang="fr-FR" sz="2000" dirty="0">
                <a:solidFill>
                  <a:srgbClr val="7F7F7F"/>
                </a:solidFill>
              </a:rPr>
              <a:t>u</a:t>
            </a:r>
            <a:r>
              <a:rPr lang="fr-FR" sz="2000" dirty="0"/>
              <a:t>’il est le plu</a:t>
            </a:r>
            <a:r>
              <a:rPr lang="fr-FR" sz="2000" dirty="0">
                <a:solidFill>
                  <a:srgbClr val="7F7F7F"/>
                </a:solidFill>
              </a:rPr>
              <a:t>s</a:t>
            </a:r>
            <a:r>
              <a:rPr lang="fr-FR" sz="2000" dirty="0"/>
              <a:t> for</a:t>
            </a:r>
            <a:r>
              <a:rPr lang="fr-FR" sz="2000" dirty="0">
                <a:solidFill>
                  <a:srgbClr val="7F7F7F"/>
                </a:solidFill>
              </a:rPr>
              <a:t>t</a:t>
            </a:r>
            <a:r>
              <a:rPr lang="fr-FR" sz="2000" dirty="0"/>
              <a:t>. </a:t>
            </a:r>
            <a:endParaRPr lang="fr-FR" sz="2400" dirty="0">
              <a:latin typeface="Comic Sans MS"/>
              <a:ea typeface="ＭＳ 明朝"/>
              <a:cs typeface="Comic Sans MS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6047" y="1026591"/>
            <a:ext cx="1860553" cy="556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ursive standard" charset="0"/>
                <a:ea typeface="ÇlÇr ñæí©" charset="0"/>
              </a:rPr>
              <a:t>Je 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ursive standard" charset="0"/>
                <a:ea typeface="ÇlÇr ñæí©" charset="0"/>
              </a:rPr>
              <a:t>²li$ ²de$ mot$</a:t>
            </a:r>
            <a:r>
              <a:rPr kumimoji="0" 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ursive standard" charset="0"/>
                <a:ea typeface="ÇlÇr ñæí©" charset="0"/>
              </a:rPr>
              <a:t> :</a:t>
            </a:r>
            <a:endParaRPr kumimoji="0" lang="fr-F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636302" y="975792"/>
            <a:ext cx="2016654" cy="150705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/>
              <a:buChar char="o"/>
              <a:tabLst/>
            </a:pPr>
            <a:r>
              <a:rPr kumimoji="0" 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cript cole" charset="0"/>
                <a:ea typeface="ÇlÇr ñæí©" charset="0"/>
              </a:rPr>
              <a:t>l</a:t>
            </a:r>
            <a:r>
              <a:rPr kumimoji="0" lang="fr-FR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cript cole" charset="0"/>
                <a:ea typeface="ÇlÇr ñæí©" charset="0"/>
              </a:rPr>
              <a:t>ou</a:t>
            </a:r>
            <a:r>
              <a:rPr kumimoji="0" lang="fr-FR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cript cole" charset="0"/>
                <a:ea typeface="ÇlÇr ñæí©" charset="0"/>
              </a:rPr>
              <a:t>p</a:t>
            </a:r>
          </a:p>
          <a:p>
            <a:pPr marL="285750" marR="0" lvl="0" indent="-28575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/>
              <a:buChar char="o"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cript cole" charset="0"/>
                <a:ea typeface="ÇlÇr ñæí©" charset="0"/>
              </a:rPr>
              <a:t>promenade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rgbClr val="7F7F7F"/>
              </a:solidFill>
              <a:effectLst/>
              <a:latin typeface="Script cole" charset="0"/>
              <a:ea typeface="ÇlÇr ñæí©" charset="0"/>
            </a:endParaRPr>
          </a:p>
          <a:p>
            <a:pPr marL="285750" indent="-285750">
              <a:lnSpc>
                <a:spcPct val="120000"/>
              </a:lnSpc>
              <a:buFont typeface="Courier New"/>
              <a:buChar char="o"/>
            </a:pPr>
            <a:r>
              <a:rPr lang="fr-FR" dirty="0" smtClean="0">
                <a:latin typeface="Script cole" charset="0"/>
                <a:ea typeface="ÇlÇr ñæí©" charset="0"/>
              </a:rPr>
              <a:t>chaper</a:t>
            </a:r>
            <a:r>
              <a:rPr lang="fr-FR" dirty="0" smtClean="0">
                <a:solidFill>
                  <a:srgbClr val="008000"/>
                </a:solidFill>
                <a:latin typeface="Script cole" charset="0"/>
                <a:ea typeface="ÇlÇr ñæí©" charset="0"/>
              </a:rPr>
              <a:t>on</a:t>
            </a:r>
            <a:endParaRPr lang="fr-FR" dirty="0">
              <a:solidFill>
                <a:srgbClr val="008000"/>
              </a:solidFill>
              <a:latin typeface="Script cole" charset="0"/>
              <a:ea typeface="ÇlÇr ñæí©" charset="0"/>
            </a:endParaRPr>
          </a:p>
          <a:p>
            <a:pPr marL="285750" indent="-285750">
              <a:lnSpc>
                <a:spcPct val="120000"/>
              </a:lnSpc>
              <a:buFont typeface="Courier New"/>
              <a:buChar char="o"/>
            </a:pPr>
            <a:r>
              <a:rPr lang="fr-FR" dirty="0" smtClean="0">
                <a:latin typeface="Script cole" charset="0"/>
                <a:ea typeface="ÇlÇr ñæí©" charset="0"/>
              </a:rPr>
              <a:t>r</a:t>
            </a:r>
            <a:r>
              <a:rPr lang="fr-FR" dirty="0" smtClean="0">
                <a:solidFill>
                  <a:srgbClr val="008000"/>
                </a:solidFill>
                <a:latin typeface="Script cole" charset="0"/>
                <a:ea typeface="ÇlÇr ñæí©" charset="0"/>
              </a:rPr>
              <a:t>ou</a:t>
            </a:r>
            <a:r>
              <a:rPr lang="fr-FR" dirty="0" smtClean="0">
                <a:latin typeface="Script cole" charset="0"/>
                <a:ea typeface="ÇlÇr ñæí©" charset="0"/>
              </a:rPr>
              <a:t>ge</a:t>
            </a:r>
            <a:endParaRPr kumimoji="0" lang="fr-FR" sz="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ÇlÇr ñæí©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0684" y="2482851"/>
            <a:ext cx="1860553" cy="556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ursive standard" charset="0"/>
                <a:ea typeface="ÇlÇr ñæí©" charset="0"/>
              </a:rPr>
              <a:t>Je 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ursive standard" charset="0"/>
                <a:ea typeface="ÇlÇr ñæí©" charset="0"/>
              </a:rPr>
              <a:t>²li$ ²de$ </a:t>
            </a:r>
            <a:r>
              <a:rPr lang="fr-FR" sz="1600" dirty="0">
                <a:latin typeface="Cursive standard" charset="0"/>
                <a:ea typeface="ÇlÇr ñæí©" charset="0"/>
              </a:rPr>
              <a:t>²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ursive standard" charset="0"/>
                <a:ea typeface="ÇlÇr ñæí©" charset="0"/>
              </a:rPr>
              <a:t>phrase$</a:t>
            </a:r>
            <a:r>
              <a:rPr kumimoji="0" 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ursive standard" charset="0"/>
                <a:ea typeface="ÇlÇr ñæí©" charset="0"/>
              </a:rPr>
              <a:t> :</a:t>
            </a:r>
            <a:endParaRPr kumimoji="0" lang="fr-F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2" name="Forme libre 11"/>
          <p:cNvSpPr/>
          <p:nvPr/>
        </p:nvSpPr>
        <p:spPr>
          <a:xfrm>
            <a:off x="242620" y="3372568"/>
            <a:ext cx="251996" cy="71974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orme libre 12"/>
          <p:cNvSpPr/>
          <p:nvPr/>
        </p:nvSpPr>
        <p:spPr>
          <a:xfrm>
            <a:off x="1988002" y="3368300"/>
            <a:ext cx="251996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orme libre 13"/>
          <p:cNvSpPr/>
          <p:nvPr/>
        </p:nvSpPr>
        <p:spPr>
          <a:xfrm>
            <a:off x="3248357" y="3372562"/>
            <a:ext cx="215996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orme libre 14"/>
          <p:cNvSpPr/>
          <p:nvPr/>
        </p:nvSpPr>
        <p:spPr>
          <a:xfrm>
            <a:off x="581323" y="3372562"/>
            <a:ext cx="396000" cy="7198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orme libre 15"/>
          <p:cNvSpPr/>
          <p:nvPr/>
        </p:nvSpPr>
        <p:spPr>
          <a:xfrm>
            <a:off x="1063850" y="3372562"/>
            <a:ext cx="359997" cy="67738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orme libre 16"/>
          <p:cNvSpPr/>
          <p:nvPr/>
        </p:nvSpPr>
        <p:spPr>
          <a:xfrm>
            <a:off x="2351617" y="4300555"/>
            <a:ext cx="395998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orme libre 18"/>
          <p:cNvSpPr/>
          <p:nvPr/>
        </p:nvSpPr>
        <p:spPr>
          <a:xfrm>
            <a:off x="1821589" y="4300555"/>
            <a:ext cx="143997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orme libre 19"/>
          <p:cNvSpPr/>
          <p:nvPr/>
        </p:nvSpPr>
        <p:spPr>
          <a:xfrm>
            <a:off x="3095312" y="4300555"/>
            <a:ext cx="178884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orme libre 20"/>
          <p:cNvSpPr/>
          <p:nvPr/>
        </p:nvSpPr>
        <p:spPr>
          <a:xfrm>
            <a:off x="2015069" y="4300555"/>
            <a:ext cx="359997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orme libre 21"/>
          <p:cNvSpPr/>
          <p:nvPr/>
        </p:nvSpPr>
        <p:spPr>
          <a:xfrm>
            <a:off x="2706654" y="4300555"/>
            <a:ext cx="323997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orme libre 24"/>
          <p:cNvSpPr/>
          <p:nvPr/>
        </p:nvSpPr>
        <p:spPr>
          <a:xfrm>
            <a:off x="2937785" y="4738033"/>
            <a:ext cx="431896" cy="67737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orme libre 25"/>
          <p:cNvSpPr/>
          <p:nvPr/>
        </p:nvSpPr>
        <p:spPr>
          <a:xfrm>
            <a:off x="2304324" y="3368300"/>
            <a:ext cx="359997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Forme libre 26"/>
          <p:cNvSpPr/>
          <p:nvPr/>
        </p:nvSpPr>
        <p:spPr>
          <a:xfrm>
            <a:off x="2662476" y="3368300"/>
            <a:ext cx="323996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Forme libre 27"/>
          <p:cNvSpPr/>
          <p:nvPr/>
        </p:nvSpPr>
        <p:spPr>
          <a:xfrm>
            <a:off x="2966545" y="3368300"/>
            <a:ext cx="287993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Forme libre 28"/>
          <p:cNvSpPr/>
          <p:nvPr/>
        </p:nvSpPr>
        <p:spPr>
          <a:xfrm>
            <a:off x="4523318" y="4300555"/>
            <a:ext cx="323997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Forme libre 29"/>
          <p:cNvSpPr/>
          <p:nvPr/>
        </p:nvSpPr>
        <p:spPr>
          <a:xfrm>
            <a:off x="3354354" y="4300555"/>
            <a:ext cx="251996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Forme libre 30"/>
          <p:cNvSpPr/>
          <p:nvPr/>
        </p:nvSpPr>
        <p:spPr>
          <a:xfrm>
            <a:off x="3591535" y="4300555"/>
            <a:ext cx="179996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Forme libre 32"/>
          <p:cNvSpPr/>
          <p:nvPr/>
        </p:nvSpPr>
        <p:spPr>
          <a:xfrm>
            <a:off x="1408870" y="3372568"/>
            <a:ext cx="143994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Forme libre 33"/>
          <p:cNvSpPr/>
          <p:nvPr/>
        </p:nvSpPr>
        <p:spPr>
          <a:xfrm>
            <a:off x="1560573" y="3368306"/>
            <a:ext cx="359996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Forme libre 34"/>
          <p:cNvSpPr/>
          <p:nvPr/>
        </p:nvSpPr>
        <p:spPr>
          <a:xfrm>
            <a:off x="3908290" y="4300555"/>
            <a:ext cx="323996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Forme libre 35"/>
          <p:cNvSpPr/>
          <p:nvPr/>
        </p:nvSpPr>
        <p:spPr>
          <a:xfrm>
            <a:off x="4255543" y="4300555"/>
            <a:ext cx="251994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Forme libre 36"/>
          <p:cNvSpPr/>
          <p:nvPr/>
        </p:nvSpPr>
        <p:spPr>
          <a:xfrm>
            <a:off x="4910516" y="4300555"/>
            <a:ext cx="359996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Forme libre 37"/>
          <p:cNvSpPr/>
          <p:nvPr/>
        </p:nvSpPr>
        <p:spPr>
          <a:xfrm>
            <a:off x="5285315" y="4300555"/>
            <a:ext cx="215996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Forme libre 38"/>
          <p:cNvSpPr/>
          <p:nvPr/>
        </p:nvSpPr>
        <p:spPr>
          <a:xfrm>
            <a:off x="5592383" y="4300555"/>
            <a:ext cx="323993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Forme libre 39"/>
          <p:cNvSpPr/>
          <p:nvPr/>
        </p:nvSpPr>
        <p:spPr>
          <a:xfrm>
            <a:off x="6289597" y="4300555"/>
            <a:ext cx="215996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Forme libre 40"/>
          <p:cNvSpPr/>
          <p:nvPr/>
        </p:nvSpPr>
        <p:spPr>
          <a:xfrm>
            <a:off x="5978724" y="4300555"/>
            <a:ext cx="215996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Forme libre 41"/>
          <p:cNvSpPr/>
          <p:nvPr/>
        </p:nvSpPr>
        <p:spPr>
          <a:xfrm>
            <a:off x="3420103" y="4738033"/>
            <a:ext cx="359895" cy="67737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à coins arrondis 42"/>
          <p:cNvSpPr/>
          <p:nvPr/>
        </p:nvSpPr>
        <p:spPr>
          <a:xfrm>
            <a:off x="2343150" y="237885"/>
            <a:ext cx="2171700" cy="557981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400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Lecture 35 : </a:t>
            </a:r>
          </a:p>
          <a:p>
            <a:pPr algn="ctr">
              <a:spcAft>
                <a:spcPts val="0"/>
              </a:spcAft>
            </a:pPr>
            <a:r>
              <a:rPr lang="fr-FR" sz="1400" i="1" dirty="0" smtClean="0">
                <a:solidFill>
                  <a:srgbClr val="000000"/>
                </a:solidFill>
                <a:effectLst/>
                <a:latin typeface="Comic Sans MS"/>
                <a:ea typeface="ＭＳ 明朝"/>
                <a:cs typeface="Times New Roman"/>
              </a:rPr>
              <a:t>C’est moi le plus fort</a:t>
            </a:r>
            <a:endParaRPr lang="fr-FR" sz="1400" i="1" dirty="0">
              <a:effectLst/>
              <a:ea typeface="ＭＳ 明朝"/>
              <a:cs typeface="Times New Roman"/>
            </a:endParaRPr>
          </a:p>
        </p:txBody>
      </p:sp>
      <p:pic>
        <p:nvPicPr>
          <p:cNvPr id="44" name="Image 43" descr="http://storage.canalblog.com/82/82/646936/4587701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97262">
            <a:off x="4398009" y="274291"/>
            <a:ext cx="394123" cy="486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8" name="Forme libre 87"/>
          <p:cNvSpPr/>
          <p:nvPr/>
        </p:nvSpPr>
        <p:spPr>
          <a:xfrm>
            <a:off x="1821589" y="4745048"/>
            <a:ext cx="431996" cy="67738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Forme libre 89"/>
          <p:cNvSpPr/>
          <p:nvPr/>
        </p:nvSpPr>
        <p:spPr>
          <a:xfrm>
            <a:off x="2688145" y="4745048"/>
            <a:ext cx="179996" cy="67738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Forme libre 90"/>
          <p:cNvSpPr/>
          <p:nvPr/>
        </p:nvSpPr>
        <p:spPr>
          <a:xfrm>
            <a:off x="2318861" y="4745048"/>
            <a:ext cx="287997" cy="67738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Zone de texte 5"/>
          <p:cNvSpPr txBox="1"/>
          <p:nvPr/>
        </p:nvSpPr>
        <p:spPr>
          <a:xfrm>
            <a:off x="179916" y="7816838"/>
            <a:ext cx="5113867" cy="77893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fr-FR" sz="2000" dirty="0" smtClean="0">
                <a:latin typeface="+mj-lt"/>
                <a:cs typeface="Times New Roman"/>
              </a:rPr>
              <a:t>L</a:t>
            </a:r>
            <a:r>
              <a:rPr lang="fr-FR" sz="2000" dirty="0">
                <a:latin typeface="+mj-lt"/>
                <a:cs typeface="Times New Roman"/>
              </a:rPr>
              <a:t>e</a:t>
            </a:r>
            <a:r>
              <a:rPr lang="fr-FR" sz="2000" dirty="0" smtClean="0">
                <a:latin typeface="+mj-lt"/>
                <a:cs typeface="Times New Roman"/>
              </a:rPr>
              <a:t> l</a:t>
            </a:r>
            <a:r>
              <a:rPr lang="fr-FR" sz="2000" dirty="0" smtClean="0">
                <a:solidFill>
                  <a:srgbClr val="008000"/>
                </a:solidFill>
                <a:latin typeface="+mj-lt"/>
                <a:cs typeface="Times New Roman"/>
              </a:rPr>
              <a:t>ou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Times New Roman"/>
              </a:rPr>
              <a:t>p</a:t>
            </a:r>
            <a:r>
              <a:rPr lang="fr-FR" sz="2000" dirty="0">
                <a:latin typeface="+mj-lt"/>
                <a:cs typeface="Times New Roman"/>
              </a:rPr>
              <a:t> </a:t>
            </a:r>
            <a:r>
              <a:rPr lang="fr-FR" sz="2000" dirty="0" smtClean="0">
                <a:latin typeface="+mj-lt"/>
                <a:cs typeface="Times New Roman"/>
              </a:rPr>
              <a:t>c</a:t>
            </a:r>
            <a:r>
              <a:rPr lang="fr-FR" sz="2000" dirty="0" smtClean="0">
                <a:solidFill>
                  <a:srgbClr val="008000"/>
                </a:solidFill>
                <a:latin typeface="+mj-lt"/>
                <a:cs typeface="Times New Roman"/>
              </a:rPr>
              <a:t>on</a:t>
            </a:r>
            <a:r>
              <a:rPr lang="fr-FR" sz="2000" dirty="0" smtClean="0">
                <a:latin typeface="+mj-lt"/>
                <a:cs typeface="Times New Roman"/>
              </a:rPr>
              <a:t>tinu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Times New Roman"/>
              </a:rPr>
              <a:t>e</a:t>
            </a:r>
            <a:r>
              <a:rPr lang="fr-FR" sz="2000" dirty="0" smtClean="0">
                <a:latin typeface="+mj-lt"/>
                <a:cs typeface="Times New Roman"/>
              </a:rPr>
              <a:t> sa promenade</a:t>
            </a:r>
            <a:r>
              <a:rPr lang="fr-FR" sz="2000" dirty="0" smtClean="0">
                <a:latin typeface="Times New Roman"/>
                <a:cs typeface="Times New Roman"/>
              </a:rPr>
              <a:t>.</a:t>
            </a:r>
            <a:endParaRPr lang="fr-FR" sz="2000" dirty="0">
              <a:latin typeface="Times New Roman"/>
              <a:cs typeface="Times New Roman"/>
            </a:endParaRPr>
          </a:p>
        </p:txBody>
      </p:sp>
      <p:sp>
        <p:nvSpPr>
          <p:cNvPr id="93" name="Zone de texte 5"/>
          <p:cNvSpPr txBox="1"/>
          <p:nvPr/>
        </p:nvSpPr>
        <p:spPr>
          <a:xfrm>
            <a:off x="1774977" y="8739717"/>
            <a:ext cx="5036608" cy="1126066"/>
          </a:xfrm>
          <a:prstGeom prst="rect">
            <a:avLst/>
          </a:prstGeom>
          <a:noFill/>
          <a:ln>
            <a:solidFill>
              <a:srgbClr val="7F7F7F"/>
            </a:solidFill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fr-FR" sz="2000" dirty="0"/>
              <a:t>Il r</a:t>
            </a:r>
            <a:r>
              <a:rPr lang="fr-FR" sz="2000" dirty="0">
                <a:solidFill>
                  <a:srgbClr val="008000"/>
                </a:solidFill>
              </a:rPr>
              <a:t>en</a:t>
            </a:r>
            <a:r>
              <a:rPr lang="fr-FR" sz="2000" dirty="0"/>
              <a:t>c</a:t>
            </a:r>
            <a:r>
              <a:rPr lang="fr-FR" sz="2000" dirty="0">
                <a:solidFill>
                  <a:srgbClr val="008000"/>
                </a:solidFill>
              </a:rPr>
              <a:t>on</a:t>
            </a:r>
            <a:r>
              <a:rPr lang="fr-FR" sz="2000" dirty="0"/>
              <a:t>tre </a:t>
            </a:r>
            <a:r>
              <a:rPr lang="fr-FR" sz="2000" dirty="0" smtClean="0"/>
              <a:t>le </a:t>
            </a:r>
            <a:r>
              <a:rPr lang="fr-FR" sz="2000" dirty="0"/>
              <a:t>peti</a:t>
            </a:r>
            <a:r>
              <a:rPr lang="fr-FR" sz="2000" dirty="0">
                <a:solidFill>
                  <a:srgbClr val="7F7F7F"/>
                </a:solidFill>
              </a:rPr>
              <a:t>t</a:t>
            </a:r>
            <a:r>
              <a:rPr lang="fr-FR" sz="2000" dirty="0"/>
              <a:t> </a:t>
            </a:r>
            <a:r>
              <a:rPr lang="fr-FR" sz="2000" dirty="0" smtClean="0"/>
              <a:t>chaper</a:t>
            </a:r>
            <a:r>
              <a:rPr lang="fr-FR" sz="2000" dirty="0" smtClean="0">
                <a:solidFill>
                  <a:srgbClr val="008000"/>
                </a:solidFill>
              </a:rPr>
              <a:t>on </a:t>
            </a:r>
            <a:r>
              <a:rPr lang="fr-FR" sz="2000" dirty="0" smtClean="0">
                <a:solidFill>
                  <a:schemeClr val="tx1"/>
                </a:solidFill>
              </a:rPr>
              <a:t>r</a:t>
            </a:r>
            <a:r>
              <a:rPr lang="fr-FR" sz="2000" dirty="0" smtClean="0">
                <a:solidFill>
                  <a:srgbClr val="008000"/>
                </a:solidFill>
              </a:rPr>
              <a:t>ou</a:t>
            </a:r>
            <a:r>
              <a:rPr lang="fr-FR" sz="2000" dirty="0" smtClean="0">
                <a:solidFill>
                  <a:srgbClr val="000000"/>
                </a:solidFill>
              </a:rPr>
              <a:t>ge</a:t>
            </a:r>
            <a:r>
              <a:rPr lang="fr-FR" sz="2000" dirty="0" smtClean="0"/>
              <a:t> qui </a:t>
            </a:r>
            <a:r>
              <a:rPr lang="fr-FR" sz="2000" dirty="0"/>
              <a:t>lui di</a:t>
            </a:r>
            <a:r>
              <a:rPr lang="fr-FR" sz="2000" dirty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fr-FR" sz="2000" dirty="0"/>
              <a:t> q</a:t>
            </a:r>
            <a:r>
              <a:rPr lang="fr-FR" sz="2000" dirty="0">
                <a:solidFill>
                  <a:srgbClr val="7F7F7F"/>
                </a:solidFill>
              </a:rPr>
              <a:t>u</a:t>
            </a:r>
            <a:r>
              <a:rPr lang="fr-FR" sz="2000" dirty="0"/>
              <a:t>’il est le plu</a:t>
            </a:r>
            <a:r>
              <a:rPr lang="fr-FR" sz="2000" dirty="0">
                <a:solidFill>
                  <a:srgbClr val="7F7F7F"/>
                </a:solidFill>
              </a:rPr>
              <a:t>s</a:t>
            </a:r>
            <a:r>
              <a:rPr lang="fr-FR" sz="2000" dirty="0"/>
              <a:t> for</a:t>
            </a:r>
            <a:r>
              <a:rPr lang="fr-FR" sz="2000" dirty="0">
                <a:solidFill>
                  <a:srgbClr val="7F7F7F"/>
                </a:solidFill>
              </a:rPr>
              <a:t>t</a:t>
            </a:r>
            <a:r>
              <a:rPr lang="fr-FR" sz="2000" dirty="0"/>
              <a:t>. </a:t>
            </a:r>
            <a:endParaRPr lang="fr-FR" sz="2400" dirty="0">
              <a:latin typeface="Comic Sans MS"/>
              <a:ea typeface="ＭＳ 明朝"/>
              <a:cs typeface="Comic Sans MS"/>
            </a:endParaRPr>
          </a:p>
        </p:txBody>
      </p:sp>
      <p:sp>
        <p:nvSpPr>
          <p:cNvPr id="96" name="Rectangle 95"/>
          <p:cNvSpPr>
            <a:spLocks noChangeArrowheads="1"/>
          </p:cNvSpPr>
          <p:nvPr/>
        </p:nvSpPr>
        <p:spPr bwMode="auto">
          <a:xfrm>
            <a:off x="179916" y="5956295"/>
            <a:ext cx="1860553" cy="556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ursive standard" charset="0"/>
                <a:ea typeface="ÇlÇr ñæí©" charset="0"/>
              </a:rPr>
              <a:t>Je 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ursive standard" charset="0"/>
                <a:ea typeface="ÇlÇr ñæí©" charset="0"/>
              </a:rPr>
              <a:t>²li$ ²de$ mot$</a:t>
            </a:r>
            <a:r>
              <a:rPr kumimoji="0" 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ursive standard" charset="0"/>
                <a:ea typeface="ÇlÇr ñæí©" charset="0"/>
              </a:rPr>
              <a:t> :</a:t>
            </a:r>
            <a:endParaRPr kumimoji="0" lang="fr-F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97" name="Rectangle 96"/>
          <p:cNvSpPr>
            <a:spLocks noChangeArrowheads="1"/>
          </p:cNvSpPr>
          <p:nvPr/>
        </p:nvSpPr>
        <p:spPr bwMode="auto">
          <a:xfrm>
            <a:off x="1670171" y="5905497"/>
            <a:ext cx="2016654" cy="149859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/>
              <a:buChar char="o"/>
              <a:tabLst/>
            </a:pPr>
            <a:r>
              <a:rPr kumimoji="0" 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cript cole" charset="0"/>
                <a:ea typeface="ÇlÇr ñæí©" charset="0"/>
              </a:rPr>
              <a:t>l</a:t>
            </a:r>
            <a:r>
              <a:rPr kumimoji="0" lang="fr-FR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cript cole" charset="0"/>
                <a:ea typeface="ÇlÇr ñæí©" charset="0"/>
              </a:rPr>
              <a:t>ou</a:t>
            </a:r>
            <a:r>
              <a:rPr kumimoji="0" lang="fr-FR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cript cole" charset="0"/>
                <a:ea typeface="ÇlÇr ñæí©" charset="0"/>
              </a:rPr>
              <a:t>p</a:t>
            </a:r>
          </a:p>
          <a:p>
            <a:pPr marL="285750" marR="0" lvl="0" indent="-28575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/>
              <a:buChar char="o"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cript cole" charset="0"/>
                <a:ea typeface="ÇlÇr ñæí©" charset="0"/>
              </a:rPr>
              <a:t>promenade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rgbClr val="7F7F7F"/>
              </a:solidFill>
              <a:effectLst/>
              <a:latin typeface="Script cole" charset="0"/>
              <a:ea typeface="ÇlÇr ñæí©" charset="0"/>
            </a:endParaRPr>
          </a:p>
          <a:p>
            <a:pPr marL="285750" indent="-285750">
              <a:lnSpc>
                <a:spcPct val="120000"/>
              </a:lnSpc>
              <a:buFont typeface="Courier New"/>
              <a:buChar char="o"/>
            </a:pPr>
            <a:r>
              <a:rPr lang="fr-FR" dirty="0" smtClean="0">
                <a:latin typeface="Script cole" charset="0"/>
                <a:ea typeface="ÇlÇr ñæí©" charset="0"/>
              </a:rPr>
              <a:t>chaper</a:t>
            </a:r>
            <a:r>
              <a:rPr lang="fr-FR" dirty="0" smtClean="0">
                <a:solidFill>
                  <a:srgbClr val="008000"/>
                </a:solidFill>
                <a:latin typeface="Script cole" charset="0"/>
                <a:ea typeface="ÇlÇr ñæí©" charset="0"/>
              </a:rPr>
              <a:t>on</a:t>
            </a:r>
            <a:endParaRPr lang="fr-FR" dirty="0">
              <a:solidFill>
                <a:srgbClr val="008000"/>
              </a:solidFill>
              <a:latin typeface="Script cole" charset="0"/>
              <a:ea typeface="ÇlÇr ñæí©" charset="0"/>
            </a:endParaRPr>
          </a:p>
          <a:p>
            <a:pPr marL="285750" indent="-285750">
              <a:lnSpc>
                <a:spcPct val="120000"/>
              </a:lnSpc>
              <a:buFont typeface="Courier New"/>
              <a:buChar char="o"/>
            </a:pPr>
            <a:r>
              <a:rPr lang="fr-FR" dirty="0" smtClean="0">
                <a:latin typeface="Script cole" charset="0"/>
                <a:ea typeface="ÇlÇr ñæí©" charset="0"/>
              </a:rPr>
              <a:t>r</a:t>
            </a:r>
            <a:r>
              <a:rPr lang="fr-FR" dirty="0" smtClean="0">
                <a:solidFill>
                  <a:srgbClr val="008000"/>
                </a:solidFill>
                <a:latin typeface="Script cole" charset="0"/>
                <a:ea typeface="ÇlÇr ñæí©" charset="0"/>
              </a:rPr>
              <a:t>ou</a:t>
            </a:r>
            <a:r>
              <a:rPr lang="fr-FR" dirty="0" smtClean="0">
                <a:latin typeface="Script cole" charset="0"/>
                <a:ea typeface="ÇlÇr ñæí©" charset="0"/>
              </a:rPr>
              <a:t>ge</a:t>
            </a:r>
            <a:endParaRPr kumimoji="0" lang="fr-FR" sz="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ÇlÇr ñæí©" charset="0"/>
            </a:endParaRPr>
          </a:p>
        </p:txBody>
      </p:sp>
      <p:sp>
        <p:nvSpPr>
          <p:cNvPr id="98" name="Rectangle 97"/>
          <p:cNvSpPr>
            <a:spLocks noChangeArrowheads="1"/>
          </p:cNvSpPr>
          <p:nvPr/>
        </p:nvSpPr>
        <p:spPr bwMode="auto">
          <a:xfrm>
            <a:off x="184553" y="7404088"/>
            <a:ext cx="1860553" cy="556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ursive standard" charset="0"/>
                <a:ea typeface="ÇlÇr ñæí©" charset="0"/>
              </a:rPr>
              <a:t>Je 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ursive standard" charset="0"/>
                <a:ea typeface="ÇlÇr ñæí©" charset="0"/>
              </a:rPr>
              <a:t>²li$ ²de$ </a:t>
            </a:r>
            <a:r>
              <a:rPr lang="fr-FR" sz="1600" dirty="0">
                <a:latin typeface="Cursive standard" charset="0"/>
                <a:ea typeface="ÇlÇr ñæí©" charset="0"/>
              </a:rPr>
              <a:t>²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ursive standard" charset="0"/>
                <a:ea typeface="ÇlÇr ñæí©" charset="0"/>
              </a:rPr>
              <a:t>phrase$</a:t>
            </a:r>
            <a:r>
              <a:rPr kumimoji="0" 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ursive standard" charset="0"/>
                <a:ea typeface="ÇlÇr ñæí©" charset="0"/>
              </a:rPr>
              <a:t> :</a:t>
            </a:r>
            <a:endParaRPr kumimoji="0" lang="fr-F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99" name="Forme libre 98"/>
          <p:cNvSpPr/>
          <p:nvPr/>
        </p:nvSpPr>
        <p:spPr>
          <a:xfrm>
            <a:off x="276489" y="8293805"/>
            <a:ext cx="251996" cy="71974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Forme libre 99"/>
          <p:cNvSpPr/>
          <p:nvPr/>
        </p:nvSpPr>
        <p:spPr>
          <a:xfrm>
            <a:off x="2021871" y="8289537"/>
            <a:ext cx="251996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Forme libre 100"/>
          <p:cNvSpPr/>
          <p:nvPr/>
        </p:nvSpPr>
        <p:spPr>
          <a:xfrm>
            <a:off x="3282226" y="8293799"/>
            <a:ext cx="215996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Forme libre 101"/>
          <p:cNvSpPr/>
          <p:nvPr/>
        </p:nvSpPr>
        <p:spPr>
          <a:xfrm>
            <a:off x="615192" y="8293799"/>
            <a:ext cx="396000" cy="7198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" name="Forme libre 102"/>
          <p:cNvSpPr/>
          <p:nvPr/>
        </p:nvSpPr>
        <p:spPr>
          <a:xfrm>
            <a:off x="1097719" y="8293799"/>
            <a:ext cx="359997" cy="67738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Forme libre 103"/>
          <p:cNvSpPr/>
          <p:nvPr/>
        </p:nvSpPr>
        <p:spPr>
          <a:xfrm>
            <a:off x="2385486" y="9221792"/>
            <a:ext cx="395998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Forme libre 104"/>
          <p:cNvSpPr/>
          <p:nvPr/>
        </p:nvSpPr>
        <p:spPr>
          <a:xfrm>
            <a:off x="1855458" y="9221792"/>
            <a:ext cx="143997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Forme libre 105"/>
          <p:cNvSpPr/>
          <p:nvPr/>
        </p:nvSpPr>
        <p:spPr>
          <a:xfrm>
            <a:off x="3129181" y="9221792"/>
            <a:ext cx="178884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Forme libre 106"/>
          <p:cNvSpPr/>
          <p:nvPr/>
        </p:nvSpPr>
        <p:spPr>
          <a:xfrm>
            <a:off x="2048938" y="9221792"/>
            <a:ext cx="359997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Forme libre 107"/>
          <p:cNvSpPr/>
          <p:nvPr/>
        </p:nvSpPr>
        <p:spPr>
          <a:xfrm>
            <a:off x="2740523" y="9221792"/>
            <a:ext cx="323997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1" name="Forme libre 110"/>
          <p:cNvSpPr/>
          <p:nvPr/>
        </p:nvSpPr>
        <p:spPr>
          <a:xfrm>
            <a:off x="2971654" y="9659270"/>
            <a:ext cx="431896" cy="67737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" name="Forme libre 111"/>
          <p:cNvSpPr/>
          <p:nvPr/>
        </p:nvSpPr>
        <p:spPr>
          <a:xfrm>
            <a:off x="2338193" y="8289537"/>
            <a:ext cx="359997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3" name="Forme libre 112"/>
          <p:cNvSpPr/>
          <p:nvPr/>
        </p:nvSpPr>
        <p:spPr>
          <a:xfrm>
            <a:off x="2696345" y="8289537"/>
            <a:ext cx="323996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4" name="Forme libre 113"/>
          <p:cNvSpPr/>
          <p:nvPr/>
        </p:nvSpPr>
        <p:spPr>
          <a:xfrm>
            <a:off x="3000414" y="8289537"/>
            <a:ext cx="287993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5" name="Forme libre 114"/>
          <p:cNvSpPr/>
          <p:nvPr/>
        </p:nvSpPr>
        <p:spPr>
          <a:xfrm>
            <a:off x="4557187" y="9221792"/>
            <a:ext cx="323997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6" name="Forme libre 115"/>
          <p:cNvSpPr/>
          <p:nvPr/>
        </p:nvSpPr>
        <p:spPr>
          <a:xfrm>
            <a:off x="3388223" y="9221792"/>
            <a:ext cx="251996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7" name="Forme libre 116"/>
          <p:cNvSpPr/>
          <p:nvPr/>
        </p:nvSpPr>
        <p:spPr>
          <a:xfrm>
            <a:off x="3625404" y="9221792"/>
            <a:ext cx="179996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Forme libre 117"/>
          <p:cNvSpPr/>
          <p:nvPr/>
        </p:nvSpPr>
        <p:spPr>
          <a:xfrm>
            <a:off x="1442739" y="8293805"/>
            <a:ext cx="143994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9" name="Forme libre 118"/>
          <p:cNvSpPr/>
          <p:nvPr/>
        </p:nvSpPr>
        <p:spPr>
          <a:xfrm>
            <a:off x="1594442" y="8289543"/>
            <a:ext cx="359996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0" name="Forme libre 119"/>
          <p:cNvSpPr/>
          <p:nvPr/>
        </p:nvSpPr>
        <p:spPr>
          <a:xfrm>
            <a:off x="3942159" y="9221792"/>
            <a:ext cx="323996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1" name="Forme libre 120"/>
          <p:cNvSpPr/>
          <p:nvPr/>
        </p:nvSpPr>
        <p:spPr>
          <a:xfrm>
            <a:off x="4289412" y="9221792"/>
            <a:ext cx="251994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2" name="Forme libre 121"/>
          <p:cNvSpPr/>
          <p:nvPr/>
        </p:nvSpPr>
        <p:spPr>
          <a:xfrm>
            <a:off x="4944385" y="9221792"/>
            <a:ext cx="359996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3" name="Forme libre 122"/>
          <p:cNvSpPr/>
          <p:nvPr/>
        </p:nvSpPr>
        <p:spPr>
          <a:xfrm>
            <a:off x="5319184" y="9221792"/>
            <a:ext cx="215996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4" name="Forme libre 123"/>
          <p:cNvSpPr/>
          <p:nvPr/>
        </p:nvSpPr>
        <p:spPr>
          <a:xfrm>
            <a:off x="5626252" y="9221792"/>
            <a:ext cx="323993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5" name="Forme libre 124"/>
          <p:cNvSpPr/>
          <p:nvPr/>
        </p:nvSpPr>
        <p:spPr>
          <a:xfrm>
            <a:off x="6323466" y="9221792"/>
            <a:ext cx="215996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6" name="Forme libre 125"/>
          <p:cNvSpPr/>
          <p:nvPr/>
        </p:nvSpPr>
        <p:spPr>
          <a:xfrm>
            <a:off x="6012593" y="9221792"/>
            <a:ext cx="215996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7" name="Forme libre 126"/>
          <p:cNvSpPr/>
          <p:nvPr/>
        </p:nvSpPr>
        <p:spPr>
          <a:xfrm>
            <a:off x="3453972" y="9659270"/>
            <a:ext cx="359895" cy="67737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8" name="Rectangle à coins arrondis 127"/>
          <p:cNvSpPr/>
          <p:nvPr/>
        </p:nvSpPr>
        <p:spPr>
          <a:xfrm>
            <a:off x="2377019" y="5159122"/>
            <a:ext cx="2171700" cy="557981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400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Lecture 35 : </a:t>
            </a:r>
          </a:p>
          <a:p>
            <a:pPr algn="ctr">
              <a:spcAft>
                <a:spcPts val="0"/>
              </a:spcAft>
            </a:pPr>
            <a:r>
              <a:rPr lang="fr-FR" sz="1400" i="1" dirty="0" smtClean="0">
                <a:solidFill>
                  <a:srgbClr val="000000"/>
                </a:solidFill>
                <a:effectLst/>
                <a:latin typeface="Comic Sans MS"/>
                <a:ea typeface="ＭＳ 明朝"/>
                <a:cs typeface="Times New Roman"/>
              </a:rPr>
              <a:t>C’est moi le plus fort</a:t>
            </a:r>
            <a:endParaRPr lang="fr-FR" sz="1400" i="1" dirty="0">
              <a:effectLst/>
              <a:ea typeface="ＭＳ 明朝"/>
              <a:cs typeface="Times New Roman"/>
            </a:endParaRPr>
          </a:p>
        </p:txBody>
      </p:sp>
      <p:pic>
        <p:nvPicPr>
          <p:cNvPr id="129" name="Image 128" descr="http://storage.canalblog.com/82/82/646936/4587701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97262">
            <a:off x="4431878" y="5195528"/>
            <a:ext cx="394123" cy="486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0" name="Forme libre 129"/>
          <p:cNvSpPr/>
          <p:nvPr/>
        </p:nvSpPr>
        <p:spPr>
          <a:xfrm>
            <a:off x="1855458" y="9666285"/>
            <a:ext cx="431996" cy="67738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1" name="Forme libre 130"/>
          <p:cNvSpPr/>
          <p:nvPr/>
        </p:nvSpPr>
        <p:spPr>
          <a:xfrm>
            <a:off x="2722014" y="9666285"/>
            <a:ext cx="179996" cy="67738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2" name="Forme libre 131"/>
          <p:cNvSpPr/>
          <p:nvPr/>
        </p:nvSpPr>
        <p:spPr>
          <a:xfrm>
            <a:off x="2352730" y="9666285"/>
            <a:ext cx="287997" cy="67738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4" name="Image 8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09600" y="2895601"/>
            <a:ext cx="595750" cy="752101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5" name="Image 8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636" y="3818480"/>
            <a:ext cx="1474806" cy="1142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Image 8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10859" y="7843671"/>
            <a:ext cx="595750" cy="752101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7" name="Image 8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895" y="8766550"/>
            <a:ext cx="1474806" cy="11429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7492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343150" y="237885"/>
            <a:ext cx="2171700" cy="557981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400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Lecture 36 : </a:t>
            </a:r>
          </a:p>
          <a:p>
            <a:pPr algn="ctr">
              <a:spcAft>
                <a:spcPts val="0"/>
              </a:spcAft>
            </a:pPr>
            <a:r>
              <a:rPr lang="fr-FR" sz="1400" i="1" dirty="0" smtClean="0">
                <a:solidFill>
                  <a:srgbClr val="000000"/>
                </a:solidFill>
                <a:effectLst/>
                <a:latin typeface="Comic Sans MS"/>
                <a:ea typeface="ＭＳ 明朝"/>
                <a:cs typeface="Times New Roman"/>
              </a:rPr>
              <a:t>C’est moi le plus fort</a:t>
            </a:r>
            <a:endParaRPr lang="fr-FR" sz="1400" i="1" dirty="0">
              <a:effectLst/>
              <a:ea typeface="ＭＳ 明朝"/>
              <a:cs typeface="Times New Roman"/>
            </a:endParaRPr>
          </a:p>
        </p:txBody>
      </p:sp>
      <p:sp>
        <p:nvSpPr>
          <p:cNvPr id="18" name="Zone de texte 5"/>
          <p:cNvSpPr txBox="1"/>
          <p:nvPr/>
        </p:nvSpPr>
        <p:spPr>
          <a:xfrm>
            <a:off x="221229" y="994278"/>
            <a:ext cx="5580000" cy="105465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b="1" dirty="0">
                <a:latin typeface="Times New Roman"/>
                <a:cs typeface="Times New Roman"/>
              </a:rPr>
              <a:t>« </a:t>
            </a:r>
            <a:r>
              <a:rPr lang="fr-FR" dirty="0">
                <a:latin typeface="Times New Roman"/>
                <a:cs typeface="Times New Roman"/>
              </a:rPr>
              <a:t>Ah ! C’est bien ce que je pensais : c’est moi le plus fort ! J’aime qu’on me le dise et qu’on me le répète ! J’adore les compliments, je ne m’en lasse pas », jubile le loup.</a:t>
            </a:r>
          </a:p>
          <a:p>
            <a:pPr>
              <a:lnSpc>
                <a:spcPct val="200000"/>
              </a:lnSpc>
            </a:pPr>
            <a:endParaRPr lang="fr-FR" sz="2000" dirty="0">
              <a:latin typeface="Times New Roman"/>
              <a:ea typeface="ＭＳ 明朝"/>
              <a:cs typeface="Times New Roman"/>
            </a:endParaRPr>
          </a:p>
        </p:txBody>
      </p:sp>
      <p:pic>
        <p:nvPicPr>
          <p:cNvPr id="70" name="Image 69" descr="http://storage.canalblog.com/82/82/646936/4587701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97262">
            <a:off x="4398009" y="274291"/>
            <a:ext cx="394123" cy="486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1" name="Zone de texte 5"/>
          <p:cNvSpPr txBox="1"/>
          <p:nvPr/>
        </p:nvSpPr>
        <p:spPr>
          <a:xfrm>
            <a:off x="2410888" y="2183287"/>
            <a:ext cx="4201582" cy="2507246"/>
          </a:xfrm>
          <a:prstGeom prst="rect">
            <a:avLst/>
          </a:prstGeom>
          <a:noFill/>
          <a:ln>
            <a:solidFill>
              <a:srgbClr val="7F7F7F"/>
            </a:solidFill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dirty="0" smtClean="0">
                <a:latin typeface="Times New Roman"/>
                <a:cs typeface="Times New Roman"/>
              </a:rPr>
              <a:t>Il </a:t>
            </a:r>
            <a:r>
              <a:rPr lang="fr-FR" dirty="0">
                <a:latin typeface="Times New Roman"/>
                <a:cs typeface="Times New Roman"/>
              </a:rPr>
              <a:t>rencontre aussi les trois petits cochons</a:t>
            </a:r>
            <a:r>
              <a:rPr lang="fr-FR" dirty="0" smtClean="0">
                <a:latin typeface="Times New Roman"/>
                <a:cs typeface="Times New Roman"/>
              </a:rPr>
              <a:t>.</a:t>
            </a:r>
            <a:endParaRPr lang="fr-FR" dirty="0">
              <a:latin typeface="Times New Roman"/>
              <a:cs typeface="Times New Roman"/>
            </a:endParaRPr>
          </a:p>
          <a:p>
            <a:r>
              <a:rPr lang="fr-FR" dirty="0">
                <a:latin typeface="Times New Roman"/>
                <a:cs typeface="Times New Roman"/>
              </a:rPr>
              <a:t>« Que vois-je ? Trois petits cochons loin de leurs maisons ! Comme c’est imprudent ! Dites-moi, les petits dodus, qui est le plus fort ? » demande le loup</a:t>
            </a:r>
            <a:r>
              <a:rPr lang="fr-FR" dirty="0" smtClean="0">
                <a:latin typeface="Times New Roman"/>
                <a:cs typeface="Times New Roman"/>
              </a:rPr>
              <a:t>.</a:t>
            </a:r>
            <a:endParaRPr lang="fr-FR" dirty="0">
              <a:latin typeface="Times New Roman"/>
              <a:cs typeface="Times New Roman"/>
            </a:endParaRPr>
          </a:p>
          <a:p>
            <a:r>
              <a:rPr lang="fr-FR" dirty="0">
                <a:latin typeface="Times New Roman"/>
                <a:cs typeface="Times New Roman"/>
              </a:rPr>
              <a:t>« Le plus fort, le plus costaud, le plus beau, c’est assurément vous, Grand Méchant Loup ! » répondent ensemble les trois petits.</a:t>
            </a:r>
          </a:p>
          <a:p>
            <a:pPr>
              <a:lnSpc>
                <a:spcPct val="200000"/>
              </a:lnSpc>
            </a:pPr>
            <a:endParaRPr lang="fr-FR" sz="2000" dirty="0">
              <a:latin typeface="Times New Roman"/>
              <a:ea typeface="ＭＳ 明朝"/>
              <a:cs typeface="Times New Roman"/>
            </a:endParaRP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20950" y="1058951"/>
            <a:ext cx="665906" cy="922250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Image 2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231" y="2535978"/>
            <a:ext cx="2121920" cy="181588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Rectangle à coins arrondis 22"/>
          <p:cNvSpPr/>
          <p:nvPr/>
        </p:nvSpPr>
        <p:spPr>
          <a:xfrm>
            <a:off x="2410888" y="5250151"/>
            <a:ext cx="2171700" cy="557981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400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Lecture 36 : </a:t>
            </a:r>
          </a:p>
          <a:p>
            <a:pPr algn="ctr">
              <a:spcAft>
                <a:spcPts val="0"/>
              </a:spcAft>
            </a:pPr>
            <a:r>
              <a:rPr lang="fr-FR" sz="1400" i="1" dirty="0" smtClean="0">
                <a:solidFill>
                  <a:srgbClr val="000000"/>
                </a:solidFill>
                <a:effectLst/>
                <a:latin typeface="Comic Sans MS"/>
                <a:ea typeface="ＭＳ 明朝"/>
                <a:cs typeface="Times New Roman"/>
              </a:rPr>
              <a:t>C’est moi le plus fort</a:t>
            </a:r>
            <a:endParaRPr lang="fr-FR" sz="1400" i="1" dirty="0">
              <a:effectLst/>
              <a:ea typeface="ＭＳ 明朝"/>
              <a:cs typeface="Times New Roman"/>
            </a:endParaRPr>
          </a:p>
        </p:txBody>
      </p:sp>
      <p:sp>
        <p:nvSpPr>
          <p:cNvPr id="24" name="Zone de texte 5"/>
          <p:cNvSpPr txBox="1"/>
          <p:nvPr/>
        </p:nvSpPr>
        <p:spPr>
          <a:xfrm>
            <a:off x="288967" y="6006544"/>
            <a:ext cx="5580000" cy="105465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b="1" dirty="0">
                <a:latin typeface="Times New Roman"/>
                <a:cs typeface="Times New Roman"/>
              </a:rPr>
              <a:t>« </a:t>
            </a:r>
            <a:r>
              <a:rPr lang="fr-FR" dirty="0">
                <a:latin typeface="Times New Roman"/>
                <a:cs typeface="Times New Roman"/>
              </a:rPr>
              <a:t>Ah ! C’est bien ce que je pensais : c’est moi le plus fort ! J’aime qu’on me le dise et qu’on me le répète ! J’adore les compliments, je ne m’en lasse pas », jubile le loup.</a:t>
            </a:r>
          </a:p>
          <a:p>
            <a:pPr>
              <a:lnSpc>
                <a:spcPct val="200000"/>
              </a:lnSpc>
            </a:pPr>
            <a:endParaRPr lang="fr-FR" sz="2000" dirty="0">
              <a:latin typeface="Times New Roman"/>
              <a:ea typeface="ＭＳ 明朝"/>
              <a:cs typeface="Times New Roman"/>
            </a:endParaRPr>
          </a:p>
        </p:txBody>
      </p:sp>
      <p:pic>
        <p:nvPicPr>
          <p:cNvPr id="25" name="Image 24" descr="http://storage.canalblog.com/82/82/646936/4587701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97262">
            <a:off x="4465747" y="5286557"/>
            <a:ext cx="394123" cy="486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Zone de texte 5"/>
          <p:cNvSpPr txBox="1"/>
          <p:nvPr/>
        </p:nvSpPr>
        <p:spPr>
          <a:xfrm>
            <a:off x="2478626" y="7195553"/>
            <a:ext cx="4201582" cy="2507246"/>
          </a:xfrm>
          <a:prstGeom prst="rect">
            <a:avLst/>
          </a:prstGeom>
          <a:noFill/>
          <a:ln>
            <a:solidFill>
              <a:srgbClr val="7F7F7F"/>
            </a:solidFill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dirty="0" smtClean="0">
                <a:latin typeface="Times New Roman"/>
                <a:cs typeface="Times New Roman"/>
              </a:rPr>
              <a:t>Il </a:t>
            </a:r>
            <a:r>
              <a:rPr lang="fr-FR" dirty="0">
                <a:latin typeface="Times New Roman"/>
                <a:cs typeface="Times New Roman"/>
              </a:rPr>
              <a:t>rencontre aussi les trois petits cochons</a:t>
            </a:r>
            <a:r>
              <a:rPr lang="fr-FR" dirty="0" smtClean="0">
                <a:latin typeface="Times New Roman"/>
                <a:cs typeface="Times New Roman"/>
              </a:rPr>
              <a:t>.</a:t>
            </a:r>
            <a:endParaRPr lang="fr-FR" dirty="0">
              <a:latin typeface="Times New Roman"/>
              <a:cs typeface="Times New Roman"/>
            </a:endParaRPr>
          </a:p>
          <a:p>
            <a:r>
              <a:rPr lang="fr-FR" dirty="0">
                <a:latin typeface="Times New Roman"/>
                <a:cs typeface="Times New Roman"/>
              </a:rPr>
              <a:t>« Que vois-je ? Trois petits cochons loin de leurs maisons ! Comme c’est imprudent ! Dites-moi, les petits dodus, qui est le plus fort ? » demande le loup</a:t>
            </a:r>
            <a:r>
              <a:rPr lang="fr-FR" dirty="0" smtClean="0">
                <a:latin typeface="Times New Roman"/>
                <a:cs typeface="Times New Roman"/>
              </a:rPr>
              <a:t>.</a:t>
            </a:r>
            <a:endParaRPr lang="fr-FR" dirty="0">
              <a:latin typeface="Times New Roman"/>
              <a:cs typeface="Times New Roman"/>
            </a:endParaRPr>
          </a:p>
          <a:p>
            <a:r>
              <a:rPr lang="fr-FR" dirty="0">
                <a:latin typeface="Times New Roman"/>
                <a:cs typeface="Times New Roman"/>
              </a:rPr>
              <a:t>« Le plus fort, le plus costaud, le plus beau, c’est assurément vous, Grand Méchant Loup ! » répondent ensemble les trois petits.</a:t>
            </a:r>
          </a:p>
          <a:p>
            <a:pPr>
              <a:lnSpc>
                <a:spcPct val="200000"/>
              </a:lnSpc>
            </a:pPr>
            <a:endParaRPr lang="fr-FR" sz="2000" dirty="0">
              <a:latin typeface="Times New Roman"/>
              <a:ea typeface="ＭＳ 明朝"/>
              <a:cs typeface="Times New Roman"/>
            </a:endParaRP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88688" y="6071217"/>
            <a:ext cx="665906" cy="922250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Image 2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969" y="7548244"/>
            <a:ext cx="2121920" cy="18158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5417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343150" y="237885"/>
            <a:ext cx="2171700" cy="557981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400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Lecture 36 : </a:t>
            </a:r>
          </a:p>
          <a:p>
            <a:pPr algn="ctr">
              <a:spcAft>
                <a:spcPts val="0"/>
              </a:spcAft>
            </a:pPr>
            <a:r>
              <a:rPr lang="fr-FR" sz="1400" i="1" dirty="0" smtClean="0">
                <a:solidFill>
                  <a:srgbClr val="000000"/>
                </a:solidFill>
                <a:effectLst/>
                <a:latin typeface="Comic Sans MS"/>
                <a:ea typeface="ＭＳ 明朝"/>
                <a:cs typeface="Times New Roman"/>
              </a:rPr>
              <a:t>C’est moi le plus fort</a:t>
            </a:r>
            <a:endParaRPr lang="fr-FR" sz="1400" i="1" dirty="0">
              <a:effectLst/>
              <a:ea typeface="ＭＳ 明朝"/>
              <a:cs typeface="Times New Roman"/>
            </a:endParaRPr>
          </a:p>
        </p:txBody>
      </p:sp>
      <p:sp>
        <p:nvSpPr>
          <p:cNvPr id="18" name="Zone de texte 5"/>
          <p:cNvSpPr txBox="1"/>
          <p:nvPr/>
        </p:nvSpPr>
        <p:spPr>
          <a:xfrm>
            <a:off x="221229" y="994278"/>
            <a:ext cx="5580000" cy="105465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30000"/>
              </a:lnSpc>
            </a:pPr>
            <a:r>
              <a:rPr lang="fr-FR" b="1" dirty="0">
                <a:latin typeface="Times New Roman"/>
                <a:cs typeface="Times New Roman"/>
              </a:rPr>
              <a:t>« </a:t>
            </a:r>
            <a:r>
              <a:rPr lang="fr-FR" dirty="0">
                <a:latin typeface="Times New Roman"/>
                <a:cs typeface="Times New Roman"/>
              </a:rPr>
              <a:t>A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h</a:t>
            </a:r>
            <a:r>
              <a:rPr lang="fr-FR" dirty="0">
                <a:latin typeface="Times New Roman"/>
                <a:cs typeface="Times New Roman"/>
              </a:rPr>
              <a:t> ! C’est bien ce que je p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en</a:t>
            </a:r>
            <a:r>
              <a:rPr lang="fr-FR" dirty="0">
                <a:latin typeface="Times New Roman"/>
                <a:cs typeface="Times New Roman"/>
              </a:rPr>
              <a:t>s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ai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s</a:t>
            </a:r>
            <a:r>
              <a:rPr lang="fr-FR" dirty="0">
                <a:latin typeface="Times New Roman"/>
                <a:cs typeface="Times New Roman"/>
              </a:rPr>
              <a:t> : c’est m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oi</a:t>
            </a:r>
            <a:r>
              <a:rPr lang="fr-FR" dirty="0">
                <a:latin typeface="Times New Roman"/>
                <a:cs typeface="Times New Roman"/>
              </a:rPr>
              <a:t> le plu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s</a:t>
            </a:r>
            <a:r>
              <a:rPr lang="fr-FR" dirty="0">
                <a:latin typeface="Times New Roman"/>
                <a:cs typeface="Times New Roman"/>
              </a:rPr>
              <a:t> for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t</a:t>
            </a:r>
            <a:r>
              <a:rPr lang="fr-FR" dirty="0">
                <a:latin typeface="Times New Roman"/>
                <a:cs typeface="Times New Roman"/>
              </a:rPr>
              <a:t> ! J’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ai</a:t>
            </a:r>
            <a:r>
              <a:rPr lang="fr-FR" dirty="0">
                <a:latin typeface="Times New Roman"/>
                <a:cs typeface="Times New Roman"/>
              </a:rPr>
              <a:t>me qu’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on</a:t>
            </a:r>
            <a:r>
              <a:rPr lang="fr-FR" dirty="0">
                <a:latin typeface="Times New Roman"/>
                <a:cs typeface="Times New Roman"/>
              </a:rPr>
              <a:t> me le </a:t>
            </a:r>
            <a:r>
              <a:rPr lang="fr-FR" dirty="0" smtClean="0">
                <a:latin typeface="Times New Roman"/>
                <a:cs typeface="Times New Roman"/>
              </a:rPr>
              <a:t>dise</a:t>
            </a:r>
            <a:r>
              <a:rPr lang="fr-FR" dirty="0">
                <a:latin typeface="Times New Roman"/>
                <a:cs typeface="Times New Roman"/>
              </a:rPr>
              <a:t> </a:t>
            </a:r>
            <a:r>
              <a:rPr lang="fr-FR" dirty="0" smtClean="0">
                <a:latin typeface="Times New Roman"/>
                <a:cs typeface="Times New Roman"/>
              </a:rPr>
              <a:t>!</a:t>
            </a:r>
            <a:r>
              <a:rPr lang="fr-FR" dirty="0">
                <a:latin typeface="Times New Roman"/>
                <a:cs typeface="Times New Roman"/>
              </a:rPr>
              <a:t> », jubile le l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ou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p</a:t>
            </a:r>
            <a:r>
              <a:rPr lang="fr-FR" dirty="0">
                <a:latin typeface="Times New Roman"/>
                <a:cs typeface="Times New Roman"/>
              </a:rPr>
              <a:t>.</a:t>
            </a:r>
          </a:p>
          <a:p>
            <a:pPr>
              <a:lnSpc>
                <a:spcPct val="130000"/>
              </a:lnSpc>
            </a:pPr>
            <a:endParaRPr lang="fr-FR" sz="2000" dirty="0">
              <a:latin typeface="Times New Roman"/>
              <a:ea typeface="ＭＳ 明朝"/>
              <a:cs typeface="Times New Roman"/>
            </a:endParaRPr>
          </a:p>
        </p:txBody>
      </p:sp>
      <p:pic>
        <p:nvPicPr>
          <p:cNvPr id="70" name="Image 69" descr="http://storage.canalblog.com/82/82/646936/4587701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97262">
            <a:off x="4398009" y="274291"/>
            <a:ext cx="394123" cy="486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1" name="Zone de texte 5"/>
          <p:cNvSpPr txBox="1"/>
          <p:nvPr/>
        </p:nvSpPr>
        <p:spPr>
          <a:xfrm>
            <a:off x="2410888" y="2183286"/>
            <a:ext cx="4201582" cy="2642713"/>
          </a:xfrm>
          <a:prstGeom prst="rect">
            <a:avLst/>
          </a:prstGeom>
          <a:noFill/>
          <a:ln>
            <a:solidFill>
              <a:srgbClr val="7F7F7F"/>
            </a:solidFill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30000"/>
              </a:lnSpc>
            </a:pPr>
            <a:r>
              <a:rPr lang="fr-FR" dirty="0" smtClean="0">
                <a:latin typeface="Times New Roman"/>
                <a:cs typeface="Times New Roman"/>
              </a:rPr>
              <a:t>Il </a:t>
            </a:r>
            <a:r>
              <a:rPr lang="fr-FR" dirty="0">
                <a:latin typeface="Times New Roman"/>
                <a:cs typeface="Times New Roman"/>
              </a:rPr>
              <a:t>r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en</a:t>
            </a:r>
            <a:r>
              <a:rPr lang="fr-FR" dirty="0">
                <a:latin typeface="Times New Roman"/>
                <a:cs typeface="Times New Roman"/>
              </a:rPr>
              <a:t>c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on</a:t>
            </a:r>
            <a:r>
              <a:rPr lang="fr-FR" dirty="0">
                <a:latin typeface="Times New Roman"/>
                <a:cs typeface="Times New Roman"/>
              </a:rPr>
              <a:t>tre 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au</a:t>
            </a:r>
            <a:r>
              <a:rPr lang="fr-FR" dirty="0">
                <a:latin typeface="Times New Roman"/>
                <a:cs typeface="Times New Roman"/>
              </a:rPr>
              <a:t>ssi les tr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oi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s</a:t>
            </a:r>
            <a:r>
              <a:rPr lang="fr-FR" dirty="0">
                <a:latin typeface="Times New Roman"/>
                <a:cs typeface="Times New Roman"/>
              </a:rPr>
              <a:t> peti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ts</a:t>
            </a:r>
            <a:r>
              <a:rPr lang="fr-FR" dirty="0">
                <a:latin typeface="Times New Roman"/>
                <a:cs typeface="Times New Roman"/>
              </a:rPr>
              <a:t> coch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on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s</a:t>
            </a:r>
            <a:r>
              <a:rPr lang="fr-FR" dirty="0" smtClean="0">
                <a:latin typeface="Times New Roman"/>
                <a:cs typeface="Times New Roman"/>
              </a:rPr>
              <a:t>.</a:t>
            </a:r>
            <a:endParaRPr lang="fr-FR" dirty="0">
              <a:latin typeface="Times New Roman"/>
              <a:cs typeface="Times New Roman"/>
            </a:endParaRPr>
          </a:p>
          <a:p>
            <a:pPr>
              <a:lnSpc>
                <a:spcPct val="130000"/>
              </a:lnSpc>
            </a:pPr>
            <a:r>
              <a:rPr lang="fr-FR" dirty="0">
                <a:latin typeface="Times New Roman"/>
                <a:cs typeface="Times New Roman"/>
              </a:rPr>
              <a:t>« </a:t>
            </a:r>
            <a:r>
              <a:rPr lang="fr-FR" dirty="0" smtClean="0">
                <a:latin typeface="Times New Roman"/>
                <a:cs typeface="Times New Roman"/>
              </a:rPr>
              <a:t>Tr</a:t>
            </a:r>
            <a:r>
              <a:rPr lang="fr-FR" dirty="0" smtClean="0">
                <a:solidFill>
                  <a:srgbClr val="008000"/>
                </a:solidFill>
                <a:latin typeface="Times New Roman"/>
                <a:cs typeface="Times New Roman"/>
              </a:rPr>
              <a:t>oi</a:t>
            </a:r>
            <a:r>
              <a:rPr lang="fr-FR" dirty="0" smtClean="0">
                <a:solidFill>
                  <a:srgbClr val="7F7F7F"/>
                </a:solidFill>
                <a:latin typeface="Times New Roman"/>
                <a:cs typeface="Times New Roman"/>
              </a:rPr>
              <a:t>s</a:t>
            </a:r>
            <a:r>
              <a:rPr lang="fr-FR" dirty="0" smtClean="0">
                <a:latin typeface="Times New Roman"/>
                <a:cs typeface="Times New Roman"/>
              </a:rPr>
              <a:t> </a:t>
            </a:r>
            <a:r>
              <a:rPr lang="fr-FR" dirty="0">
                <a:latin typeface="Times New Roman"/>
                <a:cs typeface="Times New Roman"/>
              </a:rPr>
              <a:t>peti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ts</a:t>
            </a:r>
            <a:r>
              <a:rPr lang="fr-FR" dirty="0">
                <a:latin typeface="Times New Roman"/>
                <a:cs typeface="Times New Roman"/>
              </a:rPr>
              <a:t> coch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on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s</a:t>
            </a:r>
            <a:r>
              <a:rPr lang="fr-FR" dirty="0">
                <a:latin typeface="Times New Roman"/>
                <a:cs typeface="Times New Roman"/>
              </a:rPr>
              <a:t> loin de l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eu</a:t>
            </a:r>
            <a:r>
              <a:rPr lang="fr-FR" dirty="0">
                <a:latin typeface="Times New Roman"/>
                <a:cs typeface="Times New Roman"/>
              </a:rPr>
              <a:t>r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s</a:t>
            </a:r>
            <a:r>
              <a:rPr lang="fr-FR" dirty="0">
                <a:latin typeface="Times New Roman"/>
                <a:cs typeface="Times New Roman"/>
              </a:rPr>
              <a:t> m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ai</a:t>
            </a:r>
            <a:r>
              <a:rPr lang="fr-FR" dirty="0">
                <a:latin typeface="Times New Roman"/>
                <a:cs typeface="Times New Roman"/>
              </a:rPr>
              <a:t>s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on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s</a:t>
            </a:r>
            <a:r>
              <a:rPr lang="fr-FR" dirty="0">
                <a:latin typeface="Times New Roman"/>
                <a:cs typeface="Times New Roman"/>
              </a:rPr>
              <a:t> ! </a:t>
            </a:r>
            <a:r>
              <a:rPr lang="fr-FR" dirty="0" smtClean="0">
                <a:latin typeface="Times New Roman"/>
                <a:cs typeface="Times New Roman"/>
              </a:rPr>
              <a:t>Dite</a:t>
            </a:r>
            <a:r>
              <a:rPr lang="fr-FR" dirty="0" smtClean="0">
                <a:solidFill>
                  <a:srgbClr val="7F7F7F"/>
                </a:solidFill>
                <a:latin typeface="Times New Roman"/>
                <a:cs typeface="Times New Roman"/>
              </a:rPr>
              <a:t>s</a:t>
            </a:r>
            <a:r>
              <a:rPr lang="fr-FR" dirty="0">
                <a:latin typeface="Times New Roman"/>
                <a:cs typeface="Times New Roman"/>
              </a:rPr>
              <a:t>-m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oi</a:t>
            </a:r>
            <a:r>
              <a:rPr lang="fr-FR" dirty="0">
                <a:latin typeface="Times New Roman"/>
                <a:cs typeface="Times New Roman"/>
              </a:rPr>
              <a:t>, les peti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ts</a:t>
            </a:r>
            <a:r>
              <a:rPr lang="fr-FR" dirty="0">
                <a:latin typeface="Times New Roman"/>
                <a:cs typeface="Times New Roman"/>
              </a:rPr>
              <a:t> dodu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s</a:t>
            </a:r>
            <a:r>
              <a:rPr lang="fr-FR" dirty="0">
                <a:latin typeface="Times New Roman"/>
                <a:cs typeface="Times New Roman"/>
              </a:rPr>
              <a:t>, qui est le plu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s</a:t>
            </a:r>
            <a:r>
              <a:rPr lang="fr-FR" dirty="0">
                <a:latin typeface="Times New Roman"/>
                <a:cs typeface="Times New Roman"/>
              </a:rPr>
              <a:t> for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t </a:t>
            </a:r>
            <a:r>
              <a:rPr lang="fr-FR" dirty="0">
                <a:latin typeface="Times New Roman"/>
                <a:cs typeface="Times New Roman"/>
              </a:rPr>
              <a:t>? » dem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an</a:t>
            </a:r>
            <a:r>
              <a:rPr lang="fr-FR" dirty="0">
                <a:latin typeface="Times New Roman"/>
                <a:cs typeface="Times New Roman"/>
              </a:rPr>
              <a:t>de le l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ou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p</a:t>
            </a:r>
            <a:r>
              <a:rPr lang="fr-FR" dirty="0" smtClean="0">
                <a:latin typeface="Times New Roman"/>
                <a:cs typeface="Times New Roman"/>
              </a:rPr>
              <a:t>.</a:t>
            </a:r>
            <a:endParaRPr lang="fr-FR" dirty="0">
              <a:latin typeface="Times New Roman"/>
              <a:cs typeface="Times New Roman"/>
            </a:endParaRPr>
          </a:p>
          <a:p>
            <a:pPr>
              <a:lnSpc>
                <a:spcPct val="130000"/>
              </a:lnSpc>
            </a:pPr>
            <a:r>
              <a:rPr lang="fr-FR" dirty="0">
                <a:latin typeface="Times New Roman"/>
                <a:cs typeface="Times New Roman"/>
              </a:rPr>
              <a:t>« Le plu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s</a:t>
            </a:r>
            <a:r>
              <a:rPr lang="fr-FR" dirty="0">
                <a:latin typeface="Times New Roman"/>
                <a:cs typeface="Times New Roman"/>
              </a:rPr>
              <a:t> for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t</a:t>
            </a:r>
            <a:r>
              <a:rPr lang="fr-FR" dirty="0">
                <a:latin typeface="Times New Roman"/>
                <a:cs typeface="Times New Roman"/>
              </a:rPr>
              <a:t>, le plu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s</a:t>
            </a:r>
            <a:r>
              <a:rPr lang="fr-FR" dirty="0">
                <a:latin typeface="Times New Roman"/>
                <a:cs typeface="Times New Roman"/>
              </a:rPr>
              <a:t> cost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au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d</a:t>
            </a:r>
            <a:r>
              <a:rPr lang="fr-FR" dirty="0">
                <a:latin typeface="Times New Roman"/>
                <a:cs typeface="Times New Roman"/>
              </a:rPr>
              <a:t>, le plu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s</a:t>
            </a:r>
            <a:r>
              <a:rPr lang="fr-FR" dirty="0">
                <a:latin typeface="Times New Roman"/>
                <a:cs typeface="Times New Roman"/>
              </a:rPr>
              <a:t> b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eau</a:t>
            </a:r>
            <a:r>
              <a:rPr lang="fr-FR" dirty="0">
                <a:latin typeface="Times New Roman"/>
                <a:cs typeface="Times New Roman"/>
              </a:rPr>
              <a:t>, c’est </a:t>
            </a:r>
            <a:r>
              <a:rPr lang="fr-FR" dirty="0" smtClean="0">
                <a:latin typeface="Times New Roman"/>
                <a:cs typeface="Times New Roman"/>
              </a:rPr>
              <a:t>v</a:t>
            </a:r>
            <a:r>
              <a:rPr lang="fr-FR" dirty="0" smtClean="0">
                <a:solidFill>
                  <a:srgbClr val="008000"/>
                </a:solidFill>
                <a:latin typeface="Times New Roman"/>
                <a:cs typeface="Times New Roman"/>
              </a:rPr>
              <a:t>ou</a:t>
            </a:r>
            <a:r>
              <a:rPr lang="fr-FR" dirty="0" smtClean="0">
                <a:solidFill>
                  <a:srgbClr val="7F7F7F"/>
                </a:solidFill>
                <a:latin typeface="Times New Roman"/>
                <a:cs typeface="Times New Roman"/>
              </a:rPr>
              <a:t>s</a:t>
            </a:r>
            <a:r>
              <a:rPr lang="fr-FR" dirty="0">
                <a:latin typeface="Times New Roman"/>
                <a:cs typeface="Times New Roman"/>
              </a:rPr>
              <a:t>, Gr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an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d</a:t>
            </a:r>
            <a:r>
              <a:rPr lang="fr-FR" dirty="0">
                <a:latin typeface="Times New Roman"/>
                <a:cs typeface="Times New Roman"/>
              </a:rPr>
              <a:t> Méch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an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t</a:t>
            </a:r>
            <a:r>
              <a:rPr lang="fr-FR" dirty="0">
                <a:latin typeface="Times New Roman"/>
                <a:cs typeface="Times New Roman"/>
              </a:rPr>
              <a:t> L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ou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p</a:t>
            </a:r>
            <a:r>
              <a:rPr lang="fr-FR" dirty="0">
                <a:latin typeface="Times New Roman"/>
                <a:cs typeface="Times New Roman"/>
              </a:rPr>
              <a:t> ! » rép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on</a:t>
            </a:r>
            <a:r>
              <a:rPr lang="fr-FR" dirty="0">
                <a:latin typeface="Times New Roman"/>
                <a:cs typeface="Times New Roman"/>
              </a:rPr>
              <a:t>d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ent</a:t>
            </a:r>
            <a:r>
              <a:rPr lang="fr-FR" dirty="0">
                <a:latin typeface="Times New Roman"/>
                <a:cs typeface="Times New Roman"/>
              </a:rPr>
              <a:t> 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en</a:t>
            </a:r>
            <a:r>
              <a:rPr lang="fr-FR" dirty="0">
                <a:latin typeface="Times New Roman"/>
                <a:cs typeface="Times New Roman"/>
              </a:rPr>
              <a:t>s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em</a:t>
            </a:r>
            <a:r>
              <a:rPr lang="fr-FR" dirty="0">
                <a:latin typeface="Times New Roman"/>
                <a:cs typeface="Times New Roman"/>
              </a:rPr>
              <a:t>ble les tr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oi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s</a:t>
            </a:r>
            <a:r>
              <a:rPr lang="fr-FR" dirty="0">
                <a:latin typeface="Times New Roman"/>
                <a:cs typeface="Times New Roman"/>
              </a:rPr>
              <a:t> peti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ts</a:t>
            </a:r>
            <a:r>
              <a:rPr lang="fr-FR" dirty="0">
                <a:latin typeface="Times New Roman"/>
                <a:cs typeface="Times New Roman"/>
              </a:rPr>
              <a:t>.</a:t>
            </a:r>
          </a:p>
          <a:p>
            <a:pPr>
              <a:lnSpc>
                <a:spcPct val="130000"/>
              </a:lnSpc>
            </a:pPr>
            <a:endParaRPr lang="fr-FR" sz="2000" dirty="0">
              <a:latin typeface="Times New Roman"/>
              <a:ea typeface="ＭＳ 明朝"/>
              <a:cs typeface="Times New Roman"/>
            </a:endParaRP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20950" y="1058951"/>
            <a:ext cx="665906" cy="922250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Image 2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231" y="2535978"/>
            <a:ext cx="2121920" cy="181588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Rectangle à coins arrondis 22"/>
          <p:cNvSpPr/>
          <p:nvPr/>
        </p:nvSpPr>
        <p:spPr>
          <a:xfrm>
            <a:off x="2410888" y="5250151"/>
            <a:ext cx="2171700" cy="557981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400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Lecture 36 : </a:t>
            </a:r>
          </a:p>
          <a:p>
            <a:pPr algn="ctr">
              <a:spcAft>
                <a:spcPts val="0"/>
              </a:spcAft>
            </a:pPr>
            <a:r>
              <a:rPr lang="fr-FR" sz="1400" i="1" dirty="0" smtClean="0">
                <a:solidFill>
                  <a:srgbClr val="000000"/>
                </a:solidFill>
                <a:effectLst/>
                <a:latin typeface="Comic Sans MS"/>
                <a:ea typeface="ＭＳ 明朝"/>
                <a:cs typeface="Times New Roman"/>
              </a:rPr>
              <a:t>C’est moi le plus fort</a:t>
            </a:r>
            <a:endParaRPr lang="fr-FR" sz="1400" i="1" dirty="0">
              <a:effectLst/>
              <a:ea typeface="ＭＳ 明朝"/>
              <a:cs typeface="Times New Roman"/>
            </a:endParaRPr>
          </a:p>
        </p:txBody>
      </p:sp>
      <p:pic>
        <p:nvPicPr>
          <p:cNvPr id="25" name="Image 24" descr="http://storage.canalblog.com/82/82/646936/4587701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97262">
            <a:off x="4465747" y="5286557"/>
            <a:ext cx="394123" cy="486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Image 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88688" y="6071217"/>
            <a:ext cx="665906" cy="922250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Image 2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969" y="7548244"/>
            <a:ext cx="2121920" cy="181588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Zone de texte 5"/>
          <p:cNvSpPr txBox="1"/>
          <p:nvPr/>
        </p:nvSpPr>
        <p:spPr>
          <a:xfrm>
            <a:off x="221229" y="6020418"/>
            <a:ext cx="5580000" cy="105465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30000"/>
              </a:lnSpc>
            </a:pPr>
            <a:r>
              <a:rPr lang="fr-FR" b="1" dirty="0">
                <a:latin typeface="Times New Roman"/>
                <a:cs typeface="Times New Roman"/>
              </a:rPr>
              <a:t>« </a:t>
            </a:r>
            <a:r>
              <a:rPr lang="fr-FR" dirty="0">
                <a:latin typeface="Times New Roman"/>
                <a:cs typeface="Times New Roman"/>
              </a:rPr>
              <a:t>A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h</a:t>
            </a:r>
            <a:r>
              <a:rPr lang="fr-FR" dirty="0">
                <a:latin typeface="Times New Roman"/>
                <a:cs typeface="Times New Roman"/>
              </a:rPr>
              <a:t> ! C’est bien ce que je p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en</a:t>
            </a:r>
            <a:r>
              <a:rPr lang="fr-FR" dirty="0">
                <a:latin typeface="Times New Roman"/>
                <a:cs typeface="Times New Roman"/>
              </a:rPr>
              <a:t>s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ai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s</a:t>
            </a:r>
            <a:r>
              <a:rPr lang="fr-FR" dirty="0">
                <a:latin typeface="Times New Roman"/>
                <a:cs typeface="Times New Roman"/>
              </a:rPr>
              <a:t> : c’est m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oi</a:t>
            </a:r>
            <a:r>
              <a:rPr lang="fr-FR" dirty="0">
                <a:latin typeface="Times New Roman"/>
                <a:cs typeface="Times New Roman"/>
              </a:rPr>
              <a:t> le plu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s</a:t>
            </a:r>
            <a:r>
              <a:rPr lang="fr-FR" dirty="0">
                <a:latin typeface="Times New Roman"/>
                <a:cs typeface="Times New Roman"/>
              </a:rPr>
              <a:t> for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t</a:t>
            </a:r>
            <a:r>
              <a:rPr lang="fr-FR" dirty="0">
                <a:latin typeface="Times New Roman"/>
                <a:cs typeface="Times New Roman"/>
              </a:rPr>
              <a:t> ! J’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ai</a:t>
            </a:r>
            <a:r>
              <a:rPr lang="fr-FR" dirty="0">
                <a:latin typeface="Times New Roman"/>
                <a:cs typeface="Times New Roman"/>
              </a:rPr>
              <a:t>me qu’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on</a:t>
            </a:r>
            <a:r>
              <a:rPr lang="fr-FR" dirty="0">
                <a:latin typeface="Times New Roman"/>
                <a:cs typeface="Times New Roman"/>
              </a:rPr>
              <a:t> me le </a:t>
            </a:r>
            <a:r>
              <a:rPr lang="fr-FR" dirty="0" smtClean="0">
                <a:latin typeface="Times New Roman"/>
                <a:cs typeface="Times New Roman"/>
              </a:rPr>
              <a:t>dise</a:t>
            </a:r>
            <a:r>
              <a:rPr lang="fr-FR" dirty="0">
                <a:latin typeface="Times New Roman"/>
                <a:cs typeface="Times New Roman"/>
              </a:rPr>
              <a:t> </a:t>
            </a:r>
            <a:r>
              <a:rPr lang="fr-FR" dirty="0" smtClean="0">
                <a:latin typeface="Times New Roman"/>
                <a:cs typeface="Times New Roman"/>
              </a:rPr>
              <a:t>!</a:t>
            </a:r>
            <a:r>
              <a:rPr lang="fr-FR" dirty="0">
                <a:latin typeface="Times New Roman"/>
                <a:cs typeface="Times New Roman"/>
              </a:rPr>
              <a:t> », jubile le l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ou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p</a:t>
            </a:r>
            <a:r>
              <a:rPr lang="fr-FR" dirty="0">
                <a:latin typeface="Times New Roman"/>
                <a:cs typeface="Times New Roman"/>
              </a:rPr>
              <a:t>.</a:t>
            </a:r>
          </a:p>
          <a:p>
            <a:pPr>
              <a:lnSpc>
                <a:spcPct val="130000"/>
              </a:lnSpc>
            </a:pPr>
            <a:endParaRPr lang="fr-FR" sz="2000" dirty="0">
              <a:latin typeface="Times New Roman"/>
              <a:ea typeface="ＭＳ 明朝"/>
              <a:cs typeface="Times New Roman"/>
            </a:endParaRPr>
          </a:p>
        </p:txBody>
      </p:sp>
      <p:sp>
        <p:nvSpPr>
          <p:cNvPr id="15" name="Zone de texte 5"/>
          <p:cNvSpPr txBox="1"/>
          <p:nvPr/>
        </p:nvSpPr>
        <p:spPr>
          <a:xfrm>
            <a:off x="2410888" y="7209426"/>
            <a:ext cx="4201582" cy="2642713"/>
          </a:xfrm>
          <a:prstGeom prst="rect">
            <a:avLst/>
          </a:prstGeom>
          <a:noFill/>
          <a:ln>
            <a:solidFill>
              <a:srgbClr val="7F7F7F"/>
            </a:solidFill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30000"/>
              </a:lnSpc>
            </a:pPr>
            <a:r>
              <a:rPr lang="fr-FR" dirty="0" smtClean="0">
                <a:latin typeface="Times New Roman"/>
                <a:cs typeface="Times New Roman"/>
              </a:rPr>
              <a:t>Il </a:t>
            </a:r>
            <a:r>
              <a:rPr lang="fr-FR" dirty="0">
                <a:latin typeface="Times New Roman"/>
                <a:cs typeface="Times New Roman"/>
              </a:rPr>
              <a:t>r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en</a:t>
            </a:r>
            <a:r>
              <a:rPr lang="fr-FR" dirty="0">
                <a:latin typeface="Times New Roman"/>
                <a:cs typeface="Times New Roman"/>
              </a:rPr>
              <a:t>c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on</a:t>
            </a:r>
            <a:r>
              <a:rPr lang="fr-FR" dirty="0">
                <a:latin typeface="Times New Roman"/>
                <a:cs typeface="Times New Roman"/>
              </a:rPr>
              <a:t>tre 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au</a:t>
            </a:r>
            <a:r>
              <a:rPr lang="fr-FR" dirty="0">
                <a:latin typeface="Times New Roman"/>
                <a:cs typeface="Times New Roman"/>
              </a:rPr>
              <a:t>ssi les tr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oi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s</a:t>
            </a:r>
            <a:r>
              <a:rPr lang="fr-FR" dirty="0">
                <a:latin typeface="Times New Roman"/>
                <a:cs typeface="Times New Roman"/>
              </a:rPr>
              <a:t> peti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ts</a:t>
            </a:r>
            <a:r>
              <a:rPr lang="fr-FR" dirty="0">
                <a:latin typeface="Times New Roman"/>
                <a:cs typeface="Times New Roman"/>
              </a:rPr>
              <a:t> coch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on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s</a:t>
            </a:r>
            <a:r>
              <a:rPr lang="fr-FR" dirty="0" smtClean="0">
                <a:latin typeface="Times New Roman"/>
                <a:cs typeface="Times New Roman"/>
              </a:rPr>
              <a:t>.</a:t>
            </a:r>
            <a:endParaRPr lang="fr-FR" dirty="0">
              <a:latin typeface="Times New Roman"/>
              <a:cs typeface="Times New Roman"/>
            </a:endParaRPr>
          </a:p>
          <a:p>
            <a:pPr>
              <a:lnSpc>
                <a:spcPct val="130000"/>
              </a:lnSpc>
            </a:pPr>
            <a:r>
              <a:rPr lang="fr-FR" dirty="0">
                <a:latin typeface="Times New Roman"/>
                <a:cs typeface="Times New Roman"/>
              </a:rPr>
              <a:t>« </a:t>
            </a:r>
            <a:r>
              <a:rPr lang="fr-FR" dirty="0" smtClean="0">
                <a:latin typeface="Times New Roman"/>
                <a:cs typeface="Times New Roman"/>
              </a:rPr>
              <a:t>Tr</a:t>
            </a:r>
            <a:r>
              <a:rPr lang="fr-FR" dirty="0" smtClean="0">
                <a:solidFill>
                  <a:srgbClr val="008000"/>
                </a:solidFill>
                <a:latin typeface="Times New Roman"/>
                <a:cs typeface="Times New Roman"/>
              </a:rPr>
              <a:t>oi</a:t>
            </a:r>
            <a:r>
              <a:rPr lang="fr-FR" dirty="0" smtClean="0">
                <a:solidFill>
                  <a:srgbClr val="7F7F7F"/>
                </a:solidFill>
                <a:latin typeface="Times New Roman"/>
                <a:cs typeface="Times New Roman"/>
              </a:rPr>
              <a:t>s</a:t>
            </a:r>
            <a:r>
              <a:rPr lang="fr-FR" dirty="0" smtClean="0">
                <a:latin typeface="Times New Roman"/>
                <a:cs typeface="Times New Roman"/>
              </a:rPr>
              <a:t> </a:t>
            </a:r>
            <a:r>
              <a:rPr lang="fr-FR" dirty="0">
                <a:latin typeface="Times New Roman"/>
                <a:cs typeface="Times New Roman"/>
              </a:rPr>
              <a:t>peti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ts</a:t>
            </a:r>
            <a:r>
              <a:rPr lang="fr-FR" dirty="0">
                <a:latin typeface="Times New Roman"/>
                <a:cs typeface="Times New Roman"/>
              </a:rPr>
              <a:t> coch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on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s</a:t>
            </a:r>
            <a:r>
              <a:rPr lang="fr-FR" dirty="0">
                <a:latin typeface="Times New Roman"/>
                <a:cs typeface="Times New Roman"/>
              </a:rPr>
              <a:t> loin de l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eu</a:t>
            </a:r>
            <a:r>
              <a:rPr lang="fr-FR" dirty="0">
                <a:latin typeface="Times New Roman"/>
                <a:cs typeface="Times New Roman"/>
              </a:rPr>
              <a:t>r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s</a:t>
            </a:r>
            <a:r>
              <a:rPr lang="fr-FR" dirty="0">
                <a:latin typeface="Times New Roman"/>
                <a:cs typeface="Times New Roman"/>
              </a:rPr>
              <a:t> m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ai</a:t>
            </a:r>
            <a:r>
              <a:rPr lang="fr-FR" dirty="0">
                <a:latin typeface="Times New Roman"/>
                <a:cs typeface="Times New Roman"/>
              </a:rPr>
              <a:t>s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on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s</a:t>
            </a:r>
            <a:r>
              <a:rPr lang="fr-FR" dirty="0">
                <a:latin typeface="Times New Roman"/>
                <a:cs typeface="Times New Roman"/>
              </a:rPr>
              <a:t> ! </a:t>
            </a:r>
            <a:r>
              <a:rPr lang="fr-FR" dirty="0" smtClean="0">
                <a:latin typeface="Times New Roman"/>
                <a:cs typeface="Times New Roman"/>
              </a:rPr>
              <a:t>Dite</a:t>
            </a:r>
            <a:r>
              <a:rPr lang="fr-FR" dirty="0" smtClean="0">
                <a:solidFill>
                  <a:srgbClr val="7F7F7F"/>
                </a:solidFill>
                <a:latin typeface="Times New Roman"/>
                <a:cs typeface="Times New Roman"/>
              </a:rPr>
              <a:t>s</a:t>
            </a:r>
            <a:r>
              <a:rPr lang="fr-FR" dirty="0">
                <a:latin typeface="Times New Roman"/>
                <a:cs typeface="Times New Roman"/>
              </a:rPr>
              <a:t>-m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oi</a:t>
            </a:r>
            <a:r>
              <a:rPr lang="fr-FR" dirty="0">
                <a:latin typeface="Times New Roman"/>
                <a:cs typeface="Times New Roman"/>
              </a:rPr>
              <a:t>, les peti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ts</a:t>
            </a:r>
            <a:r>
              <a:rPr lang="fr-FR" dirty="0">
                <a:latin typeface="Times New Roman"/>
                <a:cs typeface="Times New Roman"/>
              </a:rPr>
              <a:t> dodu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s</a:t>
            </a:r>
            <a:r>
              <a:rPr lang="fr-FR" dirty="0">
                <a:latin typeface="Times New Roman"/>
                <a:cs typeface="Times New Roman"/>
              </a:rPr>
              <a:t>, qui est le plu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s</a:t>
            </a:r>
            <a:r>
              <a:rPr lang="fr-FR" dirty="0">
                <a:latin typeface="Times New Roman"/>
                <a:cs typeface="Times New Roman"/>
              </a:rPr>
              <a:t> for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t </a:t>
            </a:r>
            <a:r>
              <a:rPr lang="fr-FR" dirty="0">
                <a:latin typeface="Times New Roman"/>
                <a:cs typeface="Times New Roman"/>
              </a:rPr>
              <a:t>? » dem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an</a:t>
            </a:r>
            <a:r>
              <a:rPr lang="fr-FR" dirty="0">
                <a:latin typeface="Times New Roman"/>
                <a:cs typeface="Times New Roman"/>
              </a:rPr>
              <a:t>de le l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ou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p</a:t>
            </a:r>
            <a:r>
              <a:rPr lang="fr-FR" dirty="0" smtClean="0">
                <a:latin typeface="Times New Roman"/>
                <a:cs typeface="Times New Roman"/>
              </a:rPr>
              <a:t>.</a:t>
            </a:r>
            <a:endParaRPr lang="fr-FR" dirty="0">
              <a:latin typeface="Times New Roman"/>
              <a:cs typeface="Times New Roman"/>
            </a:endParaRPr>
          </a:p>
          <a:p>
            <a:pPr>
              <a:lnSpc>
                <a:spcPct val="130000"/>
              </a:lnSpc>
            </a:pPr>
            <a:r>
              <a:rPr lang="fr-FR" dirty="0">
                <a:latin typeface="Times New Roman"/>
                <a:cs typeface="Times New Roman"/>
              </a:rPr>
              <a:t>« Le plu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s</a:t>
            </a:r>
            <a:r>
              <a:rPr lang="fr-FR" dirty="0">
                <a:latin typeface="Times New Roman"/>
                <a:cs typeface="Times New Roman"/>
              </a:rPr>
              <a:t> for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t</a:t>
            </a:r>
            <a:r>
              <a:rPr lang="fr-FR" dirty="0">
                <a:latin typeface="Times New Roman"/>
                <a:cs typeface="Times New Roman"/>
              </a:rPr>
              <a:t>, le plu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s</a:t>
            </a:r>
            <a:r>
              <a:rPr lang="fr-FR" dirty="0">
                <a:latin typeface="Times New Roman"/>
                <a:cs typeface="Times New Roman"/>
              </a:rPr>
              <a:t> cost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au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d</a:t>
            </a:r>
            <a:r>
              <a:rPr lang="fr-FR" dirty="0">
                <a:latin typeface="Times New Roman"/>
                <a:cs typeface="Times New Roman"/>
              </a:rPr>
              <a:t>, le plu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s</a:t>
            </a:r>
            <a:r>
              <a:rPr lang="fr-FR" dirty="0">
                <a:latin typeface="Times New Roman"/>
                <a:cs typeface="Times New Roman"/>
              </a:rPr>
              <a:t> b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eau</a:t>
            </a:r>
            <a:r>
              <a:rPr lang="fr-FR" dirty="0">
                <a:latin typeface="Times New Roman"/>
                <a:cs typeface="Times New Roman"/>
              </a:rPr>
              <a:t>, c’est </a:t>
            </a:r>
            <a:r>
              <a:rPr lang="fr-FR" dirty="0" smtClean="0">
                <a:latin typeface="Times New Roman"/>
                <a:cs typeface="Times New Roman"/>
              </a:rPr>
              <a:t>v</a:t>
            </a:r>
            <a:r>
              <a:rPr lang="fr-FR" dirty="0" smtClean="0">
                <a:solidFill>
                  <a:srgbClr val="008000"/>
                </a:solidFill>
                <a:latin typeface="Times New Roman"/>
                <a:cs typeface="Times New Roman"/>
              </a:rPr>
              <a:t>ou</a:t>
            </a:r>
            <a:r>
              <a:rPr lang="fr-FR" dirty="0" smtClean="0">
                <a:solidFill>
                  <a:srgbClr val="7F7F7F"/>
                </a:solidFill>
                <a:latin typeface="Times New Roman"/>
                <a:cs typeface="Times New Roman"/>
              </a:rPr>
              <a:t>s</a:t>
            </a:r>
            <a:r>
              <a:rPr lang="fr-FR" dirty="0">
                <a:latin typeface="Times New Roman"/>
                <a:cs typeface="Times New Roman"/>
              </a:rPr>
              <a:t>, Gr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an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d</a:t>
            </a:r>
            <a:r>
              <a:rPr lang="fr-FR" dirty="0">
                <a:latin typeface="Times New Roman"/>
                <a:cs typeface="Times New Roman"/>
              </a:rPr>
              <a:t> Méch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an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t</a:t>
            </a:r>
            <a:r>
              <a:rPr lang="fr-FR" dirty="0">
                <a:latin typeface="Times New Roman"/>
                <a:cs typeface="Times New Roman"/>
              </a:rPr>
              <a:t> L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ou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p</a:t>
            </a:r>
            <a:r>
              <a:rPr lang="fr-FR" dirty="0">
                <a:latin typeface="Times New Roman"/>
                <a:cs typeface="Times New Roman"/>
              </a:rPr>
              <a:t> ! » rép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on</a:t>
            </a:r>
            <a:r>
              <a:rPr lang="fr-FR" dirty="0">
                <a:latin typeface="Times New Roman"/>
                <a:cs typeface="Times New Roman"/>
              </a:rPr>
              <a:t>d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ent</a:t>
            </a:r>
            <a:r>
              <a:rPr lang="fr-FR" dirty="0">
                <a:latin typeface="Times New Roman"/>
                <a:cs typeface="Times New Roman"/>
              </a:rPr>
              <a:t> 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en</a:t>
            </a:r>
            <a:r>
              <a:rPr lang="fr-FR" dirty="0">
                <a:latin typeface="Times New Roman"/>
                <a:cs typeface="Times New Roman"/>
              </a:rPr>
              <a:t>s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em</a:t>
            </a:r>
            <a:r>
              <a:rPr lang="fr-FR" dirty="0">
                <a:latin typeface="Times New Roman"/>
                <a:cs typeface="Times New Roman"/>
              </a:rPr>
              <a:t>ble les tr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oi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s</a:t>
            </a:r>
            <a:r>
              <a:rPr lang="fr-FR" dirty="0">
                <a:latin typeface="Times New Roman"/>
                <a:cs typeface="Times New Roman"/>
              </a:rPr>
              <a:t> peti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ts</a:t>
            </a:r>
            <a:r>
              <a:rPr lang="fr-FR" dirty="0">
                <a:latin typeface="Times New Roman"/>
                <a:cs typeface="Times New Roman"/>
              </a:rPr>
              <a:t>.</a:t>
            </a:r>
          </a:p>
          <a:p>
            <a:pPr>
              <a:lnSpc>
                <a:spcPct val="130000"/>
              </a:lnSpc>
            </a:pPr>
            <a:endParaRPr lang="fr-FR" sz="2000" dirty="0">
              <a:latin typeface="Times New Roman"/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26611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one de texte 5"/>
          <p:cNvSpPr txBox="1"/>
          <p:nvPr/>
        </p:nvSpPr>
        <p:spPr>
          <a:xfrm>
            <a:off x="146047" y="2895601"/>
            <a:ext cx="5113867" cy="77893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fr-FR" sz="2000" dirty="0" smtClean="0">
                <a:latin typeface="+mj-lt"/>
                <a:cs typeface="Times New Roman"/>
              </a:rPr>
              <a:t>L</a:t>
            </a:r>
            <a:r>
              <a:rPr lang="fr-FR" sz="2000" dirty="0">
                <a:latin typeface="+mj-lt"/>
                <a:cs typeface="Times New Roman"/>
              </a:rPr>
              <a:t>e</a:t>
            </a:r>
            <a:r>
              <a:rPr lang="fr-FR" sz="2000" dirty="0" smtClean="0">
                <a:latin typeface="+mj-lt"/>
                <a:cs typeface="Times New Roman"/>
              </a:rPr>
              <a:t> l</a:t>
            </a:r>
            <a:r>
              <a:rPr lang="fr-FR" sz="2000" dirty="0" smtClean="0">
                <a:solidFill>
                  <a:srgbClr val="008000"/>
                </a:solidFill>
                <a:latin typeface="+mj-lt"/>
                <a:cs typeface="Times New Roman"/>
              </a:rPr>
              <a:t>ou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Times New Roman"/>
              </a:rPr>
              <a:t>p</a:t>
            </a:r>
            <a:r>
              <a:rPr lang="fr-FR" sz="2000" dirty="0">
                <a:latin typeface="+mj-lt"/>
                <a:cs typeface="Times New Roman"/>
              </a:rPr>
              <a:t> </a:t>
            </a:r>
            <a:r>
              <a:rPr lang="fr-FR" sz="2000" dirty="0" smtClean="0">
                <a:latin typeface="+mj-lt"/>
                <a:cs typeface="Times New Roman"/>
              </a:rPr>
              <a:t>c</a:t>
            </a:r>
            <a:r>
              <a:rPr lang="fr-FR" sz="2000" dirty="0" smtClean="0">
                <a:solidFill>
                  <a:srgbClr val="008000"/>
                </a:solidFill>
                <a:latin typeface="+mj-lt"/>
                <a:cs typeface="Times New Roman"/>
              </a:rPr>
              <a:t>on</a:t>
            </a:r>
            <a:r>
              <a:rPr lang="fr-FR" sz="2000" dirty="0" smtClean="0">
                <a:latin typeface="+mj-lt"/>
                <a:cs typeface="Times New Roman"/>
              </a:rPr>
              <a:t>tinu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Times New Roman"/>
              </a:rPr>
              <a:t>e</a:t>
            </a:r>
            <a:r>
              <a:rPr lang="fr-FR" sz="2000" dirty="0" smtClean="0">
                <a:latin typeface="+mj-lt"/>
                <a:cs typeface="Times New Roman"/>
              </a:rPr>
              <a:t> sa promenade</a:t>
            </a:r>
            <a:r>
              <a:rPr lang="fr-FR" sz="2000" dirty="0" smtClean="0">
                <a:latin typeface="Times New Roman"/>
                <a:cs typeface="Times New Roman"/>
              </a:rPr>
              <a:t>.</a:t>
            </a:r>
            <a:endParaRPr lang="fr-FR" sz="2000" dirty="0">
              <a:latin typeface="Times New Roman"/>
              <a:cs typeface="Times New Roman"/>
            </a:endParaRPr>
          </a:p>
        </p:txBody>
      </p:sp>
      <p:sp>
        <p:nvSpPr>
          <p:cNvPr id="71" name="Zone de texte 5"/>
          <p:cNvSpPr txBox="1"/>
          <p:nvPr/>
        </p:nvSpPr>
        <p:spPr>
          <a:xfrm>
            <a:off x="1741108" y="3818480"/>
            <a:ext cx="5036608" cy="1126066"/>
          </a:xfrm>
          <a:prstGeom prst="rect">
            <a:avLst/>
          </a:prstGeom>
          <a:noFill/>
          <a:ln>
            <a:solidFill>
              <a:srgbClr val="7F7F7F"/>
            </a:solidFill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fr-FR" sz="2000" dirty="0"/>
              <a:t>Il r</a:t>
            </a:r>
            <a:r>
              <a:rPr lang="fr-FR" sz="2000" dirty="0">
                <a:solidFill>
                  <a:srgbClr val="008000"/>
                </a:solidFill>
              </a:rPr>
              <a:t>en</a:t>
            </a:r>
            <a:r>
              <a:rPr lang="fr-FR" sz="2000" dirty="0"/>
              <a:t>c</a:t>
            </a:r>
            <a:r>
              <a:rPr lang="fr-FR" sz="2000" dirty="0">
                <a:solidFill>
                  <a:srgbClr val="008000"/>
                </a:solidFill>
              </a:rPr>
              <a:t>on</a:t>
            </a:r>
            <a:r>
              <a:rPr lang="fr-FR" sz="2000" dirty="0"/>
              <a:t>tre </a:t>
            </a:r>
            <a:r>
              <a:rPr lang="fr-FR" sz="2000" dirty="0" smtClean="0"/>
              <a:t>les tr</a:t>
            </a:r>
            <a:r>
              <a:rPr lang="fr-FR" sz="2000" dirty="0" smtClean="0">
                <a:solidFill>
                  <a:srgbClr val="008000"/>
                </a:solidFill>
              </a:rPr>
              <a:t>oi</a:t>
            </a: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</a:rPr>
              <a:t>s</a:t>
            </a:r>
            <a:r>
              <a:rPr lang="fr-FR" sz="2000" dirty="0" smtClean="0"/>
              <a:t> peti</a:t>
            </a:r>
            <a:r>
              <a:rPr lang="fr-FR" sz="2000" dirty="0" smtClean="0">
                <a:solidFill>
                  <a:srgbClr val="A6A6A6"/>
                </a:solidFill>
              </a:rPr>
              <a:t>ts</a:t>
            </a:r>
            <a:r>
              <a:rPr lang="fr-FR" sz="2000" dirty="0" smtClean="0"/>
              <a:t> coch</a:t>
            </a:r>
            <a:r>
              <a:rPr lang="fr-FR" sz="2000" dirty="0" smtClean="0">
                <a:solidFill>
                  <a:srgbClr val="008000"/>
                </a:solidFill>
              </a:rPr>
              <a:t>on</a:t>
            </a:r>
            <a:r>
              <a:rPr lang="fr-FR" sz="2000" dirty="0" smtClean="0">
                <a:solidFill>
                  <a:srgbClr val="A6A6A6"/>
                </a:solidFill>
              </a:rPr>
              <a:t>s</a:t>
            </a:r>
            <a:r>
              <a:rPr lang="fr-FR" sz="2000" dirty="0" smtClean="0"/>
              <a:t> q</a:t>
            </a:r>
            <a:r>
              <a:rPr lang="fr-FR" sz="2000" dirty="0" smtClean="0">
                <a:solidFill>
                  <a:srgbClr val="A6A6A6"/>
                </a:solidFill>
              </a:rPr>
              <a:t>u</a:t>
            </a:r>
            <a:r>
              <a:rPr lang="fr-FR" sz="2000" dirty="0" smtClean="0"/>
              <a:t>i </a:t>
            </a:r>
            <a:r>
              <a:rPr lang="fr-FR" sz="2000" dirty="0"/>
              <a:t>lui </a:t>
            </a:r>
            <a:r>
              <a:rPr lang="fr-FR" sz="2000" dirty="0" smtClean="0"/>
              <a:t>dis</a:t>
            </a:r>
            <a:r>
              <a:rPr lang="fr-FR" sz="2000" dirty="0" smtClean="0">
                <a:solidFill>
                  <a:srgbClr val="A6A6A6"/>
                </a:solidFill>
              </a:rPr>
              <a:t>ent</a:t>
            </a:r>
            <a:r>
              <a:rPr lang="fr-FR" sz="2000" dirty="0" smtClean="0"/>
              <a:t> </a:t>
            </a:r>
            <a:r>
              <a:rPr lang="fr-FR" sz="2000" dirty="0"/>
              <a:t>q</a:t>
            </a:r>
            <a:r>
              <a:rPr lang="fr-FR" sz="2000" dirty="0">
                <a:solidFill>
                  <a:srgbClr val="7F7F7F"/>
                </a:solidFill>
              </a:rPr>
              <a:t>u</a:t>
            </a:r>
            <a:r>
              <a:rPr lang="fr-FR" sz="2000" dirty="0"/>
              <a:t>’il est le plu</a:t>
            </a:r>
            <a:r>
              <a:rPr lang="fr-FR" sz="2000" dirty="0">
                <a:solidFill>
                  <a:srgbClr val="7F7F7F"/>
                </a:solidFill>
              </a:rPr>
              <a:t>s</a:t>
            </a:r>
            <a:r>
              <a:rPr lang="fr-FR" sz="2000" dirty="0"/>
              <a:t> for</a:t>
            </a:r>
            <a:r>
              <a:rPr lang="fr-FR" sz="2000" dirty="0">
                <a:solidFill>
                  <a:srgbClr val="7F7F7F"/>
                </a:solidFill>
              </a:rPr>
              <a:t>t</a:t>
            </a:r>
            <a:r>
              <a:rPr lang="fr-FR" sz="2000" dirty="0"/>
              <a:t>. </a:t>
            </a:r>
            <a:endParaRPr lang="fr-FR" sz="2400" dirty="0">
              <a:latin typeface="Comic Sans MS"/>
              <a:ea typeface="ＭＳ 明朝"/>
              <a:cs typeface="Comic Sans MS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6047" y="789529"/>
            <a:ext cx="1860553" cy="556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ursive standard" charset="0"/>
                <a:ea typeface="ÇlÇr ñæí©" charset="0"/>
              </a:rPr>
              <a:t>Je 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ursive standard" charset="0"/>
                <a:ea typeface="ÇlÇr ñæí©" charset="0"/>
              </a:rPr>
              <a:t>²li$ ²de$ mot$</a:t>
            </a:r>
            <a:r>
              <a:rPr kumimoji="0" 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ursive standard" charset="0"/>
                <a:ea typeface="ÇlÇr ñæí©" charset="0"/>
              </a:rPr>
              <a:t> :</a:t>
            </a:r>
            <a:endParaRPr kumimoji="0" lang="fr-F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636302" y="738730"/>
            <a:ext cx="2016654" cy="174412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/>
              <a:buChar char="o"/>
              <a:tabLst/>
            </a:pPr>
            <a:r>
              <a:rPr kumimoji="0" 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cript cole" charset="0"/>
                <a:ea typeface="ÇlÇr ñæí©" charset="0"/>
              </a:rPr>
              <a:t>l</a:t>
            </a:r>
            <a:r>
              <a:rPr kumimoji="0" lang="fr-FR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cript cole" charset="0"/>
                <a:ea typeface="ÇlÇr ñæí©" charset="0"/>
              </a:rPr>
              <a:t>ou</a:t>
            </a:r>
            <a:r>
              <a:rPr kumimoji="0" lang="fr-FR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cript cole" charset="0"/>
                <a:ea typeface="ÇlÇr ñæí©" charset="0"/>
              </a:rPr>
              <a:t>p</a:t>
            </a:r>
          </a:p>
          <a:p>
            <a:pPr marL="285750" marR="0" lvl="0" indent="-28575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/>
              <a:buChar char="o"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cript cole" charset="0"/>
                <a:ea typeface="ÇlÇr ñæí©" charset="0"/>
              </a:rPr>
              <a:t>promenade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rgbClr val="7F7F7F"/>
              </a:solidFill>
              <a:effectLst/>
              <a:latin typeface="Script cole" charset="0"/>
              <a:ea typeface="ÇlÇr ñæí©" charset="0"/>
            </a:endParaRPr>
          </a:p>
          <a:p>
            <a:pPr marL="285750" indent="-285750">
              <a:lnSpc>
                <a:spcPct val="120000"/>
              </a:lnSpc>
              <a:buFont typeface="Courier New"/>
              <a:buChar char="o"/>
            </a:pPr>
            <a:r>
              <a:rPr lang="fr-FR" dirty="0" smtClean="0">
                <a:latin typeface="Script cole" charset="0"/>
                <a:ea typeface="ÇlÇr ñæí©" charset="0"/>
              </a:rPr>
              <a:t>tr</a:t>
            </a:r>
            <a:r>
              <a:rPr lang="fr-FR" dirty="0" smtClean="0">
                <a:solidFill>
                  <a:srgbClr val="008000"/>
                </a:solidFill>
                <a:latin typeface="Script cole" charset="0"/>
                <a:ea typeface="ÇlÇr ñæí©" charset="0"/>
              </a:rPr>
              <a:t>oi</a:t>
            </a:r>
            <a:r>
              <a:rPr lang="fr-FR" dirty="0" smtClean="0">
                <a:solidFill>
                  <a:srgbClr val="7F7F7F"/>
                </a:solidFill>
                <a:latin typeface="Script cole" charset="0"/>
                <a:ea typeface="ÇlÇr ñæí©" charset="0"/>
              </a:rPr>
              <a:t>s</a:t>
            </a:r>
            <a:endParaRPr lang="fr-FR" dirty="0">
              <a:solidFill>
                <a:srgbClr val="7F7F7F"/>
              </a:solidFill>
              <a:latin typeface="Script cole" charset="0"/>
              <a:ea typeface="ÇlÇr ñæí©" charset="0"/>
            </a:endParaRPr>
          </a:p>
          <a:p>
            <a:pPr marL="285750" indent="-285750">
              <a:lnSpc>
                <a:spcPct val="120000"/>
              </a:lnSpc>
              <a:buFont typeface="Courier New"/>
              <a:buChar char="o"/>
            </a:pPr>
            <a:r>
              <a:rPr lang="fr-FR" dirty="0" smtClean="0">
                <a:latin typeface="Script cole" charset="0"/>
                <a:ea typeface="ÇlÇr ñæí©" charset="0"/>
              </a:rPr>
              <a:t>peti</a:t>
            </a:r>
            <a:r>
              <a:rPr lang="fr-FR" dirty="0" smtClean="0">
                <a:solidFill>
                  <a:srgbClr val="7F7F7F"/>
                </a:solidFill>
                <a:latin typeface="Script cole" charset="0"/>
                <a:ea typeface="ÇlÇr ñæí©" charset="0"/>
              </a:rPr>
              <a:t>ts</a:t>
            </a:r>
          </a:p>
          <a:p>
            <a:pPr marL="285750" indent="-285750">
              <a:lnSpc>
                <a:spcPct val="120000"/>
              </a:lnSpc>
              <a:buFont typeface="Courier New"/>
              <a:buChar char="o"/>
            </a:pPr>
            <a:r>
              <a:rPr lang="fr-FR" dirty="0" smtClean="0">
                <a:latin typeface="Script cole" charset="0"/>
                <a:ea typeface="ÇlÇr ñæí©" charset="0"/>
              </a:rPr>
              <a:t>coch</a:t>
            </a:r>
            <a:r>
              <a:rPr lang="fr-FR" dirty="0" smtClean="0">
                <a:solidFill>
                  <a:srgbClr val="008000"/>
                </a:solidFill>
                <a:latin typeface="Script cole" charset="0"/>
                <a:ea typeface="ÇlÇr ñæí©" charset="0"/>
              </a:rPr>
              <a:t>on</a:t>
            </a:r>
            <a:r>
              <a:rPr lang="fr-FR" dirty="0" smtClean="0">
                <a:solidFill>
                  <a:srgbClr val="7F7F7F"/>
                </a:solidFill>
                <a:latin typeface="Script cole" charset="0"/>
                <a:ea typeface="ÇlÇr ñæí©" charset="0"/>
              </a:rPr>
              <a:t>s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0684" y="2482851"/>
            <a:ext cx="1860553" cy="556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ursive standard" charset="0"/>
                <a:ea typeface="ÇlÇr ñæí©" charset="0"/>
              </a:rPr>
              <a:t>Je 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ursive standard" charset="0"/>
                <a:ea typeface="ÇlÇr ñæí©" charset="0"/>
              </a:rPr>
              <a:t>²li$ ²de$ </a:t>
            </a:r>
            <a:r>
              <a:rPr lang="fr-FR" sz="1600" dirty="0">
                <a:latin typeface="Cursive standard" charset="0"/>
                <a:ea typeface="ÇlÇr ñæí©" charset="0"/>
              </a:rPr>
              <a:t>²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ursive standard" charset="0"/>
                <a:ea typeface="ÇlÇr ñæí©" charset="0"/>
              </a:rPr>
              <a:t>phrase$</a:t>
            </a:r>
            <a:r>
              <a:rPr kumimoji="0" 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ursive standard" charset="0"/>
                <a:ea typeface="ÇlÇr ñæí©" charset="0"/>
              </a:rPr>
              <a:t> :</a:t>
            </a:r>
            <a:endParaRPr kumimoji="0" lang="fr-F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2" name="Forme libre 11"/>
          <p:cNvSpPr/>
          <p:nvPr/>
        </p:nvSpPr>
        <p:spPr>
          <a:xfrm>
            <a:off x="242620" y="3372568"/>
            <a:ext cx="251996" cy="71974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orme libre 12"/>
          <p:cNvSpPr/>
          <p:nvPr/>
        </p:nvSpPr>
        <p:spPr>
          <a:xfrm>
            <a:off x="1988002" y="3368300"/>
            <a:ext cx="251996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orme libre 13"/>
          <p:cNvSpPr/>
          <p:nvPr/>
        </p:nvSpPr>
        <p:spPr>
          <a:xfrm>
            <a:off x="3248357" y="3372562"/>
            <a:ext cx="215996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orme libre 14"/>
          <p:cNvSpPr/>
          <p:nvPr/>
        </p:nvSpPr>
        <p:spPr>
          <a:xfrm>
            <a:off x="581323" y="3372562"/>
            <a:ext cx="396000" cy="7198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orme libre 15"/>
          <p:cNvSpPr/>
          <p:nvPr/>
        </p:nvSpPr>
        <p:spPr>
          <a:xfrm>
            <a:off x="1063850" y="3372562"/>
            <a:ext cx="359997" cy="67738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orme libre 16"/>
          <p:cNvSpPr/>
          <p:nvPr/>
        </p:nvSpPr>
        <p:spPr>
          <a:xfrm>
            <a:off x="2351617" y="4300555"/>
            <a:ext cx="395998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orme libre 18"/>
          <p:cNvSpPr/>
          <p:nvPr/>
        </p:nvSpPr>
        <p:spPr>
          <a:xfrm>
            <a:off x="1821589" y="4300555"/>
            <a:ext cx="143997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orme libre 19"/>
          <p:cNvSpPr/>
          <p:nvPr/>
        </p:nvSpPr>
        <p:spPr>
          <a:xfrm>
            <a:off x="3095312" y="4300555"/>
            <a:ext cx="286884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orme libre 20"/>
          <p:cNvSpPr/>
          <p:nvPr/>
        </p:nvSpPr>
        <p:spPr>
          <a:xfrm>
            <a:off x="2015069" y="4300555"/>
            <a:ext cx="359997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orme libre 21"/>
          <p:cNvSpPr/>
          <p:nvPr/>
        </p:nvSpPr>
        <p:spPr>
          <a:xfrm>
            <a:off x="2725704" y="4300555"/>
            <a:ext cx="287997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orme libre 24"/>
          <p:cNvSpPr/>
          <p:nvPr/>
        </p:nvSpPr>
        <p:spPr>
          <a:xfrm>
            <a:off x="3655335" y="4738033"/>
            <a:ext cx="431896" cy="67737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orme libre 25"/>
          <p:cNvSpPr/>
          <p:nvPr/>
        </p:nvSpPr>
        <p:spPr>
          <a:xfrm>
            <a:off x="2304324" y="3368300"/>
            <a:ext cx="359997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Forme libre 26"/>
          <p:cNvSpPr/>
          <p:nvPr/>
        </p:nvSpPr>
        <p:spPr>
          <a:xfrm>
            <a:off x="2662476" y="3368300"/>
            <a:ext cx="323996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Forme libre 27"/>
          <p:cNvSpPr/>
          <p:nvPr/>
        </p:nvSpPr>
        <p:spPr>
          <a:xfrm>
            <a:off x="2966545" y="3368300"/>
            <a:ext cx="287993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Forme libre 28"/>
          <p:cNvSpPr/>
          <p:nvPr/>
        </p:nvSpPr>
        <p:spPr>
          <a:xfrm>
            <a:off x="4620388" y="4300555"/>
            <a:ext cx="251996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Forme libre 29"/>
          <p:cNvSpPr/>
          <p:nvPr/>
        </p:nvSpPr>
        <p:spPr>
          <a:xfrm>
            <a:off x="3449604" y="4300555"/>
            <a:ext cx="431996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Forme libre 32"/>
          <p:cNvSpPr/>
          <p:nvPr/>
        </p:nvSpPr>
        <p:spPr>
          <a:xfrm>
            <a:off x="1408870" y="3372568"/>
            <a:ext cx="143994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Forme libre 33"/>
          <p:cNvSpPr/>
          <p:nvPr/>
        </p:nvSpPr>
        <p:spPr>
          <a:xfrm>
            <a:off x="1560573" y="3368306"/>
            <a:ext cx="359996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Forme libre 34"/>
          <p:cNvSpPr/>
          <p:nvPr/>
        </p:nvSpPr>
        <p:spPr>
          <a:xfrm>
            <a:off x="3971791" y="4300555"/>
            <a:ext cx="251995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Forme libre 35"/>
          <p:cNvSpPr/>
          <p:nvPr/>
        </p:nvSpPr>
        <p:spPr>
          <a:xfrm>
            <a:off x="4242843" y="4300555"/>
            <a:ext cx="287994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Forme libre 36"/>
          <p:cNvSpPr/>
          <p:nvPr/>
        </p:nvSpPr>
        <p:spPr>
          <a:xfrm>
            <a:off x="4872417" y="4300555"/>
            <a:ext cx="539995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Forme libre 38"/>
          <p:cNvSpPr/>
          <p:nvPr/>
        </p:nvSpPr>
        <p:spPr>
          <a:xfrm>
            <a:off x="5522533" y="4300555"/>
            <a:ext cx="323993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Forme libre 40"/>
          <p:cNvSpPr/>
          <p:nvPr/>
        </p:nvSpPr>
        <p:spPr>
          <a:xfrm>
            <a:off x="5908874" y="4300555"/>
            <a:ext cx="215996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Forme libre 41"/>
          <p:cNvSpPr/>
          <p:nvPr/>
        </p:nvSpPr>
        <p:spPr>
          <a:xfrm>
            <a:off x="4137653" y="4738033"/>
            <a:ext cx="359895" cy="67737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à coins arrondis 42"/>
          <p:cNvSpPr/>
          <p:nvPr/>
        </p:nvSpPr>
        <p:spPr>
          <a:xfrm>
            <a:off x="2343150" y="237885"/>
            <a:ext cx="2171700" cy="557981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400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Lecture 36 : </a:t>
            </a:r>
          </a:p>
          <a:p>
            <a:pPr algn="ctr">
              <a:spcAft>
                <a:spcPts val="0"/>
              </a:spcAft>
            </a:pPr>
            <a:r>
              <a:rPr lang="fr-FR" sz="1400" i="1" dirty="0" smtClean="0">
                <a:solidFill>
                  <a:srgbClr val="000000"/>
                </a:solidFill>
                <a:effectLst/>
                <a:latin typeface="Comic Sans MS"/>
                <a:ea typeface="ＭＳ 明朝"/>
                <a:cs typeface="Times New Roman"/>
              </a:rPr>
              <a:t>C’est moi le plus fort</a:t>
            </a:r>
            <a:endParaRPr lang="fr-FR" sz="1400" i="1" dirty="0">
              <a:effectLst/>
              <a:ea typeface="ＭＳ 明朝"/>
              <a:cs typeface="Times New Roman"/>
            </a:endParaRPr>
          </a:p>
        </p:txBody>
      </p:sp>
      <p:pic>
        <p:nvPicPr>
          <p:cNvPr id="44" name="Image 43" descr="http://storage.canalblog.com/82/82/646936/4587701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97262">
            <a:off x="4398009" y="274291"/>
            <a:ext cx="394123" cy="486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8" name="Forme libre 87"/>
          <p:cNvSpPr/>
          <p:nvPr/>
        </p:nvSpPr>
        <p:spPr>
          <a:xfrm>
            <a:off x="2539658" y="4738032"/>
            <a:ext cx="431996" cy="67738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Forme libre 89"/>
          <p:cNvSpPr/>
          <p:nvPr/>
        </p:nvSpPr>
        <p:spPr>
          <a:xfrm>
            <a:off x="3405695" y="4745048"/>
            <a:ext cx="179996" cy="67738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Forme libre 90"/>
          <p:cNvSpPr/>
          <p:nvPr/>
        </p:nvSpPr>
        <p:spPr>
          <a:xfrm>
            <a:off x="3036411" y="4745048"/>
            <a:ext cx="287997" cy="67738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Forme libre 79"/>
          <p:cNvSpPr/>
          <p:nvPr/>
        </p:nvSpPr>
        <p:spPr>
          <a:xfrm>
            <a:off x="1842056" y="4738032"/>
            <a:ext cx="611995" cy="67738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1" name="Image 8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11665" y="2895601"/>
            <a:ext cx="562425" cy="778934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2" name="Image 8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684" y="3818480"/>
            <a:ext cx="1402180" cy="1126066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Zone de texte 5"/>
          <p:cNvSpPr txBox="1"/>
          <p:nvPr/>
        </p:nvSpPr>
        <p:spPr>
          <a:xfrm>
            <a:off x="146047" y="7821585"/>
            <a:ext cx="5113867" cy="77893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fr-FR" sz="2000" dirty="0" smtClean="0">
                <a:latin typeface="+mj-lt"/>
                <a:cs typeface="Times New Roman"/>
              </a:rPr>
              <a:t>L</a:t>
            </a:r>
            <a:r>
              <a:rPr lang="fr-FR" sz="2000" dirty="0">
                <a:latin typeface="+mj-lt"/>
                <a:cs typeface="Times New Roman"/>
              </a:rPr>
              <a:t>e</a:t>
            </a:r>
            <a:r>
              <a:rPr lang="fr-FR" sz="2000" dirty="0" smtClean="0">
                <a:latin typeface="+mj-lt"/>
                <a:cs typeface="Times New Roman"/>
              </a:rPr>
              <a:t> l</a:t>
            </a:r>
            <a:r>
              <a:rPr lang="fr-FR" sz="2000" dirty="0" smtClean="0">
                <a:solidFill>
                  <a:srgbClr val="008000"/>
                </a:solidFill>
                <a:latin typeface="+mj-lt"/>
                <a:cs typeface="Times New Roman"/>
              </a:rPr>
              <a:t>ou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Times New Roman"/>
              </a:rPr>
              <a:t>p</a:t>
            </a:r>
            <a:r>
              <a:rPr lang="fr-FR" sz="2000" dirty="0">
                <a:latin typeface="+mj-lt"/>
                <a:cs typeface="Times New Roman"/>
              </a:rPr>
              <a:t> </a:t>
            </a:r>
            <a:r>
              <a:rPr lang="fr-FR" sz="2000" dirty="0" smtClean="0">
                <a:latin typeface="+mj-lt"/>
                <a:cs typeface="Times New Roman"/>
              </a:rPr>
              <a:t>c</a:t>
            </a:r>
            <a:r>
              <a:rPr lang="fr-FR" sz="2000" dirty="0" smtClean="0">
                <a:solidFill>
                  <a:srgbClr val="008000"/>
                </a:solidFill>
                <a:latin typeface="+mj-lt"/>
                <a:cs typeface="Times New Roman"/>
              </a:rPr>
              <a:t>on</a:t>
            </a:r>
            <a:r>
              <a:rPr lang="fr-FR" sz="2000" dirty="0" smtClean="0">
                <a:latin typeface="+mj-lt"/>
                <a:cs typeface="Times New Roman"/>
              </a:rPr>
              <a:t>tinu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Times New Roman"/>
              </a:rPr>
              <a:t>e</a:t>
            </a:r>
            <a:r>
              <a:rPr lang="fr-FR" sz="2000" dirty="0" smtClean="0">
                <a:latin typeface="+mj-lt"/>
                <a:cs typeface="Times New Roman"/>
              </a:rPr>
              <a:t> sa promenade</a:t>
            </a:r>
            <a:r>
              <a:rPr lang="fr-FR" sz="2000" dirty="0" smtClean="0">
                <a:latin typeface="Times New Roman"/>
                <a:cs typeface="Times New Roman"/>
              </a:rPr>
              <a:t>.</a:t>
            </a:r>
            <a:endParaRPr lang="fr-FR" sz="2000" dirty="0">
              <a:latin typeface="Times New Roman"/>
              <a:cs typeface="Times New Roman"/>
            </a:endParaRPr>
          </a:p>
        </p:txBody>
      </p:sp>
      <p:sp>
        <p:nvSpPr>
          <p:cNvPr id="89" name="Zone de texte 5"/>
          <p:cNvSpPr txBox="1"/>
          <p:nvPr/>
        </p:nvSpPr>
        <p:spPr>
          <a:xfrm>
            <a:off x="1741108" y="8744464"/>
            <a:ext cx="5036608" cy="1126066"/>
          </a:xfrm>
          <a:prstGeom prst="rect">
            <a:avLst/>
          </a:prstGeom>
          <a:noFill/>
          <a:ln>
            <a:solidFill>
              <a:srgbClr val="7F7F7F"/>
            </a:solidFill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fr-FR" sz="2000" dirty="0"/>
              <a:t>Il r</a:t>
            </a:r>
            <a:r>
              <a:rPr lang="fr-FR" sz="2000" dirty="0">
                <a:solidFill>
                  <a:srgbClr val="008000"/>
                </a:solidFill>
              </a:rPr>
              <a:t>en</a:t>
            </a:r>
            <a:r>
              <a:rPr lang="fr-FR" sz="2000" dirty="0"/>
              <a:t>c</a:t>
            </a:r>
            <a:r>
              <a:rPr lang="fr-FR" sz="2000" dirty="0">
                <a:solidFill>
                  <a:srgbClr val="008000"/>
                </a:solidFill>
              </a:rPr>
              <a:t>on</a:t>
            </a:r>
            <a:r>
              <a:rPr lang="fr-FR" sz="2000" dirty="0"/>
              <a:t>tre </a:t>
            </a:r>
            <a:r>
              <a:rPr lang="fr-FR" sz="2000" dirty="0" smtClean="0"/>
              <a:t>les tr</a:t>
            </a:r>
            <a:r>
              <a:rPr lang="fr-FR" sz="2000" dirty="0" smtClean="0">
                <a:solidFill>
                  <a:srgbClr val="008000"/>
                </a:solidFill>
              </a:rPr>
              <a:t>oi</a:t>
            </a: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</a:rPr>
              <a:t>s</a:t>
            </a:r>
            <a:r>
              <a:rPr lang="fr-FR" sz="2000" dirty="0" smtClean="0"/>
              <a:t> peti</a:t>
            </a:r>
            <a:r>
              <a:rPr lang="fr-FR" sz="2000" dirty="0" smtClean="0">
                <a:solidFill>
                  <a:srgbClr val="A6A6A6"/>
                </a:solidFill>
              </a:rPr>
              <a:t>ts</a:t>
            </a:r>
            <a:r>
              <a:rPr lang="fr-FR" sz="2000" dirty="0" smtClean="0"/>
              <a:t> coch</a:t>
            </a:r>
            <a:r>
              <a:rPr lang="fr-FR" sz="2000" dirty="0" smtClean="0">
                <a:solidFill>
                  <a:srgbClr val="008000"/>
                </a:solidFill>
              </a:rPr>
              <a:t>on</a:t>
            </a:r>
            <a:r>
              <a:rPr lang="fr-FR" sz="2000" dirty="0" smtClean="0">
                <a:solidFill>
                  <a:srgbClr val="A6A6A6"/>
                </a:solidFill>
              </a:rPr>
              <a:t>s</a:t>
            </a:r>
            <a:r>
              <a:rPr lang="fr-FR" sz="2000" dirty="0" smtClean="0"/>
              <a:t> q</a:t>
            </a:r>
            <a:r>
              <a:rPr lang="fr-FR" sz="2000" dirty="0" smtClean="0">
                <a:solidFill>
                  <a:srgbClr val="A6A6A6"/>
                </a:solidFill>
              </a:rPr>
              <a:t>u</a:t>
            </a:r>
            <a:r>
              <a:rPr lang="fr-FR" sz="2000" dirty="0" smtClean="0"/>
              <a:t>i </a:t>
            </a:r>
            <a:r>
              <a:rPr lang="fr-FR" sz="2000" dirty="0"/>
              <a:t>lui </a:t>
            </a:r>
            <a:r>
              <a:rPr lang="fr-FR" sz="2000" dirty="0" smtClean="0"/>
              <a:t>dis</a:t>
            </a:r>
            <a:r>
              <a:rPr lang="fr-FR" sz="2000" dirty="0" smtClean="0">
                <a:solidFill>
                  <a:srgbClr val="A6A6A6"/>
                </a:solidFill>
              </a:rPr>
              <a:t>ent</a:t>
            </a:r>
            <a:r>
              <a:rPr lang="fr-FR" sz="2000" dirty="0" smtClean="0"/>
              <a:t> </a:t>
            </a:r>
            <a:r>
              <a:rPr lang="fr-FR" sz="2000" dirty="0"/>
              <a:t>q</a:t>
            </a:r>
            <a:r>
              <a:rPr lang="fr-FR" sz="2000" dirty="0">
                <a:solidFill>
                  <a:srgbClr val="7F7F7F"/>
                </a:solidFill>
              </a:rPr>
              <a:t>u</a:t>
            </a:r>
            <a:r>
              <a:rPr lang="fr-FR" sz="2000" dirty="0"/>
              <a:t>’il est le plu</a:t>
            </a:r>
            <a:r>
              <a:rPr lang="fr-FR" sz="2000" dirty="0">
                <a:solidFill>
                  <a:srgbClr val="7F7F7F"/>
                </a:solidFill>
              </a:rPr>
              <a:t>s</a:t>
            </a:r>
            <a:r>
              <a:rPr lang="fr-FR" sz="2000" dirty="0"/>
              <a:t> for</a:t>
            </a:r>
            <a:r>
              <a:rPr lang="fr-FR" sz="2000" dirty="0">
                <a:solidFill>
                  <a:srgbClr val="7F7F7F"/>
                </a:solidFill>
              </a:rPr>
              <a:t>t</a:t>
            </a:r>
            <a:r>
              <a:rPr lang="fr-FR" sz="2000" dirty="0"/>
              <a:t>. </a:t>
            </a:r>
            <a:endParaRPr lang="fr-FR" sz="2400" dirty="0">
              <a:latin typeface="Comic Sans MS"/>
              <a:ea typeface="ＭＳ 明朝"/>
              <a:cs typeface="Comic Sans MS"/>
            </a:endParaRPr>
          </a:p>
        </p:txBody>
      </p:sp>
      <p:sp>
        <p:nvSpPr>
          <p:cNvPr id="94" name="Rectangle 93"/>
          <p:cNvSpPr>
            <a:spLocks noChangeArrowheads="1"/>
          </p:cNvSpPr>
          <p:nvPr/>
        </p:nvSpPr>
        <p:spPr bwMode="auto">
          <a:xfrm>
            <a:off x="146047" y="5715513"/>
            <a:ext cx="1860553" cy="556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ursive standard" charset="0"/>
                <a:ea typeface="ÇlÇr ñæí©" charset="0"/>
              </a:rPr>
              <a:t>Je 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ursive standard" charset="0"/>
                <a:ea typeface="ÇlÇr ñæí©" charset="0"/>
              </a:rPr>
              <a:t>²li$ ²de$ mot$</a:t>
            </a:r>
            <a:r>
              <a:rPr kumimoji="0" 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ursive standard" charset="0"/>
                <a:ea typeface="ÇlÇr ñæí©" charset="0"/>
              </a:rPr>
              <a:t> :</a:t>
            </a:r>
            <a:endParaRPr kumimoji="0" lang="fr-F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95" name="Rectangle 94"/>
          <p:cNvSpPr>
            <a:spLocks noChangeArrowheads="1"/>
          </p:cNvSpPr>
          <p:nvPr/>
        </p:nvSpPr>
        <p:spPr bwMode="auto">
          <a:xfrm>
            <a:off x="1636302" y="5664714"/>
            <a:ext cx="2016654" cy="174412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/>
              <a:buChar char="o"/>
              <a:tabLst/>
            </a:pPr>
            <a:r>
              <a:rPr kumimoji="0" 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cript cole" charset="0"/>
                <a:ea typeface="ÇlÇr ñæí©" charset="0"/>
              </a:rPr>
              <a:t>l</a:t>
            </a:r>
            <a:r>
              <a:rPr kumimoji="0" lang="fr-FR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cript cole" charset="0"/>
                <a:ea typeface="ÇlÇr ñæí©" charset="0"/>
              </a:rPr>
              <a:t>ou</a:t>
            </a:r>
            <a:r>
              <a:rPr kumimoji="0" lang="fr-FR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cript cole" charset="0"/>
                <a:ea typeface="ÇlÇr ñæí©" charset="0"/>
              </a:rPr>
              <a:t>p</a:t>
            </a:r>
          </a:p>
          <a:p>
            <a:pPr marL="285750" marR="0" lvl="0" indent="-28575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/>
              <a:buChar char="o"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cript cole" charset="0"/>
                <a:ea typeface="ÇlÇr ñæí©" charset="0"/>
              </a:rPr>
              <a:t>promenade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rgbClr val="7F7F7F"/>
              </a:solidFill>
              <a:effectLst/>
              <a:latin typeface="Script cole" charset="0"/>
              <a:ea typeface="ÇlÇr ñæí©" charset="0"/>
            </a:endParaRPr>
          </a:p>
          <a:p>
            <a:pPr marL="285750" indent="-285750">
              <a:lnSpc>
                <a:spcPct val="120000"/>
              </a:lnSpc>
              <a:buFont typeface="Courier New"/>
              <a:buChar char="o"/>
            </a:pPr>
            <a:r>
              <a:rPr lang="fr-FR" dirty="0" smtClean="0">
                <a:latin typeface="Script cole" charset="0"/>
                <a:ea typeface="ÇlÇr ñæí©" charset="0"/>
              </a:rPr>
              <a:t>tr</a:t>
            </a:r>
            <a:r>
              <a:rPr lang="fr-FR" dirty="0" smtClean="0">
                <a:solidFill>
                  <a:srgbClr val="008000"/>
                </a:solidFill>
                <a:latin typeface="Script cole" charset="0"/>
                <a:ea typeface="ÇlÇr ñæí©" charset="0"/>
              </a:rPr>
              <a:t>oi</a:t>
            </a:r>
            <a:r>
              <a:rPr lang="fr-FR" dirty="0" smtClean="0">
                <a:solidFill>
                  <a:srgbClr val="7F7F7F"/>
                </a:solidFill>
                <a:latin typeface="Script cole" charset="0"/>
                <a:ea typeface="ÇlÇr ñæí©" charset="0"/>
              </a:rPr>
              <a:t>s</a:t>
            </a:r>
            <a:endParaRPr lang="fr-FR" dirty="0">
              <a:solidFill>
                <a:srgbClr val="7F7F7F"/>
              </a:solidFill>
              <a:latin typeface="Script cole" charset="0"/>
              <a:ea typeface="ÇlÇr ñæí©" charset="0"/>
            </a:endParaRPr>
          </a:p>
          <a:p>
            <a:pPr marL="285750" indent="-285750">
              <a:lnSpc>
                <a:spcPct val="120000"/>
              </a:lnSpc>
              <a:buFont typeface="Courier New"/>
              <a:buChar char="o"/>
            </a:pPr>
            <a:r>
              <a:rPr lang="fr-FR" dirty="0" smtClean="0">
                <a:latin typeface="Script cole" charset="0"/>
                <a:ea typeface="ÇlÇr ñæí©" charset="0"/>
              </a:rPr>
              <a:t>peti</a:t>
            </a:r>
            <a:r>
              <a:rPr lang="fr-FR" dirty="0" smtClean="0">
                <a:solidFill>
                  <a:srgbClr val="7F7F7F"/>
                </a:solidFill>
                <a:latin typeface="Script cole" charset="0"/>
                <a:ea typeface="ÇlÇr ñæí©" charset="0"/>
              </a:rPr>
              <a:t>ts</a:t>
            </a:r>
          </a:p>
          <a:p>
            <a:pPr marL="285750" indent="-285750">
              <a:lnSpc>
                <a:spcPct val="120000"/>
              </a:lnSpc>
              <a:buFont typeface="Courier New"/>
              <a:buChar char="o"/>
            </a:pPr>
            <a:r>
              <a:rPr lang="fr-FR" dirty="0" smtClean="0">
                <a:latin typeface="Script cole" charset="0"/>
                <a:ea typeface="ÇlÇr ñæí©" charset="0"/>
              </a:rPr>
              <a:t>coch</a:t>
            </a:r>
            <a:r>
              <a:rPr lang="fr-FR" dirty="0" smtClean="0">
                <a:solidFill>
                  <a:srgbClr val="008000"/>
                </a:solidFill>
                <a:latin typeface="Script cole" charset="0"/>
                <a:ea typeface="ÇlÇr ñæí©" charset="0"/>
              </a:rPr>
              <a:t>on</a:t>
            </a:r>
            <a:r>
              <a:rPr lang="fr-FR" dirty="0" smtClean="0">
                <a:solidFill>
                  <a:srgbClr val="7F7F7F"/>
                </a:solidFill>
                <a:latin typeface="Script cole" charset="0"/>
                <a:ea typeface="ÇlÇr ñæí©" charset="0"/>
              </a:rPr>
              <a:t>s</a:t>
            </a:r>
          </a:p>
        </p:txBody>
      </p:sp>
      <p:sp>
        <p:nvSpPr>
          <p:cNvPr id="109" name="Rectangle 108"/>
          <p:cNvSpPr>
            <a:spLocks noChangeArrowheads="1"/>
          </p:cNvSpPr>
          <p:nvPr/>
        </p:nvSpPr>
        <p:spPr bwMode="auto">
          <a:xfrm>
            <a:off x="150684" y="7408835"/>
            <a:ext cx="1860553" cy="556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ursive standard" charset="0"/>
                <a:ea typeface="ÇlÇr ñæí©" charset="0"/>
              </a:rPr>
              <a:t>Je 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ursive standard" charset="0"/>
                <a:ea typeface="ÇlÇr ñæí©" charset="0"/>
              </a:rPr>
              <a:t>²li$ ²de$ </a:t>
            </a:r>
            <a:r>
              <a:rPr lang="fr-FR" sz="1600" dirty="0">
                <a:latin typeface="Cursive standard" charset="0"/>
                <a:ea typeface="ÇlÇr ñæí©" charset="0"/>
              </a:rPr>
              <a:t>²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ursive standard" charset="0"/>
                <a:ea typeface="ÇlÇr ñæí©" charset="0"/>
              </a:rPr>
              <a:t>phrase$</a:t>
            </a:r>
            <a:r>
              <a:rPr kumimoji="0" 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ursive standard" charset="0"/>
                <a:ea typeface="ÇlÇr ñæí©" charset="0"/>
              </a:rPr>
              <a:t> :</a:t>
            </a:r>
            <a:endParaRPr kumimoji="0" lang="fr-F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10" name="Forme libre 109"/>
          <p:cNvSpPr/>
          <p:nvPr/>
        </p:nvSpPr>
        <p:spPr>
          <a:xfrm>
            <a:off x="242620" y="8298552"/>
            <a:ext cx="251996" cy="71974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3" name="Forme libre 132"/>
          <p:cNvSpPr/>
          <p:nvPr/>
        </p:nvSpPr>
        <p:spPr>
          <a:xfrm>
            <a:off x="1988002" y="8294284"/>
            <a:ext cx="251996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4" name="Forme libre 133"/>
          <p:cNvSpPr/>
          <p:nvPr/>
        </p:nvSpPr>
        <p:spPr>
          <a:xfrm>
            <a:off x="3248357" y="8298546"/>
            <a:ext cx="215996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5" name="Forme libre 134"/>
          <p:cNvSpPr/>
          <p:nvPr/>
        </p:nvSpPr>
        <p:spPr>
          <a:xfrm>
            <a:off x="581323" y="8298546"/>
            <a:ext cx="396000" cy="7198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6" name="Forme libre 135"/>
          <p:cNvSpPr/>
          <p:nvPr/>
        </p:nvSpPr>
        <p:spPr>
          <a:xfrm>
            <a:off x="1063850" y="8298546"/>
            <a:ext cx="359997" cy="67738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7" name="Forme libre 136"/>
          <p:cNvSpPr/>
          <p:nvPr/>
        </p:nvSpPr>
        <p:spPr>
          <a:xfrm>
            <a:off x="2351617" y="9226539"/>
            <a:ext cx="395998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8" name="Forme libre 137"/>
          <p:cNvSpPr/>
          <p:nvPr/>
        </p:nvSpPr>
        <p:spPr>
          <a:xfrm>
            <a:off x="1821589" y="9226539"/>
            <a:ext cx="143997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9" name="Forme libre 138"/>
          <p:cNvSpPr/>
          <p:nvPr/>
        </p:nvSpPr>
        <p:spPr>
          <a:xfrm>
            <a:off x="3095312" y="9226539"/>
            <a:ext cx="286884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0" name="Forme libre 139"/>
          <p:cNvSpPr/>
          <p:nvPr/>
        </p:nvSpPr>
        <p:spPr>
          <a:xfrm>
            <a:off x="2015069" y="9226539"/>
            <a:ext cx="359997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1" name="Forme libre 140"/>
          <p:cNvSpPr/>
          <p:nvPr/>
        </p:nvSpPr>
        <p:spPr>
          <a:xfrm>
            <a:off x="2725704" y="9226539"/>
            <a:ext cx="287997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2" name="Forme libre 141"/>
          <p:cNvSpPr/>
          <p:nvPr/>
        </p:nvSpPr>
        <p:spPr>
          <a:xfrm>
            <a:off x="3655335" y="9664017"/>
            <a:ext cx="431896" cy="67737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3" name="Forme libre 142"/>
          <p:cNvSpPr/>
          <p:nvPr/>
        </p:nvSpPr>
        <p:spPr>
          <a:xfrm>
            <a:off x="2304324" y="8294284"/>
            <a:ext cx="359997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4" name="Forme libre 143"/>
          <p:cNvSpPr/>
          <p:nvPr/>
        </p:nvSpPr>
        <p:spPr>
          <a:xfrm>
            <a:off x="2662476" y="8294284"/>
            <a:ext cx="323996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5" name="Forme libre 144"/>
          <p:cNvSpPr/>
          <p:nvPr/>
        </p:nvSpPr>
        <p:spPr>
          <a:xfrm>
            <a:off x="2966545" y="8294284"/>
            <a:ext cx="287993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6" name="Forme libre 145"/>
          <p:cNvSpPr/>
          <p:nvPr/>
        </p:nvSpPr>
        <p:spPr>
          <a:xfrm>
            <a:off x="4620388" y="9226539"/>
            <a:ext cx="251996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7" name="Forme libre 146"/>
          <p:cNvSpPr/>
          <p:nvPr/>
        </p:nvSpPr>
        <p:spPr>
          <a:xfrm>
            <a:off x="3449604" y="9226539"/>
            <a:ext cx="431996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8" name="Forme libre 147"/>
          <p:cNvSpPr/>
          <p:nvPr/>
        </p:nvSpPr>
        <p:spPr>
          <a:xfrm>
            <a:off x="1408870" y="8298552"/>
            <a:ext cx="143994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9" name="Forme libre 148"/>
          <p:cNvSpPr/>
          <p:nvPr/>
        </p:nvSpPr>
        <p:spPr>
          <a:xfrm>
            <a:off x="1560573" y="8294290"/>
            <a:ext cx="359996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0" name="Forme libre 149"/>
          <p:cNvSpPr/>
          <p:nvPr/>
        </p:nvSpPr>
        <p:spPr>
          <a:xfrm>
            <a:off x="3971791" y="9226539"/>
            <a:ext cx="251995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1" name="Forme libre 150"/>
          <p:cNvSpPr/>
          <p:nvPr/>
        </p:nvSpPr>
        <p:spPr>
          <a:xfrm>
            <a:off x="4242843" y="9226539"/>
            <a:ext cx="287994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2" name="Forme libre 151"/>
          <p:cNvSpPr/>
          <p:nvPr/>
        </p:nvSpPr>
        <p:spPr>
          <a:xfrm>
            <a:off x="4872417" y="9226539"/>
            <a:ext cx="539995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3" name="Forme libre 152"/>
          <p:cNvSpPr/>
          <p:nvPr/>
        </p:nvSpPr>
        <p:spPr>
          <a:xfrm>
            <a:off x="5522533" y="9226539"/>
            <a:ext cx="323993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4" name="Forme libre 153"/>
          <p:cNvSpPr/>
          <p:nvPr/>
        </p:nvSpPr>
        <p:spPr>
          <a:xfrm>
            <a:off x="5908874" y="9226539"/>
            <a:ext cx="215996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5" name="Forme libre 154"/>
          <p:cNvSpPr/>
          <p:nvPr/>
        </p:nvSpPr>
        <p:spPr>
          <a:xfrm>
            <a:off x="4137653" y="9664017"/>
            <a:ext cx="359895" cy="67737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6" name="Rectangle à coins arrondis 155"/>
          <p:cNvSpPr/>
          <p:nvPr/>
        </p:nvSpPr>
        <p:spPr>
          <a:xfrm>
            <a:off x="2343150" y="5163869"/>
            <a:ext cx="2171700" cy="557981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400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Lecture 36 : </a:t>
            </a:r>
          </a:p>
          <a:p>
            <a:pPr algn="ctr">
              <a:spcAft>
                <a:spcPts val="0"/>
              </a:spcAft>
            </a:pPr>
            <a:r>
              <a:rPr lang="fr-FR" sz="1400" i="1" dirty="0" smtClean="0">
                <a:solidFill>
                  <a:srgbClr val="000000"/>
                </a:solidFill>
                <a:effectLst/>
                <a:latin typeface="Comic Sans MS"/>
                <a:ea typeface="ＭＳ 明朝"/>
                <a:cs typeface="Times New Roman"/>
              </a:rPr>
              <a:t>C’est moi le plus fort</a:t>
            </a:r>
            <a:endParaRPr lang="fr-FR" sz="1400" i="1" dirty="0">
              <a:effectLst/>
              <a:ea typeface="ＭＳ 明朝"/>
              <a:cs typeface="Times New Roman"/>
            </a:endParaRPr>
          </a:p>
        </p:txBody>
      </p:sp>
      <p:pic>
        <p:nvPicPr>
          <p:cNvPr id="157" name="Image 156" descr="http://storage.canalblog.com/82/82/646936/4587701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97262">
            <a:off x="4398009" y="5200275"/>
            <a:ext cx="394123" cy="486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8" name="Forme libre 157"/>
          <p:cNvSpPr/>
          <p:nvPr/>
        </p:nvSpPr>
        <p:spPr>
          <a:xfrm>
            <a:off x="2539658" y="9664016"/>
            <a:ext cx="431996" cy="67738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9" name="Forme libre 158"/>
          <p:cNvSpPr/>
          <p:nvPr/>
        </p:nvSpPr>
        <p:spPr>
          <a:xfrm>
            <a:off x="3405695" y="9671032"/>
            <a:ext cx="179996" cy="67738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0" name="Forme libre 159"/>
          <p:cNvSpPr/>
          <p:nvPr/>
        </p:nvSpPr>
        <p:spPr>
          <a:xfrm>
            <a:off x="3036411" y="9671032"/>
            <a:ext cx="287997" cy="67738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1" name="Forme libre 160"/>
          <p:cNvSpPr/>
          <p:nvPr/>
        </p:nvSpPr>
        <p:spPr>
          <a:xfrm>
            <a:off x="1842056" y="9664016"/>
            <a:ext cx="611995" cy="67738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2" name="Image 16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11665" y="7821585"/>
            <a:ext cx="562425" cy="778934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3" name="Image 16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684" y="8744464"/>
            <a:ext cx="1402180" cy="11260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4164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343150" y="237885"/>
            <a:ext cx="2171700" cy="557981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400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Lecture 37 : </a:t>
            </a:r>
          </a:p>
          <a:p>
            <a:pPr algn="ctr">
              <a:spcAft>
                <a:spcPts val="0"/>
              </a:spcAft>
            </a:pPr>
            <a:r>
              <a:rPr lang="fr-FR" sz="1400" i="1" dirty="0" smtClean="0">
                <a:solidFill>
                  <a:srgbClr val="000000"/>
                </a:solidFill>
                <a:effectLst/>
                <a:latin typeface="Comic Sans MS"/>
                <a:ea typeface="ＭＳ 明朝"/>
                <a:cs typeface="Times New Roman"/>
              </a:rPr>
              <a:t>C’est moi le plus fort</a:t>
            </a:r>
            <a:endParaRPr lang="fr-FR" sz="1400" i="1" dirty="0">
              <a:effectLst/>
              <a:ea typeface="ＭＳ 明朝"/>
              <a:cs typeface="Times New Roman"/>
            </a:endParaRPr>
          </a:p>
        </p:txBody>
      </p:sp>
      <p:sp>
        <p:nvSpPr>
          <p:cNvPr id="18" name="Zone de texte 5"/>
          <p:cNvSpPr txBox="1"/>
          <p:nvPr/>
        </p:nvSpPr>
        <p:spPr>
          <a:xfrm>
            <a:off x="221229" y="994278"/>
            <a:ext cx="5366771" cy="105465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0000"/>
              </a:lnSpc>
            </a:pPr>
            <a:r>
              <a:rPr lang="fr-FR" dirty="0">
                <a:latin typeface="Times New Roman"/>
                <a:cs typeface="Times New Roman"/>
              </a:rPr>
              <a:t> « C’est évident ! Je suis le plus féroce, le plus cruel </a:t>
            </a:r>
            <a:r>
              <a:rPr lang="fr-FR" dirty="0" smtClean="0">
                <a:latin typeface="Times New Roman"/>
                <a:cs typeface="Times New Roman"/>
              </a:rPr>
              <a:t>! C’est </a:t>
            </a:r>
            <a:r>
              <a:rPr lang="fr-FR" dirty="0">
                <a:latin typeface="Times New Roman"/>
                <a:cs typeface="Times New Roman"/>
              </a:rPr>
              <a:t>moi le Grand Méchant Loup. </a:t>
            </a:r>
            <a:r>
              <a:rPr lang="fr-FR" dirty="0" smtClean="0">
                <a:latin typeface="Times New Roman"/>
                <a:cs typeface="Times New Roman"/>
              </a:rPr>
              <a:t>Ils </a:t>
            </a:r>
            <a:r>
              <a:rPr lang="fr-FR" dirty="0">
                <a:latin typeface="Times New Roman"/>
                <a:cs typeface="Times New Roman"/>
              </a:rPr>
              <a:t>sont tous morts de peur devant </a:t>
            </a:r>
            <a:r>
              <a:rPr lang="fr-FR" dirty="0" smtClean="0">
                <a:latin typeface="Times New Roman"/>
                <a:cs typeface="Times New Roman"/>
              </a:rPr>
              <a:t>moi. Je </a:t>
            </a:r>
            <a:r>
              <a:rPr lang="fr-FR" dirty="0">
                <a:latin typeface="Times New Roman"/>
                <a:cs typeface="Times New Roman"/>
              </a:rPr>
              <a:t>suis le roi ! » claironne le loup.</a:t>
            </a:r>
          </a:p>
        </p:txBody>
      </p:sp>
      <p:pic>
        <p:nvPicPr>
          <p:cNvPr id="70" name="Image 69" descr="http://storage.canalblog.com/82/82/646936/4587701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97262">
            <a:off x="4398009" y="274291"/>
            <a:ext cx="394123" cy="486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1" name="Zone de texte 5"/>
          <p:cNvSpPr txBox="1"/>
          <p:nvPr/>
        </p:nvSpPr>
        <p:spPr>
          <a:xfrm>
            <a:off x="2410888" y="2235204"/>
            <a:ext cx="4201582" cy="2082796"/>
          </a:xfrm>
          <a:prstGeom prst="rect">
            <a:avLst/>
          </a:prstGeom>
          <a:noFill/>
          <a:ln>
            <a:solidFill>
              <a:srgbClr val="7F7F7F"/>
            </a:solidFill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</a:pPr>
            <a:r>
              <a:rPr lang="fr-FR" dirty="0">
                <a:latin typeface="Times New Roman"/>
                <a:cs typeface="Times New Roman"/>
              </a:rPr>
              <a:t>Un peu plus loin, il rencontre les sept nains.</a:t>
            </a:r>
          </a:p>
          <a:p>
            <a:pPr>
              <a:lnSpc>
                <a:spcPct val="120000"/>
              </a:lnSpc>
            </a:pPr>
            <a:r>
              <a:rPr lang="fr-FR" dirty="0">
                <a:latin typeface="Times New Roman"/>
                <a:cs typeface="Times New Roman"/>
              </a:rPr>
              <a:t>« </a:t>
            </a:r>
            <a:r>
              <a:rPr lang="fr-FR" dirty="0" err="1">
                <a:latin typeface="Times New Roman"/>
                <a:cs typeface="Times New Roman"/>
              </a:rPr>
              <a:t>Hého</a:t>
            </a:r>
            <a:r>
              <a:rPr lang="fr-FR" dirty="0">
                <a:latin typeface="Times New Roman"/>
                <a:cs typeface="Times New Roman"/>
              </a:rPr>
              <a:t> ! les zinzins du boulot, savez-vous qui est le plus fort ? » demande le loup.</a:t>
            </a:r>
          </a:p>
          <a:p>
            <a:pPr>
              <a:lnSpc>
                <a:spcPct val="120000"/>
              </a:lnSpc>
            </a:pPr>
            <a:r>
              <a:rPr lang="fr-FR" dirty="0">
                <a:latin typeface="Times New Roman"/>
                <a:cs typeface="Times New Roman"/>
              </a:rPr>
              <a:t>« Le plus fort, c’est vous, Monsieur le Loup ! » répondent d’une seule voix les petits hommes.</a:t>
            </a:r>
          </a:p>
          <a:p>
            <a:pPr>
              <a:lnSpc>
                <a:spcPct val="120000"/>
              </a:lnSpc>
            </a:pPr>
            <a:endParaRPr lang="fr-FR" sz="2000" dirty="0">
              <a:latin typeface="Times New Roman"/>
              <a:ea typeface="ＭＳ 明朝"/>
              <a:cs typeface="Times New Roman"/>
            </a:endParaRPr>
          </a:p>
        </p:txBody>
      </p:sp>
      <p:pic>
        <p:nvPicPr>
          <p:cNvPr id="14" name="Image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2236" y="994278"/>
            <a:ext cx="810234" cy="1054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956" y="2607746"/>
            <a:ext cx="2009152" cy="143933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à coins arrondis 15"/>
          <p:cNvSpPr/>
          <p:nvPr/>
        </p:nvSpPr>
        <p:spPr>
          <a:xfrm>
            <a:off x="2369877" y="5571884"/>
            <a:ext cx="2171700" cy="557981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400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Lecture 37 : </a:t>
            </a:r>
          </a:p>
          <a:p>
            <a:pPr algn="ctr">
              <a:spcAft>
                <a:spcPts val="0"/>
              </a:spcAft>
            </a:pPr>
            <a:r>
              <a:rPr lang="fr-FR" sz="1400" i="1" dirty="0" smtClean="0">
                <a:solidFill>
                  <a:srgbClr val="000000"/>
                </a:solidFill>
                <a:effectLst/>
                <a:latin typeface="Comic Sans MS"/>
                <a:ea typeface="ＭＳ 明朝"/>
                <a:cs typeface="Times New Roman"/>
              </a:rPr>
              <a:t>C’est moi le plus fort</a:t>
            </a:r>
            <a:endParaRPr lang="fr-FR" sz="1400" i="1" dirty="0">
              <a:effectLst/>
              <a:ea typeface="ＭＳ 明朝"/>
              <a:cs typeface="Times New Roman"/>
            </a:endParaRPr>
          </a:p>
        </p:txBody>
      </p:sp>
      <p:sp>
        <p:nvSpPr>
          <p:cNvPr id="17" name="Zone de texte 5"/>
          <p:cNvSpPr txBox="1"/>
          <p:nvPr/>
        </p:nvSpPr>
        <p:spPr>
          <a:xfrm>
            <a:off x="247956" y="6328277"/>
            <a:ext cx="5366771" cy="105465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0000"/>
              </a:lnSpc>
            </a:pPr>
            <a:r>
              <a:rPr lang="fr-FR" dirty="0">
                <a:latin typeface="Times New Roman"/>
                <a:cs typeface="Times New Roman"/>
              </a:rPr>
              <a:t> « C’est évident ! Je suis le plus féroce, le plus cruel </a:t>
            </a:r>
            <a:r>
              <a:rPr lang="fr-FR" dirty="0" smtClean="0">
                <a:latin typeface="Times New Roman"/>
                <a:cs typeface="Times New Roman"/>
              </a:rPr>
              <a:t>! C’est </a:t>
            </a:r>
            <a:r>
              <a:rPr lang="fr-FR" dirty="0">
                <a:latin typeface="Times New Roman"/>
                <a:cs typeface="Times New Roman"/>
              </a:rPr>
              <a:t>moi le Grand Méchant Loup. </a:t>
            </a:r>
            <a:r>
              <a:rPr lang="fr-FR" dirty="0" smtClean="0">
                <a:latin typeface="Times New Roman"/>
                <a:cs typeface="Times New Roman"/>
              </a:rPr>
              <a:t>Ils </a:t>
            </a:r>
            <a:r>
              <a:rPr lang="fr-FR" dirty="0">
                <a:latin typeface="Times New Roman"/>
                <a:cs typeface="Times New Roman"/>
              </a:rPr>
              <a:t>sont tous morts de peur devant </a:t>
            </a:r>
            <a:r>
              <a:rPr lang="fr-FR" dirty="0" smtClean="0">
                <a:latin typeface="Times New Roman"/>
                <a:cs typeface="Times New Roman"/>
              </a:rPr>
              <a:t>moi. Je </a:t>
            </a:r>
            <a:r>
              <a:rPr lang="fr-FR" dirty="0">
                <a:latin typeface="Times New Roman"/>
                <a:cs typeface="Times New Roman"/>
              </a:rPr>
              <a:t>suis le roi ! » claironne le loup.</a:t>
            </a:r>
          </a:p>
        </p:txBody>
      </p:sp>
      <p:pic>
        <p:nvPicPr>
          <p:cNvPr id="19" name="Image 18" descr="http://storage.canalblog.com/82/82/646936/4587701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97262">
            <a:off x="4424736" y="5608290"/>
            <a:ext cx="394123" cy="486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Zone de texte 5"/>
          <p:cNvSpPr txBox="1"/>
          <p:nvPr/>
        </p:nvSpPr>
        <p:spPr>
          <a:xfrm>
            <a:off x="2437615" y="7569203"/>
            <a:ext cx="4201582" cy="2082796"/>
          </a:xfrm>
          <a:prstGeom prst="rect">
            <a:avLst/>
          </a:prstGeom>
          <a:noFill/>
          <a:ln>
            <a:solidFill>
              <a:srgbClr val="7F7F7F"/>
            </a:solidFill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</a:pPr>
            <a:r>
              <a:rPr lang="fr-FR" dirty="0">
                <a:latin typeface="Times New Roman"/>
                <a:cs typeface="Times New Roman"/>
              </a:rPr>
              <a:t>Un peu plus loin, il rencontre les sept nains.</a:t>
            </a:r>
          </a:p>
          <a:p>
            <a:pPr>
              <a:lnSpc>
                <a:spcPct val="120000"/>
              </a:lnSpc>
            </a:pPr>
            <a:r>
              <a:rPr lang="fr-FR" dirty="0">
                <a:latin typeface="Times New Roman"/>
                <a:cs typeface="Times New Roman"/>
              </a:rPr>
              <a:t>« </a:t>
            </a:r>
            <a:r>
              <a:rPr lang="fr-FR" dirty="0" err="1">
                <a:latin typeface="Times New Roman"/>
                <a:cs typeface="Times New Roman"/>
              </a:rPr>
              <a:t>Hého</a:t>
            </a:r>
            <a:r>
              <a:rPr lang="fr-FR" dirty="0">
                <a:latin typeface="Times New Roman"/>
                <a:cs typeface="Times New Roman"/>
              </a:rPr>
              <a:t> ! les zinzins du boulot, savez-vous qui est le plus fort ? » demande le loup.</a:t>
            </a:r>
          </a:p>
          <a:p>
            <a:pPr>
              <a:lnSpc>
                <a:spcPct val="120000"/>
              </a:lnSpc>
            </a:pPr>
            <a:r>
              <a:rPr lang="fr-FR" dirty="0">
                <a:latin typeface="Times New Roman"/>
                <a:cs typeface="Times New Roman"/>
              </a:rPr>
              <a:t>« Le plus fort, c’est vous, Monsieur le Loup ! » répondent d’une seule voix les petits hommes.</a:t>
            </a:r>
          </a:p>
          <a:p>
            <a:pPr>
              <a:lnSpc>
                <a:spcPct val="120000"/>
              </a:lnSpc>
            </a:pPr>
            <a:endParaRPr lang="fr-FR" sz="2000" dirty="0">
              <a:latin typeface="Times New Roman"/>
              <a:ea typeface="ＭＳ 明朝"/>
              <a:cs typeface="Times New Roman"/>
            </a:endParaRPr>
          </a:p>
        </p:txBody>
      </p:sp>
      <p:pic>
        <p:nvPicPr>
          <p:cNvPr id="29" name="Image 2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8963" y="6328277"/>
            <a:ext cx="810234" cy="1054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Image 2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683" y="7941745"/>
            <a:ext cx="2009152" cy="14393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20789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343150" y="237885"/>
            <a:ext cx="2171700" cy="557981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400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Lecture 37 : </a:t>
            </a:r>
          </a:p>
          <a:p>
            <a:pPr algn="ctr">
              <a:spcAft>
                <a:spcPts val="0"/>
              </a:spcAft>
            </a:pPr>
            <a:r>
              <a:rPr lang="fr-FR" sz="1400" i="1" dirty="0" smtClean="0">
                <a:solidFill>
                  <a:srgbClr val="000000"/>
                </a:solidFill>
                <a:effectLst/>
                <a:latin typeface="Comic Sans MS"/>
                <a:ea typeface="ＭＳ 明朝"/>
                <a:cs typeface="Times New Roman"/>
              </a:rPr>
              <a:t>C’est moi le plus fort</a:t>
            </a:r>
            <a:endParaRPr lang="fr-FR" sz="1400" i="1" dirty="0">
              <a:effectLst/>
              <a:ea typeface="ＭＳ 明朝"/>
              <a:cs typeface="Times New Roman"/>
            </a:endParaRPr>
          </a:p>
        </p:txBody>
      </p:sp>
      <p:sp>
        <p:nvSpPr>
          <p:cNvPr id="18" name="Zone de texte 5"/>
          <p:cNvSpPr txBox="1"/>
          <p:nvPr/>
        </p:nvSpPr>
        <p:spPr>
          <a:xfrm>
            <a:off x="221229" y="994278"/>
            <a:ext cx="5366771" cy="105465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30000"/>
              </a:lnSpc>
            </a:pPr>
            <a:r>
              <a:rPr lang="fr-FR" dirty="0">
                <a:latin typeface="Times New Roman"/>
                <a:cs typeface="Times New Roman"/>
              </a:rPr>
              <a:t> « C’est évid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en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t</a:t>
            </a:r>
            <a:r>
              <a:rPr lang="fr-FR" dirty="0">
                <a:latin typeface="Times New Roman"/>
                <a:cs typeface="Times New Roman"/>
              </a:rPr>
              <a:t> ! Je sui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s</a:t>
            </a:r>
            <a:r>
              <a:rPr lang="fr-FR" dirty="0">
                <a:latin typeface="Times New Roman"/>
                <a:cs typeface="Times New Roman"/>
              </a:rPr>
              <a:t> le plu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s</a:t>
            </a:r>
            <a:r>
              <a:rPr lang="fr-FR" dirty="0">
                <a:latin typeface="Times New Roman"/>
                <a:cs typeface="Times New Roman"/>
              </a:rPr>
              <a:t> </a:t>
            </a:r>
            <a:r>
              <a:rPr lang="fr-FR" dirty="0" smtClean="0">
                <a:latin typeface="Times New Roman"/>
                <a:cs typeface="Times New Roman"/>
              </a:rPr>
              <a:t>féroce</a:t>
            </a:r>
            <a:r>
              <a:rPr lang="fr-FR" dirty="0">
                <a:latin typeface="Times New Roman"/>
                <a:cs typeface="Times New Roman"/>
              </a:rPr>
              <a:t> </a:t>
            </a:r>
            <a:r>
              <a:rPr lang="fr-FR" dirty="0" smtClean="0">
                <a:latin typeface="Times New Roman"/>
                <a:cs typeface="Times New Roman"/>
              </a:rPr>
              <a:t>! C’est </a:t>
            </a:r>
            <a:r>
              <a:rPr lang="fr-FR" dirty="0">
                <a:latin typeface="Times New Roman"/>
                <a:cs typeface="Times New Roman"/>
              </a:rPr>
              <a:t>m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oi</a:t>
            </a:r>
            <a:r>
              <a:rPr lang="fr-FR" dirty="0">
                <a:latin typeface="Times New Roman"/>
                <a:cs typeface="Times New Roman"/>
              </a:rPr>
              <a:t> le Gr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an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d</a:t>
            </a:r>
            <a:r>
              <a:rPr lang="fr-FR" dirty="0">
                <a:latin typeface="Times New Roman"/>
                <a:cs typeface="Times New Roman"/>
              </a:rPr>
              <a:t> Méch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an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t</a:t>
            </a:r>
            <a:r>
              <a:rPr lang="fr-FR" dirty="0">
                <a:latin typeface="Times New Roman"/>
                <a:cs typeface="Times New Roman"/>
              </a:rPr>
              <a:t> L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ou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p</a:t>
            </a:r>
            <a:r>
              <a:rPr lang="fr-FR" dirty="0">
                <a:latin typeface="Times New Roman"/>
                <a:cs typeface="Times New Roman"/>
              </a:rPr>
              <a:t>. </a:t>
            </a:r>
            <a:r>
              <a:rPr lang="fr-FR" dirty="0" smtClean="0">
                <a:latin typeface="Times New Roman"/>
                <a:cs typeface="Times New Roman"/>
              </a:rPr>
              <a:t>Je </a:t>
            </a:r>
            <a:r>
              <a:rPr lang="fr-FR" dirty="0">
                <a:latin typeface="Times New Roman"/>
                <a:cs typeface="Times New Roman"/>
              </a:rPr>
              <a:t>sui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s</a:t>
            </a:r>
            <a:r>
              <a:rPr lang="fr-FR" dirty="0">
                <a:latin typeface="Times New Roman"/>
                <a:cs typeface="Times New Roman"/>
              </a:rPr>
              <a:t> le r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oi</a:t>
            </a:r>
            <a:r>
              <a:rPr lang="fr-FR" dirty="0">
                <a:latin typeface="Times New Roman"/>
                <a:cs typeface="Times New Roman"/>
              </a:rPr>
              <a:t> ! » cl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ai</a:t>
            </a:r>
            <a:r>
              <a:rPr lang="fr-FR" dirty="0">
                <a:latin typeface="Times New Roman"/>
                <a:cs typeface="Times New Roman"/>
              </a:rPr>
              <a:t>ronne le l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ou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p</a:t>
            </a:r>
            <a:r>
              <a:rPr lang="fr-FR" dirty="0">
                <a:latin typeface="Times New Roman"/>
                <a:cs typeface="Times New Roman"/>
              </a:rPr>
              <a:t>.</a:t>
            </a:r>
          </a:p>
        </p:txBody>
      </p:sp>
      <p:pic>
        <p:nvPicPr>
          <p:cNvPr id="70" name="Image 69" descr="http://storage.canalblog.com/82/82/646936/4587701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97262">
            <a:off x="4398009" y="274291"/>
            <a:ext cx="394123" cy="486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1" name="Zone de texte 5"/>
          <p:cNvSpPr txBox="1"/>
          <p:nvPr/>
        </p:nvSpPr>
        <p:spPr>
          <a:xfrm>
            <a:off x="2410888" y="2235204"/>
            <a:ext cx="4201582" cy="2082796"/>
          </a:xfrm>
          <a:prstGeom prst="rect">
            <a:avLst/>
          </a:prstGeom>
          <a:noFill/>
          <a:ln>
            <a:solidFill>
              <a:srgbClr val="7F7F7F"/>
            </a:solidFill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30000"/>
              </a:lnSpc>
            </a:pPr>
            <a:r>
              <a:rPr lang="fr-FR" dirty="0">
                <a:latin typeface="Times New Roman"/>
                <a:cs typeface="Times New Roman"/>
              </a:rPr>
              <a:t>Un p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eu</a:t>
            </a:r>
            <a:r>
              <a:rPr lang="fr-FR" dirty="0">
                <a:latin typeface="Times New Roman"/>
                <a:cs typeface="Times New Roman"/>
              </a:rPr>
              <a:t> </a:t>
            </a:r>
            <a:r>
              <a:rPr lang="fr-FR" dirty="0" smtClean="0">
                <a:latin typeface="Times New Roman"/>
                <a:cs typeface="Times New Roman"/>
              </a:rPr>
              <a:t>aprè</a:t>
            </a:r>
            <a:r>
              <a:rPr lang="fr-FR" dirty="0" smtClean="0">
                <a:solidFill>
                  <a:srgbClr val="7F7F7F"/>
                </a:solidFill>
                <a:latin typeface="Times New Roman"/>
                <a:cs typeface="Times New Roman"/>
              </a:rPr>
              <a:t>s</a:t>
            </a:r>
            <a:r>
              <a:rPr lang="fr-FR" dirty="0" smtClean="0">
                <a:latin typeface="Times New Roman"/>
                <a:cs typeface="Times New Roman"/>
              </a:rPr>
              <a:t>, </a:t>
            </a:r>
            <a:r>
              <a:rPr lang="fr-FR" dirty="0">
                <a:latin typeface="Times New Roman"/>
                <a:cs typeface="Times New Roman"/>
              </a:rPr>
              <a:t>il r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en</a:t>
            </a:r>
            <a:r>
              <a:rPr lang="fr-FR" dirty="0">
                <a:latin typeface="Times New Roman"/>
                <a:cs typeface="Times New Roman"/>
              </a:rPr>
              <a:t>c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on</a:t>
            </a:r>
            <a:r>
              <a:rPr lang="fr-FR" dirty="0">
                <a:latin typeface="Times New Roman"/>
                <a:cs typeface="Times New Roman"/>
              </a:rPr>
              <a:t>tre les se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p</a:t>
            </a:r>
            <a:r>
              <a:rPr lang="fr-FR" dirty="0">
                <a:latin typeface="Times New Roman"/>
                <a:cs typeface="Times New Roman"/>
              </a:rPr>
              <a:t>t n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ain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s</a:t>
            </a:r>
            <a:r>
              <a:rPr lang="fr-FR" dirty="0">
                <a:latin typeface="Times New Roman"/>
                <a:cs typeface="Times New Roman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fr-FR" dirty="0">
                <a:latin typeface="Times New Roman"/>
                <a:cs typeface="Times New Roman"/>
              </a:rPr>
              <a:t>« </a:t>
            </a:r>
            <a:r>
              <a:rPr lang="fr-FR" dirty="0" err="1">
                <a:solidFill>
                  <a:srgbClr val="7F7F7F"/>
                </a:solidFill>
                <a:latin typeface="Times New Roman"/>
                <a:cs typeface="Times New Roman"/>
              </a:rPr>
              <a:t>H</a:t>
            </a:r>
            <a:r>
              <a:rPr lang="fr-FR" dirty="0" err="1">
                <a:latin typeface="Times New Roman"/>
                <a:cs typeface="Times New Roman"/>
              </a:rPr>
              <a:t>é</a:t>
            </a:r>
            <a:r>
              <a:rPr lang="fr-FR" dirty="0" err="1">
                <a:solidFill>
                  <a:srgbClr val="7F7F7F"/>
                </a:solidFill>
                <a:latin typeface="Times New Roman"/>
                <a:cs typeface="Times New Roman"/>
              </a:rPr>
              <a:t>h</a:t>
            </a:r>
            <a:r>
              <a:rPr lang="fr-FR" dirty="0" err="1">
                <a:latin typeface="Times New Roman"/>
                <a:cs typeface="Times New Roman"/>
              </a:rPr>
              <a:t>o</a:t>
            </a:r>
            <a:r>
              <a:rPr lang="fr-FR" dirty="0">
                <a:latin typeface="Times New Roman"/>
                <a:cs typeface="Times New Roman"/>
              </a:rPr>
              <a:t> ! les z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in</a:t>
            </a:r>
            <a:r>
              <a:rPr lang="fr-FR" dirty="0">
                <a:latin typeface="Times New Roman"/>
                <a:cs typeface="Times New Roman"/>
              </a:rPr>
              <a:t>z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in</a:t>
            </a:r>
            <a:r>
              <a:rPr lang="fr-FR" dirty="0">
                <a:latin typeface="Times New Roman"/>
                <a:cs typeface="Times New Roman"/>
              </a:rPr>
              <a:t>s du b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ou</a:t>
            </a:r>
            <a:r>
              <a:rPr lang="fr-FR" dirty="0">
                <a:latin typeface="Times New Roman"/>
                <a:cs typeface="Times New Roman"/>
              </a:rPr>
              <a:t>lo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t</a:t>
            </a:r>
            <a:r>
              <a:rPr lang="fr-FR" dirty="0" smtClean="0">
                <a:latin typeface="Times New Roman"/>
                <a:cs typeface="Times New Roman"/>
              </a:rPr>
              <a:t>, </a:t>
            </a:r>
            <a:r>
              <a:rPr lang="fr-FR" dirty="0">
                <a:latin typeface="Times New Roman"/>
                <a:cs typeface="Times New Roman"/>
              </a:rPr>
              <a:t>qui est le plu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s</a:t>
            </a:r>
            <a:r>
              <a:rPr lang="fr-FR" dirty="0">
                <a:latin typeface="Times New Roman"/>
                <a:cs typeface="Times New Roman"/>
              </a:rPr>
              <a:t> for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t</a:t>
            </a:r>
            <a:r>
              <a:rPr lang="fr-FR" dirty="0">
                <a:latin typeface="Times New Roman"/>
                <a:cs typeface="Times New Roman"/>
              </a:rPr>
              <a:t> ? » dem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an</a:t>
            </a:r>
            <a:r>
              <a:rPr lang="fr-FR" dirty="0">
                <a:latin typeface="Times New Roman"/>
                <a:cs typeface="Times New Roman"/>
              </a:rPr>
              <a:t>de le l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ou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p</a:t>
            </a:r>
            <a:r>
              <a:rPr lang="fr-FR" dirty="0">
                <a:latin typeface="Times New Roman"/>
                <a:cs typeface="Times New Roman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fr-FR" dirty="0">
                <a:latin typeface="Times New Roman"/>
                <a:cs typeface="Times New Roman"/>
              </a:rPr>
              <a:t>« Le plu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s</a:t>
            </a:r>
            <a:r>
              <a:rPr lang="fr-FR" dirty="0">
                <a:latin typeface="Times New Roman"/>
                <a:cs typeface="Times New Roman"/>
              </a:rPr>
              <a:t> for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t</a:t>
            </a:r>
            <a:r>
              <a:rPr lang="fr-FR" dirty="0">
                <a:latin typeface="Times New Roman"/>
                <a:cs typeface="Times New Roman"/>
              </a:rPr>
              <a:t>, c’est v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ou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s</a:t>
            </a:r>
            <a:r>
              <a:rPr lang="fr-FR" dirty="0">
                <a:latin typeface="Times New Roman"/>
                <a:cs typeface="Times New Roman"/>
              </a:rPr>
              <a:t>, Monsieur le L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ou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p</a:t>
            </a:r>
            <a:r>
              <a:rPr lang="fr-FR" dirty="0">
                <a:latin typeface="Times New Roman"/>
                <a:cs typeface="Times New Roman"/>
              </a:rPr>
              <a:t> ! » rép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on</a:t>
            </a:r>
            <a:r>
              <a:rPr lang="fr-FR" dirty="0">
                <a:latin typeface="Times New Roman"/>
                <a:cs typeface="Times New Roman"/>
              </a:rPr>
              <a:t>de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nt</a:t>
            </a:r>
            <a:r>
              <a:rPr lang="fr-FR" dirty="0">
                <a:latin typeface="Times New Roman"/>
                <a:cs typeface="Times New Roman"/>
              </a:rPr>
              <a:t> </a:t>
            </a:r>
            <a:r>
              <a:rPr lang="fr-FR" dirty="0" smtClean="0">
                <a:latin typeface="Times New Roman"/>
                <a:cs typeface="Times New Roman"/>
              </a:rPr>
              <a:t>les </a:t>
            </a:r>
            <a:r>
              <a:rPr lang="fr-FR" dirty="0">
                <a:latin typeface="Times New Roman"/>
                <a:cs typeface="Times New Roman"/>
              </a:rPr>
              <a:t>peti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ts</a:t>
            </a:r>
            <a:r>
              <a:rPr lang="fr-FR" dirty="0">
                <a:latin typeface="Times New Roman"/>
                <a:cs typeface="Times New Roman"/>
              </a:rPr>
              <a:t> 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h</a:t>
            </a:r>
            <a:r>
              <a:rPr lang="fr-FR" dirty="0">
                <a:latin typeface="Times New Roman"/>
                <a:cs typeface="Times New Roman"/>
              </a:rPr>
              <a:t>omme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s</a:t>
            </a:r>
            <a:r>
              <a:rPr lang="fr-FR" dirty="0">
                <a:latin typeface="Times New Roman"/>
                <a:cs typeface="Times New Roman"/>
              </a:rPr>
              <a:t>.</a:t>
            </a:r>
          </a:p>
          <a:p>
            <a:pPr>
              <a:lnSpc>
                <a:spcPct val="130000"/>
              </a:lnSpc>
            </a:pPr>
            <a:endParaRPr lang="fr-FR" sz="2000" dirty="0">
              <a:latin typeface="Times New Roman"/>
              <a:ea typeface="ＭＳ 明朝"/>
              <a:cs typeface="Times New Roman"/>
            </a:endParaRPr>
          </a:p>
        </p:txBody>
      </p:sp>
      <p:pic>
        <p:nvPicPr>
          <p:cNvPr id="14" name="Image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2236" y="994278"/>
            <a:ext cx="810234" cy="1054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956" y="2607746"/>
            <a:ext cx="2009152" cy="143933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à coins arrondis 15"/>
          <p:cNvSpPr/>
          <p:nvPr/>
        </p:nvSpPr>
        <p:spPr>
          <a:xfrm>
            <a:off x="2369877" y="5571884"/>
            <a:ext cx="2171700" cy="557981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400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Lecture 37 : </a:t>
            </a:r>
          </a:p>
          <a:p>
            <a:pPr algn="ctr">
              <a:spcAft>
                <a:spcPts val="0"/>
              </a:spcAft>
            </a:pPr>
            <a:r>
              <a:rPr lang="fr-FR" sz="1400" i="1" dirty="0" smtClean="0">
                <a:solidFill>
                  <a:srgbClr val="000000"/>
                </a:solidFill>
                <a:effectLst/>
                <a:latin typeface="Comic Sans MS"/>
                <a:ea typeface="ＭＳ 明朝"/>
                <a:cs typeface="Times New Roman"/>
              </a:rPr>
              <a:t>C’est moi le plus fort</a:t>
            </a:r>
            <a:endParaRPr lang="fr-FR" sz="1400" i="1" dirty="0">
              <a:effectLst/>
              <a:ea typeface="ＭＳ 明朝"/>
              <a:cs typeface="Times New Roman"/>
            </a:endParaRPr>
          </a:p>
        </p:txBody>
      </p:sp>
      <p:pic>
        <p:nvPicPr>
          <p:cNvPr id="19" name="Image 18" descr="http://storage.canalblog.com/82/82/646936/4587701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97262">
            <a:off x="4424736" y="5608290"/>
            <a:ext cx="394123" cy="486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Image 2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8963" y="6328277"/>
            <a:ext cx="810234" cy="1054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Image 2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683" y="7941745"/>
            <a:ext cx="2009152" cy="143933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Zone de texte 5"/>
          <p:cNvSpPr txBox="1"/>
          <p:nvPr/>
        </p:nvSpPr>
        <p:spPr>
          <a:xfrm>
            <a:off x="221229" y="6345211"/>
            <a:ext cx="5366771" cy="105465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30000"/>
              </a:lnSpc>
            </a:pPr>
            <a:r>
              <a:rPr lang="fr-FR" dirty="0">
                <a:latin typeface="Times New Roman"/>
                <a:cs typeface="Times New Roman"/>
              </a:rPr>
              <a:t> « C’est évid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en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t</a:t>
            </a:r>
            <a:r>
              <a:rPr lang="fr-FR" dirty="0">
                <a:latin typeface="Times New Roman"/>
                <a:cs typeface="Times New Roman"/>
              </a:rPr>
              <a:t> ! Je sui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s</a:t>
            </a:r>
            <a:r>
              <a:rPr lang="fr-FR" dirty="0">
                <a:latin typeface="Times New Roman"/>
                <a:cs typeface="Times New Roman"/>
              </a:rPr>
              <a:t> le plu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s</a:t>
            </a:r>
            <a:r>
              <a:rPr lang="fr-FR" dirty="0">
                <a:latin typeface="Times New Roman"/>
                <a:cs typeface="Times New Roman"/>
              </a:rPr>
              <a:t> </a:t>
            </a:r>
            <a:r>
              <a:rPr lang="fr-FR" dirty="0" smtClean="0">
                <a:latin typeface="Times New Roman"/>
                <a:cs typeface="Times New Roman"/>
              </a:rPr>
              <a:t>féroce</a:t>
            </a:r>
            <a:r>
              <a:rPr lang="fr-FR" dirty="0">
                <a:latin typeface="Times New Roman"/>
                <a:cs typeface="Times New Roman"/>
              </a:rPr>
              <a:t> </a:t>
            </a:r>
            <a:r>
              <a:rPr lang="fr-FR" dirty="0" smtClean="0">
                <a:latin typeface="Times New Roman"/>
                <a:cs typeface="Times New Roman"/>
              </a:rPr>
              <a:t>! C’est </a:t>
            </a:r>
            <a:r>
              <a:rPr lang="fr-FR" dirty="0">
                <a:latin typeface="Times New Roman"/>
                <a:cs typeface="Times New Roman"/>
              </a:rPr>
              <a:t>m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oi</a:t>
            </a:r>
            <a:r>
              <a:rPr lang="fr-FR" dirty="0">
                <a:latin typeface="Times New Roman"/>
                <a:cs typeface="Times New Roman"/>
              </a:rPr>
              <a:t> le Gr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an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d</a:t>
            </a:r>
            <a:r>
              <a:rPr lang="fr-FR" dirty="0">
                <a:latin typeface="Times New Roman"/>
                <a:cs typeface="Times New Roman"/>
              </a:rPr>
              <a:t> Méch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an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t</a:t>
            </a:r>
            <a:r>
              <a:rPr lang="fr-FR" dirty="0">
                <a:latin typeface="Times New Roman"/>
                <a:cs typeface="Times New Roman"/>
              </a:rPr>
              <a:t> L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ou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p</a:t>
            </a:r>
            <a:r>
              <a:rPr lang="fr-FR" dirty="0">
                <a:latin typeface="Times New Roman"/>
                <a:cs typeface="Times New Roman"/>
              </a:rPr>
              <a:t>. </a:t>
            </a:r>
            <a:r>
              <a:rPr lang="fr-FR" dirty="0" smtClean="0">
                <a:latin typeface="Times New Roman"/>
                <a:cs typeface="Times New Roman"/>
              </a:rPr>
              <a:t>Je </a:t>
            </a:r>
            <a:r>
              <a:rPr lang="fr-FR" dirty="0">
                <a:latin typeface="Times New Roman"/>
                <a:cs typeface="Times New Roman"/>
              </a:rPr>
              <a:t>sui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s</a:t>
            </a:r>
            <a:r>
              <a:rPr lang="fr-FR" dirty="0">
                <a:latin typeface="Times New Roman"/>
                <a:cs typeface="Times New Roman"/>
              </a:rPr>
              <a:t> le r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oi</a:t>
            </a:r>
            <a:r>
              <a:rPr lang="fr-FR" dirty="0">
                <a:latin typeface="Times New Roman"/>
                <a:cs typeface="Times New Roman"/>
              </a:rPr>
              <a:t> ! » cl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ai</a:t>
            </a:r>
            <a:r>
              <a:rPr lang="fr-FR" dirty="0">
                <a:latin typeface="Times New Roman"/>
                <a:cs typeface="Times New Roman"/>
              </a:rPr>
              <a:t>ronne le l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ou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p</a:t>
            </a:r>
            <a:r>
              <a:rPr lang="fr-FR" dirty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22" name="Zone de texte 5"/>
          <p:cNvSpPr txBox="1"/>
          <p:nvPr/>
        </p:nvSpPr>
        <p:spPr>
          <a:xfrm>
            <a:off x="2410888" y="7586137"/>
            <a:ext cx="4201582" cy="2082796"/>
          </a:xfrm>
          <a:prstGeom prst="rect">
            <a:avLst/>
          </a:prstGeom>
          <a:noFill/>
          <a:ln>
            <a:solidFill>
              <a:srgbClr val="7F7F7F"/>
            </a:solidFill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30000"/>
              </a:lnSpc>
            </a:pPr>
            <a:r>
              <a:rPr lang="fr-FR" dirty="0">
                <a:latin typeface="Times New Roman"/>
                <a:cs typeface="Times New Roman"/>
              </a:rPr>
              <a:t>Un p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eu</a:t>
            </a:r>
            <a:r>
              <a:rPr lang="fr-FR" dirty="0">
                <a:latin typeface="Times New Roman"/>
                <a:cs typeface="Times New Roman"/>
              </a:rPr>
              <a:t> </a:t>
            </a:r>
            <a:r>
              <a:rPr lang="fr-FR" dirty="0" smtClean="0">
                <a:latin typeface="Times New Roman"/>
                <a:cs typeface="Times New Roman"/>
              </a:rPr>
              <a:t>aprè</a:t>
            </a:r>
            <a:r>
              <a:rPr lang="fr-FR" dirty="0" smtClean="0">
                <a:solidFill>
                  <a:srgbClr val="7F7F7F"/>
                </a:solidFill>
                <a:latin typeface="Times New Roman"/>
                <a:cs typeface="Times New Roman"/>
              </a:rPr>
              <a:t>s</a:t>
            </a:r>
            <a:r>
              <a:rPr lang="fr-FR" dirty="0" smtClean="0">
                <a:latin typeface="Times New Roman"/>
                <a:cs typeface="Times New Roman"/>
              </a:rPr>
              <a:t>, </a:t>
            </a:r>
            <a:r>
              <a:rPr lang="fr-FR" dirty="0">
                <a:latin typeface="Times New Roman"/>
                <a:cs typeface="Times New Roman"/>
              </a:rPr>
              <a:t>il r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en</a:t>
            </a:r>
            <a:r>
              <a:rPr lang="fr-FR" dirty="0">
                <a:latin typeface="Times New Roman"/>
                <a:cs typeface="Times New Roman"/>
              </a:rPr>
              <a:t>c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on</a:t>
            </a:r>
            <a:r>
              <a:rPr lang="fr-FR" dirty="0">
                <a:latin typeface="Times New Roman"/>
                <a:cs typeface="Times New Roman"/>
              </a:rPr>
              <a:t>tre les se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p</a:t>
            </a:r>
            <a:r>
              <a:rPr lang="fr-FR" dirty="0">
                <a:latin typeface="Times New Roman"/>
                <a:cs typeface="Times New Roman"/>
              </a:rPr>
              <a:t>t n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ain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s</a:t>
            </a:r>
            <a:r>
              <a:rPr lang="fr-FR" dirty="0">
                <a:latin typeface="Times New Roman"/>
                <a:cs typeface="Times New Roman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fr-FR" dirty="0">
                <a:latin typeface="Times New Roman"/>
                <a:cs typeface="Times New Roman"/>
              </a:rPr>
              <a:t>« </a:t>
            </a:r>
            <a:r>
              <a:rPr lang="fr-FR" dirty="0" err="1">
                <a:solidFill>
                  <a:srgbClr val="7F7F7F"/>
                </a:solidFill>
                <a:latin typeface="Times New Roman"/>
                <a:cs typeface="Times New Roman"/>
              </a:rPr>
              <a:t>H</a:t>
            </a:r>
            <a:r>
              <a:rPr lang="fr-FR" dirty="0" err="1">
                <a:latin typeface="Times New Roman"/>
                <a:cs typeface="Times New Roman"/>
              </a:rPr>
              <a:t>é</a:t>
            </a:r>
            <a:r>
              <a:rPr lang="fr-FR" dirty="0" err="1">
                <a:solidFill>
                  <a:srgbClr val="7F7F7F"/>
                </a:solidFill>
                <a:latin typeface="Times New Roman"/>
                <a:cs typeface="Times New Roman"/>
              </a:rPr>
              <a:t>h</a:t>
            </a:r>
            <a:r>
              <a:rPr lang="fr-FR" dirty="0" err="1">
                <a:latin typeface="Times New Roman"/>
                <a:cs typeface="Times New Roman"/>
              </a:rPr>
              <a:t>o</a:t>
            </a:r>
            <a:r>
              <a:rPr lang="fr-FR" dirty="0">
                <a:latin typeface="Times New Roman"/>
                <a:cs typeface="Times New Roman"/>
              </a:rPr>
              <a:t> ! les z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in</a:t>
            </a:r>
            <a:r>
              <a:rPr lang="fr-FR" dirty="0">
                <a:latin typeface="Times New Roman"/>
                <a:cs typeface="Times New Roman"/>
              </a:rPr>
              <a:t>z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in</a:t>
            </a:r>
            <a:r>
              <a:rPr lang="fr-FR" dirty="0">
                <a:latin typeface="Times New Roman"/>
                <a:cs typeface="Times New Roman"/>
              </a:rPr>
              <a:t>s du b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ou</a:t>
            </a:r>
            <a:r>
              <a:rPr lang="fr-FR" dirty="0">
                <a:latin typeface="Times New Roman"/>
                <a:cs typeface="Times New Roman"/>
              </a:rPr>
              <a:t>lo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t</a:t>
            </a:r>
            <a:r>
              <a:rPr lang="fr-FR" dirty="0" smtClean="0">
                <a:latin typeface="Times New Roman"/>
                <a:cs typeface="Times New Roman"/>
              </a:rPr>
              <a:t>, </a:t>
            </a:r>
            <a:r>
              <a:rPr lang="fr-FR" dirty="0">
                <a:latin typeface="Times New Roman"/>
                <a:cs typeface="Times New Roman"/>
              </a:rPr>
              <a:t>qui est le plu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s</a:t>
            </a:r>
            <a:r>
              <a:rPr lang="fr-FR" dirty="0">
                <a:latin typeface="Times New Roman"/>
                <a:cs typeface="Times New Roman"/>
              </a:rPr>
              <a:t> for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t</a:t>
            </a:r>
            <a:r>
              <a:rPr lang="fr-FR" dirty="0">
                <a:latin typeface="Times New Roman"/>
                <a:cs typeface="Times New Roman"/>
              </a:rPr>
              <a:t> ? » dem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an</a:t>
            </a:r>
            <a:r>
              <a:rPr lang="fr-FR" dirty="0">
                <a:latin typeface="Times New Roman"/>
                <a:cs typeface="Times New Roman"/>
              </a:rPr>
              <a:t>de le l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ou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p</a:t>
            </a:r>
            <a:r>
              <a:rPr lang="fr-FR" dirty="0">
                <a:latin typeface="Times New Roman"/>
                <a:cs typeface="Times New Roman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fr-FR" dirty="0">
                <a:latin typeface="Times New Roman"/>
                <a:cs typeface="Times New Roman"/>
              </a:rPr>
              <a:t>« Le plu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s</a:t>
            </a:r>
            <a:r>
              <a:rPr lang="fr-FR" dirty="0">
                <a:latin typeface="Times New Roman"/>
                <a:cs typeface="Times New Roman"/>
              </a:rPr>
              <a:t> for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t</a:t>
            </a:r>
            <a:r>
              <a:rPr lang="fr-FR" dirty="0">
                <a:latin typeface="Times New Roman"/>
                <a:cs typeface="Times New Roman"/>
              </a:rPr>
              <a:t>, c’est v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ou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s</a:t>
            </a:r>
            <a:r>
              <a:rPr lang="fr-FR" dirty="0">
                <a:latin typeface="Times New Roman"/>
                <a:cs typeface="Times New Roman"/>
              </a:rPr>
              <a:t>, Monsieur le L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ou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p</a:t>
            </a:r>
            <a:r>
              <a:rPr lang="fr-FR" dirty="0">
                <a:latin typeface="Times New Roman"/>
                <a:cs typeface="Times New Roman"/>
              </a:rPr>
              <a:t> ! » rép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on</a:t>
            </a:r>
            <a:r>
              <a:rPr lang="fr-FR" dirty="0">
                <a:latin typeface="Times New Roman"/>
                <a:cs typeface="Times New Roman"/>
              </a:rPr>
              <a:t>de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nt</a:t>
            </a:r>
            <a:r>
              <a:rPr lang="fr-FR" dirty="0">
                <a:latin typeface="Times New Roman"/>
                <a:cs typeface="Times New Roman"/>
              </a:rPr>
              <a:t> </a:t>
            </a:r>
            <a:r>
              <a:rPr lang="fr-FR" dirty="0" smtClean="0">
                <a:latin typeface="Times New Roman"/>
                <a:cs typeface="Times New Roman"/>
              </a:rPr>
              <a:t>les </a:t>
            </a:r>
            <a:r>
              <a:rPr lang="fr-FR" dirty="0">
                <a:latin typeface="Times New Roman"/>
                <a:cs typeface="Times New Roman"/>
              </a:rPr>
              <a:t>peti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ts</a:t>
            </a:r>
            <a:r>
              <a:rPr lang="fr-FR" dirty="0">
                <a:latin typeface="Times New Roman"/>
                <a:cs typeface="Times New Roman"/>
              </a:rPr>
              <a:t> 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h</a:t>
            </a:r>
            <a:r>
              <a:rPr lang="fr-FR" dirty="0">
                <a:latin typeface="Times New Roman"/>
                <a:cs typeface="Times New Roman"/>
              </a:rPr>
              <a:t>omme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s</a:t>
            </a:r>
            <a:r>
              <a:rPr lang="fr-FR" dirty="0">
                <a:latin typeface="Times New Roman"/>
                <a:cs typeface="Times New Roman"/>
              </a:rPr>
              <a:t>.</a:t>
            </a:r>
          </a:p>
          <a:p>
            <a:pPr>
              <a:lnSpc>
                <a:spcPct val="130000"/>
              </a:lnSpc>
            </a:pPr>
            <a:endParaRPr lang="fr-FR" sz="2000" dirty="0">
              <a:latin typeface="Times New Roman"/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958124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one de texte 5"/>
          <p:cNvSpPr txBox="1"/>
          <p:nvPr/>
        </p:nvSpPr>
        <p:spPr>
          <a:xfrm>
            <a:off x="146047" y="2726261"/>
            <a:ext cx="5113867" cy="77893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fr-FR" sz="2000" dirty="0" smtClean="0">
                <a:latin typeface="+mj-lt"/>
                <a:cs typeface="Times New Roman"/>
              </a:rPr>
              <a:t>L</a:t>
            </a:r>
            <a:r>
              <a:rPr lang="fr-FR" sz="2000" dirty="0">
                <a:latin typeface="+mj-lt"/>
                <a:cs typeface="Times New Roman"/>
              </a:rPr>
              <a:t>e</a:t>
            </a:r>
            <a:r>
              <a:rPr lang="fr-FR" sz="2000" dirty="0" smtClean="0">
                <a:latin typeface="+mj-lt"/>
                <a:cs typeface="Times New Roman"/>
              </a:rPr>
              <a:t> l</a:t>
            </a:r>
            <a:r>
              <a:rPr lang="fr-FR" sz="2000" dirty="0" smtClean="0">
                <a:solidFill>
                  <a:srgbClr val="008000"/>
                </a:solidFill>
                <a:latin typeface="+mj-lt"/>
                <a:cs typeface="Times New Roman"/>
              </a:rPr>
              <a:t>ou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Times New Roman"/>
              </a:rPr>
              <a:t>p</a:t>
            </a:r>
            <a:r>
              <a:rPr lang="fr-FR" sz="2000" dirty="0">
                <a:latin typeface="+mj-lt"/>
                <a:cs typeface="Times New Roman"/>
              </a:rPr>
              <a:t> </a:t>
            </a:r>
            <a:r>
              <a:rPr lang="fr-FR" sz="2000" dirty="0" smtClean="0">
                <a:latin typeface="+mj-lt"/>
                <a:cs typeface="Times New Roman"/>
              </a:rPr>
              <a:t>est ravi</a:t>
            </a:r>
            <a:r>
              <a:rPr lang="fr-FR" sz="2000" dirty="0" smtClean="0">
                <a:latin typeface="Times New Roman"/>
                <a:cs typeface="Times New Roman"/>
              </a:rPr>
              <a:t>.</a:t>
            </a:r>
            <a:endParaRPr lang="fr-FR" sz="2000" dirty="0">
              <a:latin typeface="Times New Roman"/>
              <a:cs typeface="Times New Roman"/>
            </a:endParaRPr>
          </a:p>
        </p:txBody>
      </p:sp>
      <p:sp>
        <p:nvSpPr>
          <p:cNvPr id="71" name="Zone de texte 5"/>
          <p:cNvSpPr txBox="1"/>
          <p:nvPr/>
        </p:nvSpPr>
        <p:spPr>
          <a:xfrm>
            <a:off x="1741108" y="3649140"/>
            <a:ext cx="5036608" cy="1126066"/>
          </a:xfrm>
          <a:prstGeom prst="rect">
            <a:avLst/>
          </a:prstGeom>
          <a:noFill/>
          <a:ln>
            <a:solidFill>
              <a:srgbClr val="7F7F7F"/>
            </a:solidFill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fr-FR" sz="2000" dirty="0"/>
              <a:t>Il r</a:t>
            </a:r>
            <a:r>
              <a:rPr lang="fr-FR" sz="2000" dirty="0">
                <a:solidFill>
                  <a:srgbClr val="008000"/>
                </a:solidFill>
              </a:rPr>
              <a:t>en</a:t>
            </a:r>
            <a:r>
              <a:rPr lang="fr-FR" sz="2000" dirty="0"/>
              <a:t>c</a:t>
            </a:r>
            <a:r>
              <a:rPr lang="fr-FR" sz="2000" dirty="0">
                <a:solidFill>
                  <a:srgbClr val="008000"/>
                </a:solidFill>
              </a:rPr>
              <a:t>on</a:t>
            </a:r>
            <a:r>
              <a:rPr lang="fr-FR" sz="2000" dirty="0"/>
              <a:t>tre </a:t>
            </a:r>
            <a:r>
              <a:rPr lang="fr-FR" sz="2000" dirty="0" smtClean="0"/>
              <a:t>les se</a:t>
            </a:r>
            <a:r>
              <a:rPr lang="fr-FR" sz="2000" dirty="0" smtClean="0">
                <a:solidFill>
                  <a:srgbClr val="7F7F7F"/>
                </a:solidFill>
              </a:rPr>
              <a:t>p</a:t>
            </a:r>
            <a:r>
              <a:rPr lang="fr-FR" sz="2000" dirty="0" smtClean="0"/>
              <a:t>t n</a:t>
            </a:r>
            <a:r>
              <a:rPr lang="fr-FR" sz="2000" dirty="0" smtClean="0">
                <a:solidFill>
                  <a:srgbClr val="008000"/>
                </a:solidFill>
              </a:rPr>
              <a:t>ain</a:t>
            </a:r>
            <a:r>
              <a:rPr lang="fr-FR" sz="2000" dirty="0" smtClean="0">
                <a:solidFill>
                  <a:srgbClr val="7F7F7F"/>
                </a:solidFill>
              </a:rPr>
              <a:t>s</a:t>
            </a:r>
            <a:r>
              <a:rPr lang="fr-FR" sz="2000" dirty="0" smtClean="0"/>
              <a:t> q</a:t>
            </a:r>
            <a:r>
              <a:rPr lang="fr-FR" sz="2000" dirty="0" smtClean="0">
                <a:solidFill>
                  <a:srgbClr val="7F7F7F"/>
                </a:solidFill>
              </a:rPr>
              <a:t>u</a:t>
            </a:r>
            <a:r>
              <a:rPr lang="fr-FR" sz="2000" dirty="0" smtClean="0"/>
              <a:t>i </a:t>
            </a:r>
            <a:r>
              <a:rPr lang="fr-FR" sz="2000" dirty="0"/>
              <a:t>lui </a:t>
            </a:r>
            <a:r>
              <a:rPr lang="fr-FR" sz="2000" dirty="0" smtClean="0"/>
              <a:t>dis</a:t>
            </a:r>
            <a:r>
              <a:rPr lang="fr-FR" sz="2000" dirty="0" smtClean="0">
                <a:solidFill>
                  <a:srgbClr val="7F7F7F"/>
                </a:solidFill>
              </a:rPr>
              <a:t>ent</a:t>
            </a:r>
            <a:r>
              <a:rPr lang="fr-FR" sz="2000" dirty="0" smtClean="0"/>
              <a:t> </a:t>
            </a:r>
            <a:r>
              <a:rPr lang="fr-FR" sz="2000" dirty="0"/>
              <a:t>q</a:t>
            </a:r>
            <a:r>
              <a:rPr lang="fr-FR" sz="2000" dirty="0">
                <a:solidFill>
                  <a:srgbClr val="7F7F7F"/>
                </a:solidFill>
              </a:rPr>
              <a:t>u</a:t>
            </a:r>
            <a:r>
              <a:rPr lang="fr-FR" sz="2000" dirty="0"/>
              <a:t>’il est le plu</a:t>
            </a:r>
            <a:r>
              <a:rPr lang="fr-FR" sz="2000" dirty="0">
                <a:solidFill>
                  <a:srgbClr val="7F7F7F"/>
                </a:solidFill>
              </a:rPr>
              <a:t>s</a:t>
            </a:r>
            <a:r>
              <a:rPr lang="fr-FR" sz="2000" dirty="0"/>
              <a:t> for</a:t>
            </a:r>
            <a:r>
              <a:rPr lang="fr-FR" sz="2000" dirty="0">
                <a:solidFill>
                  <a:srgbClr val="7F7F7F"/>
                </a:solidFill>
              </a:rPr>
              <a:t>t</a:t>
            </a:r>
            <a:r>
              <a:rPr lang="fr-FR" sz="2000" dirty="0"/>
              <a:t>. </a:t>
            </a:r>
            <a:endParaRPr lang="fr-FR" sz="2400" dirty="0">
              <a:latin typeface="Comic Sans MS"/>
              <a:ea typeface="ＭＳ 明朝"/>
              <a:cs typeface="Comic Sans MS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6047" y="958849"/>
            <a:ext cx="1860553" cy="556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ursive standard" charset="0"/>
                <a:ea typeface="ÇlÇr ñæí©" charset="0"/>
              </a:rPr>
              <a:t>Je 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ursive standard" charset="0"/>
                <a:ea typeface="ÇlÇr ñæí©" charset="0"/>
              </a:rPr>
              <a:t>²li$ ²de$ mot$</a:t>
            </a:r>
            <a:r>
              <a:rPr kumimoji="0" 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ursive standard" charset="0"/>
                <a:ea typeface="ÇlÇr ñæí©" charset="0"/>
              </a:rPr>
              <a:t> :</a:t>
            </a:r>
            <a:endParaRPr kumimoji="0" lang="fr-F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636302" y="908050"/>
            <a:ext cx="2016654" cy="174412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/>
              <a:buChar char="o"/>
              <a:tabLst/>
            </a:pPr>
            <a:r>
              <a:rPr kumimoji="0" 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cript cole" charset="0"/>
                <a:ea typeface="ÇlÇr ñæí©" charset="0"/>
              </a:rPr>
              <a:t>l</a:t>
            </a:r>
            <a:r>
              <a:rPr kumimoji="0" lang="fr-FR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cript cole" charset="0"/>
                <a:ea typeface="ÇlÇr ñæí©" charset="0"/>
              </a:rPr>
              <a:t>ou</a:t>
            </a:r>
            <a:r>
              <a:rPr kumimoji="0" lang="fr-FR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cript cole" charset="0"/>
                <a:ea typeface="ÇlÇr ñæí©" charset="0"/>
              </a:rPr>
              <a:t>p</a:t>
            </a:r>
          </a:p>
          <a:p>
            <a:pPr marL="285750" marR="0" lvl="0" indent="-28575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/>
              <a:buChar char="o"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cript cole" charset="0"/>
                <a:ea typeface="ÇlÇr ñæí©" charset="0"/>
              </a:rPr>
              <a:t>promenade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rgbClr val="7F7F7F"/>
              </a:solidFill>
              <a:effectLst/>
              <a:latin typeface="Script cole" charset="0"/>
              <a:ea typeface="ÇlÇr ñæí©" charset="0"/>
            </a:endParaRPr>
          </a:p>
          <a:p>
            <a:pPr marL="285750" indent="-285750">
              <a:lnSpc>
                <a:spcPct val="120000"/>
              </a:lnSpc>
              <a:buFont typeface="Courier New"/>
              <a:buChar char="o"/>
            </a:pPr>
            <a:r>
              <a:rPr lang="fr-FR" dirty="0" smtClean="0">
                <a:latin typeface="Script cole" charset="0"/>
                <a:ea typeface="ÇlÇr ñæí©" charset="0"/>
              </a:rPr>
              <a:t>se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Script cole" charset="0"/>
                <a:ea typeface="ÇlÇr ñæí©" charset="0"/>
              </a:rPr>
              <a:t>p</a:t>
            </a:r>
            <a:r>
              <a:rPr lang="fr-FR" dirty="0" smtClean="0">
                <a:latin typeface="Script cole" charset="0"/>
                <a:ea typeface="ÇlÇr ñæí©" charset="0"/>
              </a:rPr>
              <a:t>t</a:t>
            </a:r>
            <a:endParaRPr lang="fr-FR" dirty="0" smtClean="0">
              <a:solidFill>
                <a:srgbClr val="7F7F7F"/>
              </a:solidFill>
              <a:latin typeface="Script cole" charset="0"/>
              <a:ea typeface="ÇlÇr ñæí©" charset="0"/>
            </a:endParaRPr>
          </a:p>
          <a:p>
            <a:pPr marL="285750" indent="-285750">
              <a:lnSpc>
                <a:spcPct val="120000"/>
              </a:lnSpc>
              <a:buFont typeface="Courier New"/>
              <a:buChar char="o"/>
            </a:pPr>
            <a:r>
              <a:rPr lang="fr-FR" dirty="0" smtClean="0">
                <a:latin typeface="Script cole" charset="0"/>
                <a:ea typeface="ÇlÇr ñæí©" charset="0"/>
              </a:rPr>
              <a:t>n</a:t>
            </a:r>
            <a:r>
              <a:rPr lang="fr-FR" dirty="0" smtClean="0">
                <a:solidFill>
                  <a:srgbClr val="008000"/>
                </a:solidFill>
                <a:latin typeface="Script cole" charset="0"/>
                <a:ea typeface="ÇlÇr ñæí©" charset="0"/>
              </a:rPr>
              <a:t>ain</a:t>
            </a:r>
            <a:r>
              <a:rPr lang="fr-FR" dirty="0" smtClean="0">
                <a:solidFill>
                  <a:srgbClr val="7F7F7F"/>
                </a:solidFill>
                <a:latin typeface="Script cole" charset="0"/>
                <a:ea typeface="ÇlÇr ñæí©" charset="0"/>
              </a:rPr>
              <a:t>s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0684" y="2313511"/>
            <a:ext cx="1860553" cy="556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ursive standard" charset="0"/>
                <a:ea typeface="ÇlÇr ñæí©" charset="0"/>
              </a:rPr>
              <a:t>Je 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ursive standard" charset="0"/>
                <a:ea typeface="ÇlÇr ñæí©" charset="0"/>
              </a:rPr>
              <a:t>²li$ ²de$ </a:t>
            </a:r>
            <a:r>
              <a:rPr lang="fr-FR" sz="1600" dirty="0">
                <a:latin typeface="Cursive standard" charset="0"/>
                <a:ea typeface="ÇlÇr ñæí©" charset="0"/>
              </a:rPr>
              <a:t>²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ursive standard" charset="0"/>
                <a:ea typeface="ÇlÇr ñæí©" charset="0"/>
              </a:rPr>
              <a:t>phrase$</a:t>
            </a:r>
            <a:r>
              <a:rPr kumimoji="0" 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ursive standard" charset="0"/>
                <a:ea typeface="ÇlÇr ñæí©" charset="0"/>
              </a:rPr>
              <a:t> :</a:t>
            </a:r>
            <a:endParaRPr kumimoji="0" lang="fr-F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2" name="Forme libre 11"/>
          <p:cNvSpPr/>
          <p:nvPr/>
        </p:nvSpPr>
        <p:spPr>
          <a:xfrm>
            <a:off x="242620" y="3203228"/>
            <a:ext cx="251996" cy="71974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orme libre 14"/>
          <p:cNvSpPr/>
          <p:nvPr/>
        </p:nvSpPr>
        <p:spPr>
          <a:xfrm>
            <a:off x="581323" y="3203222"/>
            <a:ext cx="396000" cy="7198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orme libre 15"/>
          <p:cNvSpPr/>
          <p:nvPr/>
        </p:nvSpPr>
        <p:spPr>
          <a:xfrm>
            <a:off x="1063850" y="3203222"/>
            <a:ext cx="251996" cy="67738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orme libre 16"/>
          <p:cNvSpPr/>
          <p:nvPr/>
        </p:nvSpPr>
        <p:spPr>
          <a:xfrm>
            <a:off x="2351617" y="4131215"/>
            <a:ext cx="395998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orme libre 18"/>
          <p:cNvSpPr/>
          <p:nvPr/>
        </p:nvSpPr>
        <p:spPr>
          <a:xfrm>
            <a:off x="1821589" y="4131215"/>
            <a:ext cx="143997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orme libre 19"/>
          <p:cNvSpPr/>
          <p:nvPr/>
        </p:nvSpPr>
        <p:spPr>
          <a:xfrm>
            <a:off x="3095313" y="4131215"/>
            <a:ext cx="250883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orme libre 20"/>
          <p:cNvSpPr/>
          <p:nvPr/>
        </p:nvSpPr>
        <p:spPr>
          <a:xfrm>
            <a:off x="2015069" y="4131215"/>
            <a:ext cx="359997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orme libre 21"/>
          <p:cNvSpPr/>
          <p:nvPr/>
        </p:nvSpPr>
        <p:spPr>
          <a:xfrm>
            <a:off x="2725704" y="4131215"/>
            <a:ext cx="287997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orme libre 24"/>
          <p:cNvSpPr/>
          <p:nvPr/>
        </p:nvSpPr>
        <p:spPr>
          <a:xfrm>
            <a:off x="2440513" y="4568693"/>
            <a:ext cx="431896" cy="67737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Forme libre 29"/>
          <p:cNvSpPr/>
          <p:nvPr/>
        </p:nvSpPr>
        <p:spPr>
          <a:xfrm>
            <a:off x="3449604" y="4131215"/>
            <a:ext cx="431996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Forme libre 32"/>
          <p:cNvSpPr/>
          <p:nvPr/>
        </p:nvSpPr>
        <p:spPr>
          <a:xfrm>
            <a:off x="1408870" y="3203228"/>
            <a:ext cx="215994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Forme libre 33"/>
          <p:cNvSpPr/>
          <p:nvPr/>
        </p:nvSpPr>
        <p:spPr>
          <a:xfrm>
            <a:off x="1636777" y="3198966"/>
            <a:ext cx="179994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Forme libre 34"/>
          <p:cNvSpPr/>
          <p:nvPr/>
        </p:nvSpPr>
        <p:spPr>
          <a:xfrm>
            <a:off x="3954857" y="4131215"/>
            <a:ext cx="503995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Forme libre 38"/>
          <p:cNvSpPr/>
          <p:nvPr/>
        </p:nvSpPr>
        <p:spPr>
          <a:xfrm>
            <a:off x="4557295" y="4131215"/>
            <a:ext cx="323993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Forme libre 40"/>
          <p:cNvSpPr/>
          <p:nvPr/>
        </p:nvSpPr>
        <p:spPr>
          <a:xfrm>
            <a:off x="4943636" y="4131215"/>
            <a:ext cx="215996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Forme libre 41"/>
          <p:cNvSpPr/>
          <p:nvPr/>
        </p:nvSpPr>
        <p:spPr>
          <a:xfrm>
            <a:off x="2922831" y="4568693"/>
            <a:ext cx="359895" cy="67737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à coins arrondis 42"/>
          <p:cNvSpPr/>
          <p:nvPr/>
        </p:nvSpPr>
        <p:spPr>
          <a:xfrm>
            <a:off x="2343150" y="237885"/>
            <a:ext cx="2171700" cy="557981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400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Lecture 37 : </a:t>
            </a:r>
          </a:p>
          <a:p>
            <a:pPr algn="ctr">
              <a:spcAft>
                <a:spcPts val="0"/>
              </a:spcAft>
            </a:pPr>
            <a:r>
              <a:rPr lang="fr-FR" sz="1400" i="1" dirty="0" smtClean="0">
                <a:solidFill>
                  <a:srgbClr val="000000"/>
                </a:solidFill>
                <a:effectLst/>
                <a:latin typeface="Comic Sans MS"/>
                <a:ea typeface="ＭＳ 明朝"/>
                <a:cs typeface="Times New Roman"/>
              </a:rPr>
              <a:t>C’est moi le plus fort</a:t>
            </a:r>
            <a:endParaRPr lang="fr-FR" sz="1400" i="1" dirty="0">
              <a:effectLst/>
              <a:ea typeface="ＭＳ 明朝"/>
              <a:cs typeface="Times New Roman"/>
            </a:endParaRPr>
          </a:p>
        </p:txBody>
      </p:sp>
      <p:pic>
        <p:nvPicPr>
          <p:cNvPr id="44" name="Image 43" descr="http://storage.canalblog.com/82/82/646936/4587701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97262">
            <a:off x="4398009" y="274291"/>
            <a:ext cx="394123" cy="486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8" name="Forme libre 87"/>
          <p:cNvSpPr/>
          <p:nvPr/>
        </p:nvSpPr>
        <p:spPr>
          <a:xfrm>
            <a:off x="5949049" y="4131215"/>
            <a:ext cx="431996" cy="67738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Forme libre 89"/>
          <p:cNvSpPr/>
          <p:nvPr/>
        </p:nvSpPr>
        <p:spPr>
          <a:xfrm>
            <a:off x="2190873" y="4575708"/>
            <a:ext cx="179996" cy="67738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Forme libre 90"/>
          <p:cNvSpPr/>
          <p:nvPr/>
        </p:nvSpPr>
        <p:spPr>
          <a:xfrm>
            <a:off x="1821589" y="4575708"/>
            <a:ext cx="287997" cy="67738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Forme libre 79"/>
          <p:cNvSpPr/>
          <p:nvPr/>
        </p:nvSpPr>
        <p:spPr>
          <a:xfrm>
            <a:off x="5251447" y="4131215"/>
            <a:ext cx="611995" cy="67738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6" name="Image 7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0811" y="2726261"/>
            <a:ext cx="575989" cy="778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Image 7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769" y="3649140"/>
            <a:ext cx="1524430" cy="1126066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Zone de texte 5"/>
          <p:cNvSpPr txBox="1"/>
          <p:nvPr/>
        </p:nvSpPr>
        <p:spPr>
          <a:xfrm>
            <a:off x="146047" y="7806259"/>
            <a:ext cx="5113867" cy="77893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fr-FR" sz="2000" dirty="0" smtClean="0">
                <a:latin typeface="+mj-lt"/>
                <a:cs typeface="Times New Roman"/>
              </a:rPr>
              <a:t>L</a:t>
            </a:r>
            <a:r>
              <a:rPr lang="fr-FR" sz="2000" dirty="0">
                <a:latin typeface="+mj-lt"/>
                <a:cs typeface="Times New Roman"/>
              </a:rPr>
              <a:t>e</a:t>
            </a:r>
            <a:r>
              <a:rPr lang="fr-FR" sz="2000" dirty="0" smtClean="0">
                <a:latin typeface="+mj-lt"/>
                <a:cs typeface="Times New Roman"/>
              </a:rPr>
              <a:t> l</a:t>
            </a:r>
            <a:r>
              <a:rPr lang="fr-FR" sz="2000" dirty="0" smtClean="0">
                <a:solidFill>
                  <a:srgbClr val="008000"/>
                </a:solidFill>
                <a:latin typeface="+mj-lt"/>
                <a:cs typeface="Times New Roman"/>
              </a:rPr>
              <a:t>ou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Times New Roman"/>
              </a:rPr>
              <a:t>p</a:t>
            </a:r>
            <a:r>
              <a:rPr lang="fr-FR" sz="2000" dirty="0">
                <a:latin typeface="+mj-lt"/>
                <a:cs typeface="Times New Roman"/>
              </a:rPr>
              <a:t> </a:t>
            </a:r>
            <a:r>
              <a:rPr lang="fr-FR" sz="2000" dirty="0" smtClean="0">
                <a:latin typeface="+mj-lt"/>
                <a:cs typeface="Times New Roman"/>
              </a:rPr>
              <a:t>est ravi</a:t>
            </a:r>
            <a:r>
              <a:rPr lang="fr-FR" sz="2000" dirty="0" smtClean="0">
                <a:latin typeface="Times New Roman"/>
                <a:cs typeface="Times New Roman"/>
              </a:rPr>
              <a:t>.</a:t>
            </a:r>
            <a:endParaRPr lang="fr-FR" sz="2000" dirty="0">
              <a:latin typeface="Times New Roman"/>
              <a:cs typeface="Times New Roman"/>
            </a:endParaRPr>
          </a:p>
        </p:txBody>
      </p:sp>
      <p:sp>
        <p:nvSpPr>
          <p:cNvPr id="79" name="Zone de texte 5"/>
          <p:cNvSpPr txBox="1"/>
          <p:nvPr/>
        </p:nvSpPr>
        <p:spPr>
          <a:xfrm>
            <a:off x="1741108" y="8729138"/>
            <a:ext cx="5036608" cy="1126066"/>
          </a:xfrm>
          <a:prstGeom prst="rect">
            <a:avLst/>
          </a:prstGeom>
          <a:noFill/>
          <a:ln>
            <a:solidFill>
              <a:srgbClr val="7F7F7F"/>
            </a:solidFill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fr-FR" sz="2000" dirty="0"/>
              <a:t>Il r</a:t>
            </a:r>
            <a:r>
              <a:rPr lang="fr-FR" sz="2000" dirty="0">
                <a:solidFill>
                  <a:srgbClr val="008000"/>
                </a:solidFill>
              </a:rPr>
              <a:t>en</a:t>
            </a:r>
            <a:r>
              <a:rPr lang="fr-FR" sz="2000" dirty="0"/>
              <a:t>c</a:t>
            </a:r>
            <a:r>
              <a:rPr lang="fr-FR" sz="2000" dirty="0">
                <a:solidFill>
                  <a:srgbClr val="008000"/>
                </a:solidFill>
              </a:rPr>
              <a:t>on</a:t>
            </a:r>
            <a:r>
              <a:rPr lang="fr-FR" sz="2000" dirty="0"/>
              <a:t>tre </a:t>
            </a:r>
            <a:r>
              <a:rPr lang="fr-FR" sz="2000" dirty="0" smtClean="0"/>
              <a:t>les se</a:t>
            </a:r>
            <a:r>
              <a:rPr lang="fr-FR" sz="2000" dirty="0" smtClean="0">
                <a:solidFill>
                  <a:srgbClr val="7F7F7F"/>
                </a:solidFill>
              </a:rPr>
              <a:t>p</a:t>
            </a:r>
            <a:r>
              <a:rPr lang="fr-FR" sz="2000" dirty="0" smtClean="0"/>
              <a:t>t n</a:t>
            </a:r>
            <a:r>
              <a:rPr lang="fr-FR" sz="2000" dirty="0" smtClean="0">
                <a:solidFill>
                  <a:srgbClr val="008000"/>
                </a:solidFill>
              </a:rPr>
              <a:t>ain</a:t>
            </a:r>
            <a:r>
              <a:rPr lang="fr-FR" sz="2000" dirty="0" smtClean="0">
                <a:solidFill>
                  <a:srgbClr val="7F7F7F"/>
                </a:solidFill>
              </a:rPr>
              <a:t>s</a:t>
            </a:r>
            <a:r>
              <a:rPr lang="fr-FR" sz="2000" dirty="0" smtClean="0"/>
              <a:t> q</a:t>
            </a:r>
            <a:r>
              <a:rPr lang="fr-FR" sz="2000" dirty="0" smtClean="0">
                <a:solidFill>
                  <a:srgbClr val="7F7F7F"/>
                </a:solidFill>
              </a:rPr>
              <a:t>u</a:t>
            </a:r>
            <a:r>
              <a:rPr lang="fr-FR" sz="2000" dirty="0" smtClean="0"/>
              <a:t>i </a:t>
            </a:r>
            <a:r>
              <a:rPr lang="fr-FR" sz="2000" dirty="0"/>
              <a:t>lui </a:t>
            </a:r>
            <a:r>
              <a:rPr lang="fr-FR" sz="2000" dirty="0" smtClean="0"/>
              <a:t>dis</a:t>
            </a:r>
            <a:r>
              <a:rPr lang="fr-FR" sz="2000" dirty="0" smtClean="0">
                <a:solidFill>
                  <a:srgbClr val="7F7F7F"/>
                </a:solidFill>
              </a:rPr>
              <a:t>ent</a:t>
            </a:r>
            <a:r>
              <a:rPr lang="fr-FR" sz="2000" dirty="0" smtClean="0"/>
              <a:t> </a:t>
            </a:r>
            <a:r>
              <a:rPr lang="fr-FR" sz="2000" dirty="0"/>
              <a:t>q</a:t>
            </a:r>
            <a:r>
              <a:rPr lang="fr-FR" sz="2000" dirty="0">
                <a:solidFill>
                  <a:srgbClr val="7F7F7F"/>
                </a:solidFill>
              </a:rPr>
              <a:t>u</a:t>
            </a:r>
            <a:r>
              <a:rPr lang="fr-FR" sz="2000" dirty="0"/>
              <a:t>’il est le plu</a:t>
            </a:r>
            <a:r>
              <a:rPr lang="fr-FR" sz="2000" dirty="0">
                <a:solidFill>
                  <a:srgbClr val="7F7F7F"/>
                </a:solidFill>
              </a:rPr>
              <a:t>s</a:t>
            </a:r>
            <a:r>
              <a:rPr lang="fr-FR" sz="2000" dirty="0"/>
              <a:t> for</a:t>
            </a:r>
            <a:r>
              <a:rPr lang="fr-FR" sz="2000" dirty="0">
                <a:solidFill>
                  <a:srgbClr val="7F7F7F"/>
                </a:solidFill>
              </a:rPr>
              <a:t>t</a:t>
            </a:r>
            <a:r>
              <a:rPr lang="fr-FR" sz="2000" dirty="0"/>
              <a:t>. </a:t>
            </a:r>
            <a:endParaRPr lang="fr-FR" sz="2400" dirty="0">
              <a:latin typeface="Comic Sans MS"/>
              <a:ea typeface="ＭＳ 明朝"/>
              <a:cs typeface="Comic Sans MS"/>
            </a:endParaRPr>
          </a:p>
        </p:txBody>
      </p:sp>
      <p:sp>
        <p:nvSpPr>
          <p:cNvPr id="84" name="Rectangle 83"/>
          <p:cNvSpPr>
            <a:spLocks noChangeArrowheads="1"/>
          </p:cNvSpPr>
          <p:nvPr/>
        </p:nvSpPr>
        <p:spPr bwMode="auto">
          <a:xfrm>
            <a:off x="146047" y="6038847"/>
            <a:ext cx="1860553" cy="556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ursive standard" charset="0"/>
                <a:ea typeface="ÇlÇr ñæí©" charset="0"/>
              </a:rPr>
              <a:t>Je 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ursive standard" charset="0"/>
                <a:ea typeface="ÇlÇr ñæí©" charset="0"/>
              </a:rPr>
              <a:t>²li$ ²de$ mot$</a:t>
            </a:r>
            <a:r>
              <a:rPr kumimoji="0" 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ursive standard" charset="0"/>
                <a:ea typeface="ÇlÇr ñæí©" charset="0"/>
              </a:rPr>
              <a:t> :</a:t>
            </a:r>
            <a:endParaRPr kumimoji="0" lang="fr-F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5" name="Rectangle 84"/>
          <p:cNvSpPr>
            <a:spLocks noChangeArrowheads="1"/>
          </p:cNvSpPr>
          <p:nvPr/>
        </p:nvSpPr>
        <p:spPr bwMode="auto">
          <a:xfrm>
            <a:off x="1636302" y="5988048"/>
            <a:ext cx="2016654" cy="174412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/>
              <a:buChar char="o"/>
              <a:tabLst/>
            </a:pPr>
            <a:r>
              <a:rPr kumimoji="0" 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cript cole" charset="0"/>
                <a:ea typeface="ÇlÇr ñæí©" charset="0"/>
              </a:rPr>
              <a:t>l</a:t>
            </a:r>
            <a:r>
              <a:rPr kumimoji="0" lang="fr-FR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cript cole" charset="0"/>
                <a:ea typeface="ÇlÇr ñæí©" charset="0"/>
              </a:rPr>
              <a:t>ou</a:t>
            </a:r>
            <a:r>
              <a:rPr kumimoji="0" lang="fr-FR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cript cole" charset="0"/>
                <a:ea typeface="ÇlÇr ñæí©" charset="0"/>
              </a:rPr>
              <a:t>p</a:t>
            </a:r>
          </a:p>
          <a:p>
            <a:pPr marL="285750" marR="0" lvl="0" indent="-28575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/>
              <a:buChar char="o"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cript cole" charset="0"/>
                <a:ea typeface="ÇlÇr ñæí©" charset="0"/>
              </a:rPr>
              <a:t>promenade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rgbClr val="7F7F7F"/>
              </a:solidFill>
              <a:effectLst/>
              <a:latin typeface="Script cole" charset="0"/>
              <a:ea typeface="ÇlÇr ñæí©" charset="0"/>
            </a:endParaRPr>
          </a:p>
          <a:p>
            <a:pPr marL="285750" indent="-285750">
              <a:lnSpc>
                <a:spcPct val="120000"/>
              </a:lnSpc>
              <a:buFont typeface="Courier New"/>
              <a:buChar char="o"/>
            </a:pPr>
            <a:r>
              <a:rPr lang="fr-FR" dirty="0" smtClean="0">
                <a:latin typeface="Script cole" charset="0"/>
                <a:ea typeface="ÇlÇr ñæí©" charset="0"/>
              </a:rPr>
              <a:t>se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Script cole" charset="0"/>
                <a:ea typeface="ÇlÇr ñæí©" charset="0"/>
              </a:rPr>
              <a:t>p</a:t>
            </a:r>
            <a:r>
              <a:rPr lang="fr-FR" dirty="0" smtClean="0">
                <a:latin typeface="Script cole" charset="0"/>
                <a:ea typeface="ÇlÇr ñæí©" charset="0"/>
              </a:rPr>
              <a:t>t</a:t>
            </a:r>
            <a:endParaRPr lang="fr-FR" dirty="0" smtClean="0">
              <a:solidFill>
                <a:srgbClr val="7F7F7F"/>
              </a:solidFill>
              <a:latin typeface="Script cole" charset="0"/>
              <a:ea typeface="ÇlÇr ñæí©" charset="0"/>
            </a:endParaRPr>
          </a:p>
          <a:p>
            <a:pPr marL="285750" indent="-285750">
              <a:lnSpc>
                <a:spcPct val="120000"/>
              </a:lnSpc>
              <a:buFont typeface="Courier New"/>
              <a:buChar char="o"/>
            </a:pPr>
            <a:r>
              <a:rPr lang="fr-FR" dirty="0" smtClean="0">
                <a:latin typeface="Script cole" charset="0"/>
                <a:ea typeface="ÇlÇr ñæí©" charset="0"/>
              </a:rPr>
              <a:t>n</a:t>
            </a:r>
            <a:r>
              <a:rPr lang="fr-FR" dirty="0" smtClean="0">
                <a:solidFill>
                  <a:srgbClr val="008000"/>
                </a:solidFill>
                <a:latin typeface="Script cole" charset="0"/>
                <a:ea typeface="ÇlÇr ñæí©" charset="0"/>
              </a:rPr>
              <a:t>ain</a:t>
            </a:r>
            <a:r>
              <a:rPr lang="fr-FR" dirty="0" smtClean="0">
                <a:solidFill>
                  <a:srgbClr val="7F7F7F"/>
                </a:solidFill>
                <a:latin typeface="Script cole" charset="0"/>
                <a:ea typeface="ÇlÇr ñæí©" charset="0"/>
              </a:rPr>
              <a:t>s</a:t>
            </a:r>
          </a:p>
        </p:txBody>
      </p:sp>
      <p:sp>
        <p:nvSpPr>
          <p:cNvPr id="86" name="Rectangle 85"/>
          <p:cNvSpPr>
            <a:spLocks noChangeArrowheads="1"/>
          </p:cNvSpPr>
          <p:nvPr/>
        </p:nvSpPr>
        <p:spPr bwMode="auto">
          <a:xfrm>
            <a:off x="150684" y="7393509"/>
            <a:ext cx="1860553" cy="556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ursive standard" charset="0"/>
                <a:ea typeface="ÇlÇr ñæí©" charset="0"/>
              </a:rPr>
              <a:t>Je 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ursive standard" charset="0"/>
                <a:ea typeface="ÇlÇr ñæí©" charset="0"/>
              </a:rPr>
              <a:t>²li$ ²de$ </a:t>
            </a:r>
            <a:r>
              <a:rPr lang="fr-FR" sz="1600" dirty="0">
                <a:latin typeface="Cursive standard" charset="0"/>
                <a:ea typeface="ÇlÇr ñæí©" charset="0"/>
              </a:rPr>
              <a:t>²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ursive standard" charset="0"/>
                <a:ea typeface="ÇlÇr ñæí©" charset="0"/>
              </a:rPr>
              <a:t>phrase$</a:t>
            </a:r>
            <a:r>
              <a:rPr kumimoji="0" 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ursive standard" charset="0"/>
                <a:ea typeface="ÇlÇr ñæí©" charset="0"/>
              </a:rPr>
              <a:t> :</a:t>
            </a:r>
            <a:endParaRPr kumimoji="0" lang="fr-F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7" name="Forme libre 86"/>
          <p:cNvSpPr/>
          <p:nvPr/>
        </p:nvSpPr>
        <p:spPr>
          <a:xfrm>
            <a:off x="242620" y="8283226"/>
            <a:ext cx="251996" cy="71974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Forme libre 91"/>
          <p:cNvSpPr/>
          <p:nvPr/>
        </p:nvSpPr>
        <p:spPr>
          <a:xfrm>
            <a:off x="581323" y="8283220"/>
            <a:ext cx="396000" cy="7198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Forme libre 92"/>
          <p:cNvSpPr/>
          <p:nvPr/>
        </p:nvSpPr>
        <p:spPr>
          <a:xfrm>
            <a:off x="1063850" y="8283220"/>
            <a:ext cx="251996" cy="67738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Forme libre 95"/>
          <p:cNvSpPr/>
          <p:nvPr/>
        </p:nvSpPr>
        <p:spPr>
          <a:xfrm>
            <a:off x="2351617" y="9211213"/>
            <a:ext cx="395998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Forme libre 96"/>
          <p:cNvSpPr/>
          <p:nvPr/>
        </p:nvSpPr>
        <p:spPr>
          <a:xfrm>
            <a:off x="1821589" y="9211213"/>
            <a:ext cx="143997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Forme libre 97"/>
          <p:cNvSpPr/>
          <p:nvPr/>
        </p:nvSpPr>
        <p:spPr>
          <a:xfrm>
            <a:off x="3095313" y="9211213"/>
            <a:ext cx="250883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Forme libre 98"/>
          <p:cNvSpPr/>
          <p:nvPr/>
        </p:nvSpPr>
        <p:spPr>
          <a:xfrm>
            <a:off x="2015069" y="9211213"/>
            <a:ext cx="359997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Forme libre 99"/>
          <p:cNvSpPr/>
          <p:nvPr/>
        </p:nvSpPr>
        <p:spPr>
          <a:xfrm>
            <a:off x="2725704" y="9211213"/>
            <a:ext cx="287997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Forme libre 100"/>
          <p:cNvSpPr/>
          <p:nvPr/>
        </p:nvSpPr>
        <p:spPr>
          <a:xfrm>
            <a:off x="2440513" y="9648691"/>
            <a:ext cx="431896" cy="67737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Forme libre 101"/>
          <p:cNvSpPr/>
          <p:nvPr/>
        </p:nvSpPr>
        <p:spPr>
          <a:xfrm>
            <a:off x="3449604" y="9211213"/>
            <a:ext cx="431996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" name="Forme libre 102"/>
          <p:cNvSpPr/>
          <p:nvPr/>
        </p:nvSpPr>
        <p:spPr>
          <a:xfrm>
            <a:off x="1408870" y="8283226"/>
            <a:ext cx="215994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Forme libre 103"/>
          <p:cNvSpPr/>
          <p:nvPr/>
        </p:nvSpPr>
        <p:spPr>
          <a:xfrm>
            <a:off x="1636777" y="8278964"/>
            <a:ext cx="179994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Forme libre 104"/>
          <p:cNvSpPr/>
          <p:nvPr/>
        </p:nvSpPr>
        <p:spPr>
          <a:xfrm>
            <a:off x="3954857" y="9211213"/>
            <a:ext cx="503995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Forme libre 105"/>
          <p:cNvSpPr/>
          <p:nvPr/>
        </p:nvSpPr>
        <p:spPr>
          <a:xfrm>
            <a:off x="4557295" y="9211213"/>
            <a:ext cx="323993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Forme libre 106"/>
          <p:cNvSpPr/>
          <p:nvPr/>
        </p:nvSpPr>
        <p:spPr>
          <a:xfrm>
            <a:off x="4943636" y="9211213"/>
            <a:ext cx="215996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Forme libre 107"/>
          <p:cNvSpPr/>
          <p:nvPr/>
        </p:nvSpPr>
        <p:spPr>
          <a:xfrm>
            <a:off x="2922831" y="9648691"/>
            <a:ext cx="359895" cy="67737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1" name="Rectangle à coins arrondis 110"/>
          <p:cNvSpPr/>
          <p:nvPr/>
        </p:nvSpPr>
        <p:spPr>
          <a:xfrm>
            <a:off x="2343150" y="5317883"/>
            <a:ext cx="2171700" cy="557981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400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Lecture 37 : </a:t>
            </a:r>
          </a:p>
          <a:p>
            <a:pPr algn="ctr">
              <a:spcAft>
                <a:spcPts val="0"/>
              </a:spcAft>
            </a:pPr>
            <a:r>
              <a:rPr lang="fr-FR" sz="1400" i="1" dirty="0" smtClean="0">
                <a:solidFill>
                  <a:srgbClr val="000000"/>
                </a:solidFill>
                <a:effectLst/>
                <a:latin typeface="Comic Sans MS"/>
                <a:ea typeface="ＭＳ 明朝"/>
                <a:cs typeface="Times New Roman"/>
              </a:rPr>
              <a:t>C’est moi le plus fort</a:t>
            </a:r>
            <a:endParaRPr lang="fr-FR" sz="1400" i="1" dirty="0">
              <a:effectLst/>
              <a:ea typeface="ＭＳ 明朝"/>
              <a:cs typeface="Times New Roman"/>
            </a:endParaRPr>
          </a:p>
        </p:txBody>
      </p:sp>
      <p:pic>
        <p:nvPicPr>
          <p:cNvPr id="112" name="Image 111" descr="http://storage.canalblog.com/82/82/646936/4587701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97262">
            <a:off x="4398009" y="5354289"/>
            <a:ext cx="394123" cy="486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3" name="Forme libre 112"/>
          <p:cNvSpPr/>
          <p:nvPr/>
        </p:nvSpPr>
        <p:spPr>
          <a:xfrm>
            <a:off x="5949049" y="9211213"/>
            <a:ext cx="431996" cy="67738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4" name="Forme libre 113"/>
          <p:cNvSpPr/>
          <p:nvPr/>
        </p:nvSpPr>
        <p:spPr>
          <a:xfrm>
            <a:off x="2190873" y="9655706"/>
            <a:ext cx="179996" cy="67738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5" name="Forme libre 114"/>
          <p:cNvSpPr/>
          <p:nvPr/>
        </p:nvSpPr>
        <p:spPr>
          <a:xfrm>
            <a:off x="1821589" y="9655706"/>
            <a:ext cx="287997" cy="67738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6" name="Forme libre 115"/>
          <p:cNvSpPr/>
          <p:nvPr/>
        </p:nvSpPr>
        <p:spPr>
          <a:xfrm>
            <a:off x="5251447" y="9211213"/>
            <a:ext cx="611995" cy="67738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7" name="Image 11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0811" y="7806259"/>
            <a:ext cx="575989" cy="778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Image 11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769" y="8729138"/>
            <a:ext cx="1524430" cy="11260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5712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343150" y="237886"/>
            <a:ext cx="2171700" cy="42545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400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Lecture 28</a:t>
            </a:r>
            <a:endParaRPr lang="fr-FR" sz="1400" dirty="0">
              <a:effectLst/>
              <a:ea typeface="ＭＳ 明朝"/>
              <a:cs typeface="Times New Roman"/>
            </a:endParaRPr>
          </a:p>
        </p:txBody>
      </p:sp>
      <p:sp>
        <p:nvSpPr>
          <p:cNvPr id="18" name="Zone de texte 5"/>
          <p:cNvSpPr txBox="1"/>
          <p:nvPr/>
        </p:nvSpPr>
        <p:spPr>
          <a:xfrm>
            <a:off x="0" y="694276"/>
            <a:ext cx="6858000" cy="409709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250000"/>
              </a:lnSpc>
            </a:pPr>
            <a:r>
              <a:rPr lang="fr-FR" sz="2000" dirty="0" smtClean="0">
                <a:latin typeface="Comic Sans MS"/>
                <a:ea typeface="ＭＳ 明朝"/>
                <a:cs typeface="Comic Sans MS"/>
              </a:rPr>
              <a:t>Mathieu est trop nerveux.</a:t>
            </a:r>
          </a:p>
          <a:p>
            <a:pPr>
              <a:lnSpc>
                <a:spcPct val="250000"/>
              </a:lnSpc>
            </a:pPr>
            <a:r>
              <a:rPr lang="fr-FR" sz="2000" dirty="0" smtClean="0">
                <a:latin typeface="Comic Sans MS"/>
                <a:ea typeface="ＭＳ 明朝"/>
                <a:cs typeface="Comic Sans MS"/>
              </a:rPr>
              <a:t>Juliette est trop coquette.</a:t>
            </a:r>
          </a:p>
          <a:p>
            <a:pPr>
              <a:lnSpc>
                <a:spcPct val="250000"/>
              </a:lnSpc>
            </a:pPr>
            <a:r>
              <a:rPr lang="fr-FR" sz="2000" dirty="0" smtClean="0">
                <a:latin typeface="Comic Sans MS"/>
                <a:ea typeface="ＭＳ 明朝"/>
                <a:cs typeface="Comic Sans MS"/>
              </a:rPr>
              <a:t>Benoit est trop maladroit. </a:t>
            </a:r>
          </a:p>
          <a:p>
            <a:pPr>
              <a:lnSpc>
                <a:spcPct val="250000"/>
              </a:lnSpc>
            </a:pPr>
            <a:r>
              <a:rPr lang="fr-FR" sz="2000" dirty="0" smtClean="0">
                <a:latin typeface="Comic Sans MS"/>
                <a:ea typeface="ＭＳ 明朝"/>
                <a:cs typeface="Comic Sans MS"/>
              </a:rPr>
              <a:t>Esther est trop solitaire.</a:t>
            </a:r>
          </a:p>
          <a:p>
            <a:pPr>
              <a:lnSpc>
                <a:spcPct val="250000"/>
              </a:lnSpc>
            </a:pPr>
            <a:r>
              <a:rPr lang="fr-FR" sz="2000" dirty="0" smtClean="0">
                <a:latin typeface="Comic Sans MS"/>
                <a:ea typeface="ＭＳ 明朝"/>
                <a:cs typeface="Comic Sans MS"/>
              </a:rPr>
              <a:t>Peter est trop rêveur. </a:t>
            </a:r>
          </a:p>
          <a:p>
            <a:pPr>
              <a:lnSpc>
                <a:spcPct val="250000"/>
              </a:lnSpc>
            </a:pPr>
            <a:endParaRPr lang="fr-FR" sz="2000" dirty="0" smtClean="0">
              <a:latin typeface="Comic Sans MS"/>
              <a:ea typeface="ＭＳ 明朝"/>
              <a:cs typeface="Comic Sans MS"/>
            </a:endParaRPr>
          </a:p>
          <a:p>
            <a:pPr>
              <a:lnSpc>
                <a:spcPct val="250000"/>
              </a:lnSpc>
            </a:pPr>
            <a:endParaRPr lang="fr-FR" sz="2000" dirty="0" smtClean="0">
              <a:latin typeface="Comic Sans MS"/>
              <a:ea typeface="ＭＳ 明朝"/>
              <a:cs typeface="Comic Sans MS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283">
            <a:off x="4497014" y="153560"/>
            <a:ext cx="609599" cy="580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358" y="3109900"/>
            <a:ext cx="956757" cy="900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5088" y="921388"/>
            <a:ext cx="976854" cy="900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0252" y="3891365"/>
            <a:ext cx="931690" cy="90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1880" y="2405901"/>
            <a:ext cx="968750" cy="900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4306" y="1532355"/>
            <a:ext cx="984827" cy="900000"/>
          </a:xfrm>
          <a:prstGeom prst="rect">
            <a:avLst/>
          </a:prstGeom>
        </p:spPr>
      </p:pic>
      <p:sp>
        <p:nvSpPr>
          <p:cNvPr id="11" name="Rectangle à coins arrondis 10"/>
          <p:cNvSpPr/>
          <p:nvPr/>
        </p:nvSpPr>
        <p:spPr>
          <a:xfrm>
            <a:off x="2365420" y="5162922"/>
            <a:ext cx="2171700" cy="42545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400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Lecture 28</a:t>
            </a:r>
            <a:endParaRPr lang="fr-FR" sz="1400" dirty="0">
              <a:effectLst/>
              <a:ea typeface="ＭＳ 明朝"/>
              <a:cs typeface="Times New Roman"/>
            </a:endParaRPr>
          </a:p>
        </p:txBody>
      </p:sp>
      <p:sp>
        <p:nvSpPr>
          <p:cNvPr id="12" name="Zone de texte 5"/>
          <p:cNvSpPr txBox="1"/>
          <p:nvPr/>
        </p:nvSpPr>
        <p:spPr>
          <a:xfrm>
            <a:off x="22270" y="5619312"/>
            <a:ext cx="6858000" cy="409709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250000"/>
              </a:lnSpc>
            </a:pPr>
            <a:r>
              <a:rPr lang="fr-FR" sz="2000" dirty="0" smtClean="0">
                <a:latin typeface="Comic Sans MS"/>
                <a:ea typeface="ＭＳ 明朝"/>
                <a:cs typeface="Comic Sans MS"/>
              </a:rPr>
              <a:t>Mat</a:t>
            </a: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  <a:latin typeface="Comic Sans MS"/>
                <a:ea typeface="ＭＳ 明朝"/>
                <a:cs typeface="Comic Sans MS"/>
              </a:rPr>
              <a:t>h</a:t>
            </a:r>
            <a:r>
              <a:rPr lang="fr-FR" sz="2000" dirty="0" smtClean="0">
                <a:latin typeface="Comic Sans MS"/>
                <a:ea typeface="ＭＳ 明朝"/>
                <a:cs typeface="Comic Sans MS"/>
              </a:rPr>
              <a:t>ieu </a:t>
            </a:r>
            <a:r>
              <a:rPr lang="fr-FR" sz="2000" b="1" dirty="0" smtClean="0">
                <a:latin typeface="Comic Sans MS"/>
                <a:ea typeface="ＭＳ 明朝"/>
                <a:cs typeface="Comic Sans MS"/>
              </a:rPr>
              <a:t>est</a:t>
            </a:r>
            <a:r>
              <a:rPr lang="fr-FR" sz="2000" dirty="0" smtClean="0">
                <a:latin typeface="Comic Sans MS"/>
                <a:ea typeface="ＭＳ 明朝"/>
                <a:cs typeface="Comic Sans MS"/>
              </a:rPr>
              <a:t> tro</a:t>
            </a:r>
            <a:r>
              <a:rPr lang="fr-FR" sz="2000" dirty="0" smtClean="0">
                <a:solidFill>
                  <a:srgbClr val="A6A6A6"/>
                </a:solidFill>
                <a:latin typeface="Comic Sans MS"/>
                <a:ea typeface="ＭＳ 明朝"/>
                <a:cs typeface="Comic Sans MS"/>
              </a:rPr>
              <a:t>p</a:t>
            </a:r>
            <a:r>
              <a:rPr lang="fr-FR" sz="2000" dirty="0" smtClean="0">
                <a:latin typeface="Comic Sans MS"/>
                <a:ea typeface="ＭＳ 明朝"/>
                <a:cs typeface="Comic Sans MS"/>
              </a:rPr>
              <a:t> nerveu</a:t>
            </a:r>
            <a:r>
              <a:rPr lang="fr-FR" sz="2000" dirty="0" smtClean="0">
                <a:solidFill>
                  <a:srgbClr val="A6A6A6"/>
                </a:solidFill>
                <a:latin typeface="Comic Sans MS"/>
                <a:ea typeface="ＭＳ 明朝"/>
                <a:cs typeface="Comic Sans MS"/>
              </a:rPr>
              <a:t>x</a:t>
            </a:r>
            <a:r>
              <a:rPr lang="fr-FR" sz="2000" dirty="0" smtClean="0">
                <a:latin typeface="Comic Sans MS"/>
                <a:ea typeface="ＭＳ 明朝"/>
                <a:cs typeface="Comic Sans MS"/>
              </a:rPr>
              <a:t>.</a:t>
            </a:r>
          </a:p>
          <a:p>
            <a:pPr>
              <a:lnSpc>
                <a:spcPct val="250000"/>
              </a:lnSpc>
            </a:pPr>
            <a:r>
              <a:rPr lang="fr-FR" sz="2000" dirty="0" smtClean="0">
                <a:latin typeface="Comic Sans MS"/>
                <a:ea typeface="ＭＳ 明朝"/>
                <a:cs typeface="Comic Sans MS"/>
              </a:rPr>
              <a:t>Juliette </a:t>
            </a:r>
            <a:r>
              <a:rPr lang="fr-FR" sz="2000" b="1" dirty="0" smtClean="0">
                <a:latin typeface="Comic Sans MS"/>
                <a:ea typeface="ＭＳ 明朝"/>
                <a:cs typeface="Comic Sans MS"/>
              </a:rPr>
              <a:t>est</a:t>
            </a:r>
            <a:r>
              <a:rPr lang="fr-FR" sz="2000" dirty="0" smtClean="0">
                <a:latin typeface="Comic Sans MS"/>
                <a:ea typeface="ＭＳ 明朝"/>
                <a:cs typeface="Comic Sans MS"/>
              </a:rPr>
              <a:t> tro</a:t>
            </a:r>
            <a:r>
              <a:rPr lang="fr-FR" sz="2000" dirty="0" smtClean="0">
                <a:solidFill>
                  <a:srgbClr val="A6A6A6"/>
                </a:solidFill>
                <a:latin typeface="Comic Sans MS"/>
                <a:ea typeface="ＭＳ 明朝"/>
                <a:cs typeface="Comic Sans MS"/>
              </a:rPr>
              <a:t>p</a:t>
            </a:r>
            <a:r>
              <a:rPr lang="fr-FR" sz="2000" dirty="0" smtClean="0">
                <a:latin typeface="Comic Sans MS"/>
                <a:ea typeface="ＭＳ 明朝"/>
                <a:cs typeface="Comic Sans MS"/>
              </a:rPr>
              <a:t> coq</a:t>
            </a:r>
            <a:r>
              <a:rPr lang="fr-FR" sz="2000" dirty="0" smtClean="0">
                <a:solidFill>
                  <a:srgbClr val="A6A6A6"/>
                </a:solidFill>
                <a:latin typeface="Comic Sans MS"/>
                <a:ea typeface="ＭＳ 明朝"/>
                <a:cs typeface="Comic Sans MS"/>
              </a:rPr>
              <a:t>u</a:t>
            </a:r>
            <a:r>
              <a:rPr lang="fr-FR" sz="2000" dirty="0" smtClean="0">
                <a:latin typeface="Comic Sans MS"/>
                <a:ea typeface="ＭＳ 明朝"/>
                <a:cs typeface="Comic Sans MS"/>
              </a:rPr>
              <a:t>ette.</a:t>
            </a:r>
          </a:p>
          <a:p>
            <a:pPr>
              <a:lnSpc>
                <a:spcPct val="250000"/>
              </a:lnSpc>
            </a:pPr>
            <a:r>
              <a:rPr lang="fr-FR" sz="2000" dirty="0" smtClean="0">
                <a:latin typeface="Comic Sans MS"/>
                <a:ea typeface="ＭＳ 明朝"/>
                <a:cs typeface="Comic Sans MS"/>
              </a:rPr>
              <a:t>Benoi</a:t>
            </a:r>
            <a:r>
              <a:rPr lang="fr-FR" sz="2000" dirty="0" smtClean="0">
                <a:solidFill>
                  <a:srgbClr val="A6A6A6"/>
                </a:solidFill>
                <a:latin typeface="Comic Sans MS"/>
                <a:ea typeface="ＭＳ 明朝"/>
                <a:cs typeface="Comic Sans MS"/>
              </a:rPr>
              <a:t>t</a:t>
            </a:r>
            <a:r>
              <a:rPr lang="fr-FR" sz="2000" dirty="0" smtClean="0">
                <a:latin typeface="Comic Sans MS"/>
                <a:ea typeface="ＭＳ 明朝"/>
                <a:cs typeface="Comic Sans MS"/>
              </a:rPr>
              <a:t> </a:t>
            </a:r>
            <a:r>
              <a:rPr lang="fr-FR" sz="2000" b="1" dirty="0" smtClean="0">
                <a:latin typeface="Comic Sans MS"/>
                <a:ea typeface="ＭＳ 明朝"/>
                <a:cs typeface="Comic Sans MS"/>
              </a:rPr>
              <a:t>est</a:t>
            </a:r>
            <a:r>
              <a:rPr lang="fr-FR" sz="2000" dirty="0" smtClean="0">
                <a:latin typeface="Comic Sans MS"/>
                <a:ea typeface="ＭＳ 明朝"/>
                <a:cs typeface="Comic Sans MS"/>
              </a:rPr>
              <a:t> tro</a:t>
            </a:r>
            <a:r>
              <a:rPr lang="fr-FR" sz="2000" dirty="0" smtClean="0">
                <a:solidFill>
                  <a:srgbClr val="A6A6A6"/>
                </a:solidFill>
                <a:latin typeface="Comic Sans MS"/>
                <a:ea typeface="ＭＳ 明朝"/>
                <a:cs typeface="Comic Sans MS"/>
              </a:rPr>
              <a:t>p</a:t>
            </a:r>
            <a:r>
              <a:rPr lang="fr-FR" sz="2000" dirty="0" smtClean="0">
                <a:latin typeface="Comic Sans MS"/>
                <a:ea typeface="ＭＳ 明朝"/>
                <a:cs typeface="Comic Sans MS"/>
              </a:rPr>
              <a:t> maladroi</a:t>
            </a:r>
            <a:r>
              <a:rPr lang="fr-FR" sz="2000" dirty="0" smtClean="0">
                <a:solidFill>
                  <a:srgbClr val="A6A6A6"/>
                </a:solidFill>
                <a:latin typeface="Comic Sans MS"/>
                <a:ea typeface="ＭＳ 明朝"/>
                <a:cs typeface="Comic Sans MS"/>
              </a:rPr>
              <a:t>t</a:t>
            </a:r>
            <a:r>
              <a:rPr lang="fr-FR" sz="2000" dirty="0" smtClean="0">
                <a:latin typeface="Comic Sans MS"/>
                <a:ea typeface="ＭＳ 明朝"/>
                <a:cs typeface="Comic Sans MS"/>
              </a:rPr>
              <a:t>. </a:t>
            </a:r>
          </a:p>
          <a:p>
            <a:pPr>
              <a:lnSpc>
                <a:spcPct val="250000"/>
              </a:lnSpc>
            </a:pPr>
            <a:r>
              <a:rPr lang="fr-FR" sz="2000" dirty="0" smtClean="0">
                <a:latin typeface="Comic Sans MS"/>
                <a:ea typeface="ＭＳ 明朝"/>
                <a:cs typeface="Comic Sans MS"/>
              </a:rPr>
              <a:t>Est</a:t>
            </a:r>
            <a:r>
              <a:rPr lang="fr-FR" sz="2000" dirty="0" smtClean="0">
                <a:solidFill>
                  <a:srgbClr val="A6A6A6"/>
                </a:solidFill>
                <a:latin typeface="Comic Sans MS"/>
                <a:ea typeface="ＭＳ 明朝"/>
                <a:cs typeface="Comic Sans MS"/>
              </a:rPr>
              <a:t>h</a:t>
            </a:r>
            <a:r>
              <a:rPr lang="fr-FR" sz="2000" dirty="0" smtClean="0">
                <a:latin typeface="Comic Sans MS"/>
                <a:ea typeface="ＭＳ 明朝"/>
                <a:cs typeface="Comic Sans MS"/>
              </a:rPr>
              <a:t>er </a:t>
            </a:r>
            <a:r>
              <a:rPr lang="fr-FR" sz="2000" b="1" dirty="0" smtClean="0">
                <a:latin typeface="Comic Sans MS"/>
                <a:ea typeface="ＭＳ 明朝"/>
                <a:cs typeface="Comic Sans MS"/>
              </a:rPr>
              <a:t>est</a:t>
            </a:r>
            <a:r>
              <a:rPr lang="fr-FR" sz="2000" dirty="0" smtClean="0">
                <a:latin typeface="Comic Sans MS"/>
                <a:ea typeface="ＭＳ 明朝"/>
                <a:cs typeface="Comic Sans MS"/>
              </a:rPr>
              <a:t> tro</a:t>
            </a:r>
            <a:r>
              <a:rPr lang="fr-FR" sz="2000" dirty="0" smtClean="0">
                <a:solidFill>
                  <a:srgbClr val="A6A6A6"/>
                </a:solidFill>
                <a:latin typeface="Comic Sans MS"/>
                <a:ea typeface="ＭＳ 明朝"/>
                <a:cs typeface="Comic Sans MS"/>
              </a:rPr>
              <a:t>p</a:t>
            </a:r>
            <a:r>
              <a:rPr lang="fr-FR" sz="2000" dirty="0" smtClean="0">
                <a:latin typeface="Comic Sans MS"/>
                <a:ea typeface="ＭＳ 明朝"/>
                <a:cs typeface="Comic Sans MS"/>
              </a:rPr>
              <a:t> solitaire.</a:t>
            </a:r>
          </a:p>
          <a:p>
            <a:pPr>
              <a:lnSpc>
                <a:spcPct val="250000"/>
              </a:lnSpc>
            </a:pPr>
            <a:r>
              <a:rPr lang="fr-FR" sz="2000" dirty="0" smtClean="0">
                <a:latin typeface="Comic Sans MS"/>
                <a:ea typeface="ＭＳ 明朝"/>
                <a:cs typeface="Comic Sans MS"/>
              </a:rPr>
              <a:t>Peter </a:t>
            </a:r>
            <a:r>
              <a:rPr lang="fr-FR" sz="2000" b="1" dirty="0" smtClean="0">
                <a:latin typeface="Comic Sans MS"/>
                <a:ea typeface="ＭＳ 明朝"/>
                <a:cs typeface="Comic Sans MS"/>
              </a:rPr>
              <a:t>est</a:t>
            </a:r>
            <a:r>
              <a:rPr lang="fr-FR" sz="2000" dirty="0" smtClean="0">
                <a:latin typeface="Comic Sans MS"/>
                <a:ea typeface="ＭＳ 明朝"/>
                <a:cs typeface="Comic Sans MS"/>
              </a:rPr>
              <a:t> tro</a:t>
            </a:r>
            <a:r>
              <a:rPr lang="fr-FR" sz="2000" dirty="0" smtClean="0">
                <a:solidFill>
                  <a:srgbClr val="A6A6A6"/>
                </a:solidFill>
                <a:latin typeface="Comic Sans MS"/>
                <a:ea typeface="ＭＳ 明朝"/>
                <a:cs typeface="Comic Sans MS"/>
              </a:rPr>
              <a:t>p</a:t>
            </a:r>
            <a:r>
              <a:rPr lang="fr-FR" sz="2000" dirty="0" smtClean="0">
                <a:latin typeface="Comic Sans MS"/>
                <a:ea typeface="ＭＳ 明朝"/>
                <a:cs typeface="Comic Sans MS"/>
              </a:rPr>
              <a:t> rêveur. </a:t>
            </a:r>
          </a:p>
          <a:p>
            <a:pPr>
              <a:lnSpc>
                <a:spcPct val="250000"/>
              </a:lnSpc>
            </a:pPr>
            <a:endParaRPr lang="fr-FR" sz="2000" dirty="0" smtClean="0">
              <a:latin typeface="Comic Sans MS"/>
              <a:ea typeface="ＭＳ 明朝"/>
              <a:cs typeface="Comic Sans MS"/>
            </a:endParaRPr>
          </a:p>
          <a:p>
            <a:pPr>
              <a:lnSpc>
                <a:spcPct val="250000"/>
              </a:lnSpc>
            </a:pPr>
            <a:endParaRPr lang="fr-FR" sz="2000" dirty="0" smtClean="0">
              <a:latin typeface="Comic Sans MS"/>
              <a:ea typeface="ＭＳ 明朝"/>
              <a:cs typeface="Comic Sans MS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283">
            <a:off x="4519284" y="5078596"/>
            <a:ext cx="609599" cy="580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7628" y="8034936"/>
            <a:ext cx="956757" cy="9000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7358" y="5846424"/>
            <a:ext cx="976854" cy="9000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2522" y="8816401"/>
            <a:ext cx="931690" cy="90000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4150" y="7330937"/>
            <a:ext cx="968750" cy="900000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6576" y="6457391"/>
            <a:ext cx="984827" cy="900000"/>
          </a:xfrm>
          <a:prstGeom prst="rect">
            <a:avLst/>
          </a:prstGeom>
        </p:spPr>
      </p:pic>
      <p:sp>
        <p:nvSpPr>
          <p:cNvPr id="20" name="Forme libre 19"/>
          <p:cNvSpPr/>
          <p:nvPr/>
        </p:nvSpPr>
        <p:spPr>
          <a:xfrm>
            <a:off x="155621" y="6349054"/>
            <a:ext cx="309033" cy="67738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orme libre 20"/>
          <p:cNvSpPr/>
          <p:nvPr/>
        </p:nvSpPr>
        <p:spPr>
          <a:xfrm>
            <a:off x="464654" y="6349054"/>
            <a:ext cx="619079" cy="71975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orme libre 21"/>
          <p:cNvSpPr/>
          <p:nvPr/>
        </p:nvSpPr>
        <p:spPr>
          <a:xfrm>
            <a:off x="2185518" y="6349055"/>
            <a:ext cx="442382" cy="78556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orme libre 22"/>
          <p:cNvSpPr/>
          <p:nvPr/>
        </p:nvSpPr>
        <p:spPr>
          <a:xfrm>
            <a:off x="2627900" y="6349055"/>
            <a:ext cx="555567" cy="82794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orme libre 23"/>
          <p:cNvSpPr/>
          <p:nvPr/>
        </p:nvSpPr>
        <p:spPr>
          <a:xfrm>
            <a:off x="1146234" y="6349054"/>
            <a:ext cx="376766" cy="7198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orme libre 24"/>
          <p:cNvSpPr/>
          <p:nvPr/>
        </p:nvSpPr>
        <p:spPr>
          <a:xfrm>
            <a:off x="1637301" y="6349054"/>
            <a:ext cx="461432" cy="67738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orme libre 25"/>
          <p:cNvSpPr/>
          <p:nvPr/>
        </p:nvSpPr>
        <p:spPr>
          <a:xfrm>
            <a:off x="91019" y="7103538"/>
            <a:ext cx="309033" cy="67738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Forme libre 26"/>
          <p:cNvSpPr/>
          <p:nvPr/>
        </p:nvSpPr>
        <p:spPr>
          <a:xfrm>
            <a:off x="400052" y="7103538"/>
            <a:ext cx="639233" cy="71975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Forme libre 27"/>
          <p:cNvSpPr/>
          <p:nvPr/>
        </p:nvSpPr>
        <p:spPr>
          <a:xfrm>
            <a:off x="2163236" y="7114357"/>
            <a:ext cx="309033" cy="67738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Forme libre 28"/>
          <p:cNvSpPr/>
          <p:nvPr/>
        </p:nvSpPr>
        <p:spPr>
          <a:xfrm>
            <a:off x="2472269" y="7103539"/>
            <a:ext cx="778931" cy="82794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Forme libre 29"/>
          <p:cNvSpPr/>
          <p:nvPr/>
        </p:nvSpPr>
        <p:spPr>
          <a:xfrm>
            <a:off x="1123952" y="7103538"/>
            <a:ext cx="376766" cy="7198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Forme libre 30"/>
          <p:cNvSpPr/>
          <p:nvPr/>
        </p:nvSpPr>
        <p:spPr>
          <a:xfrm>
            <a:off x="1615019" y="7103538"/>
            <a:ext cx="461432" cy="67738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Forme libre 31"/>
          <p:cNvSpPr/>
          <p:nvPr/>
        </p:nvSpPr>
        <p:spPr>
          <a:xfrm>
            <a:off x="114296" y="7865537"/>
            <a:ext cx="309033" cy="67738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Forme libre 32"/>
          <p:cNvSpPr/>
          <p:nvPr/>
        </p:nvSpPr>
        <p:spPr>
          <a:xfrm>
            <a:off x="423329" y="7876356"/>
            <a:ext cx="448738" cy="61156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Forme libre 33"/>
          <p:cNvSpPr/>
          <p:nvPr/>
        </p:nvSpPr>
        <p:spPr>
          <a:xfrm>
            <a:off x="1974853" y="7876356"/>
            <a:ext cx="309033" cy="67738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Forme libre 34"/>
          <p:cNvSpPr/>
          <p:nvPr/>
        </p:nvSpPr>
        <p:spPr>
          <a:xfrm>
            <a:off x="2283886" y="7869774"/>
            <a:ext cx="266699" cy="78557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Forme libre 35"/>
          <p:cNvSpPr/>
          <p:nvPr/>
        </p:nvSpPr>
        <p:spPr>
          <a:xfrm>
            <a:off x="935569" y="7865537"/>
            <a:ext cx="376766" cy="7198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Forme libre 36"/>
          <p:cNvSpPr/>
          <p:nvPr/>
        </p:nvSpPr>
        <p:spPr>
          <a:xfrm>
            <a:off x="1426636" y="7865537"/>
            <a:ext cx="461432" cy="67738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Forme libre 37"/>
          <p:cNvSpPr/>
          <p:nvPr/>
        </p:nvSpPr>
        <p:spPr>
          <a:xfrm>
            <a:off x="2550585" y="7865537"/>
            <a:ext cx="548215" cy="82794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Forme libre 39"/>
          <p:cNvSpPr/>
          <p:nvPr/>
        </p:nvSpPr>
        <p:spPr>
          <a:xfrm>
            <a:off x="155621" y="8636003"/>
            <a:ext cx="233838" cy="67738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Forme libre 40"/>
          <p:cNvSpPr/>
          <p:nvPr/>
        </p:nvSpPr>
        <p:spPr>
          <a:xfrm>
            <a:off x="389459" y="8636003"/>
            <a:ext cx="508007" cy="71975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Forme libre 41"/>
          <p:cNvSpPr/>
          <p:nvPr/>
        </p:nvSpPr>
        <p:spPr>
          <a:xfrm>
            <a:off x="2017187" y="8646822"/>
            <a:ext cx="266700" cy="67738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Forme libre 42"/>
          <p:cNvSpPr/>
          <p:nvPr/>
        </p:nvSpPr>
        <p:spPr>
          <a:xfrm>
            <a:off x="2283884" y="8646822"/>
            <a:ext cx="188385" cy="71976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Forme libre 43"/>
          <p:cNvSpPr/>
          <p:nvPr/>
        </p:nvSpPr>
        <p:spPr>
          <a:xfrm>
            <a:off x="977902" y="8636003"/>
            <a:ext cx="376766" cy="7198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Forme libre 44"/>
          <p:cNvSpPr/>
          <p:nvPr/>
        </p:nvSpPr>
        <p:spPr>
          <a:xfrm>
            <a:off x="1468969" y="8636003"/>
            <a:ext cx="461432" cy="67738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Forme libre 45"/>
          <p:cNvSpPr/>
          <p:nvPr/>
        </p:nvSpPr>
        <p:spPr>
          <a:xfrm>
            <a:off x="2472270" y="8646822"/>
            <a:ext cx="550330" cy="71976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Forme libre 47"/>
          <p:cNvSpPr/>
          <p:nvPr/>
        </p:nvSpPr>
        <p:spPr>
          <a:xfrm>
            <a:off x="91014" y="9389537"/>
            <a:ext cx="309033" cy="67738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Forme libre 48"/>
          <p:cNvSpPr/>
          <p:nvPr/>
        </p:nvSpPr>
        <p:spPr>
          <a:xfrm>
            <a:off x="400052" y="9400355"/>
            <a:ext cx="372530" cy="61157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Forme libre 49"/>
          <p:cNvSpPr/>
          <p:nvPr/>
        </p:nvSpPr>
        <p:spPr>
          <a:xfrm>
            <a:off x="1875369" y="9389537"/>
            <a:ext cx="287868" cy="7009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Forme libre 50"/>
          <p:cNvSpPr/>
          <p:nvPr/>
        </p:nvSpPr>
        <p:spPr>
          <a:xfrm>
            <a:off x="836084" y="9389537"/>
            <a:ext cx="376766" cy="7198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Forme libre 51"/>
          <p:cNvSpPr/>
          <p:nvPr/>
        </p:nvSpPr>
        <p:spPr>
          <a:xfrm>
            <a:off x="1327151" y="9389537"/>
            <a:ext cx="461432" cy="67738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Forme libre 52"/>
          <p:cNvSpPr/>
          <p:nvPr/>
        </p:nvSpPr>
        <p:spPr>
          <a:xfrm>
            <a:off x="2141069" y="9400355"/>
            <a:ext cx="486831" cy="71975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9750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343150" y="237885"/>
            <a:ext cx="2171700" cy="557981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400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Lecture 38 : </a:t>
            </a:r>
          </a:p>
          <a:p>
            <a:pPr algn="ctr">
              <a:spcAft>
                <a:spcPts val="0"/>
              </a:spcAft>
            </a:pPr>
            <a:r>
              <a:rPr lang="fr-FR" sz="1400" i="1" dirty="0" smtClean="0">
                <a:solidFill>
                  <a:srgbClr val="000000"/>
                </a:solidFill>
                <a:effectLst/>
                <a:latin typeface="Comic Sans MS"/>
                <a:ea typeface="ＭＳ 明朝"/>
                <a:cs typeface="Times New Roman"/>
              </a:rPr>
              <a:t>C’est moi le plus fort</a:t>
            </a:r>
            <a:endParaRPr lang="fr-FR" sz="1400" i="1" dirty="0">
              <a:effectLst/>
              <a:ea typeface="ＭＳ 明朝"/>
              <a:cs typeface="Times New Roman"/>
            </a:endParaRPr>
          </a:p>
        </p:txBody>
      </p:sp>
      <p:sp>
        <p:nvSpPr>
          <p:cNvPr id="18" name="Zone de texte 5"/>
          <p:cNvSpPr txBox="1"/>
          <p:nvPr/>
        </p:nvSpPr>
        <p:spPr>
          <a:xfrm>
            <a:off x="221229" y="994278"/>
            <a:ext cx="5366771" cy="124092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dirty="0">
                <a:latin typeface="Times New Roman"/>
                <a:cs typeface="Times New Roman"/>
              </a:rPr>
              <a:t> « </a:t>
            </a:r>
            <a:r>
              <a:rPr lang="fr-FR" dirty="0" err="1">
                <a:latin typeface="Times New Roman"/>
                <a:cs typeface="Times New Roman"/>
              </a:rPr>
              <a:t>Hahaaa</a:t>
            </a:r>
            <a:r>
              <a:rPr lang="fr-FR" dirty="0">
                <a:latin typeface="Times New Roman"/>
                <a:cs typeface="Times New Roman"/>
              </a:rPr>
              <a:t> ! C’est clair, c’est net ! Ça ne se discute pas. </a:t>
            </a:r>
          </a:p>
          <a:p>
            <a:r>
              <a:rPr lang="fr-FR" dirty="0">
                <a:latin typeface="Times New Roman"/>
                <a:cs typeface="Times New Roman"/>
              </a:rPr>
              <a:t>Tout le monde le sait ! Je suis la terreur de ces bois. </a:t>
            </a:r>
          </a:p>
          <a:p>
            <a:r>
              <a:rPr lang="fr-FR" dirty="0">
                <a:latin typeface="Times New Roman"/>
                <a:cs typeface="Times New Roman"/>
              </a:rPr>
              <a:t>C’est moi le plus grand des méchants ! » proclame le loup.</a:t>
            </a:r>
          </a:p>
        </p:txBody>
      </p:sp>
      <p:pic>
        <p:nvPicPr>
          <p:cNvPr id="70" name="Image 69" descr="http://storage.canalblog.com/82/82/646936/4587701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97262">
            <a:off x="4398009" y="274291"/>
            <a:ext cx="394123" cy="486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1" name="Zone de texte 5"/>
          <p:cNvSpPr txBox="1"/>
          <p:nvPr/>
        </p:nvSpPr>
        <p:spPr>
          <a:xfrm>
            <a:off x="2410888" y="2421466"/>
            <a:ext cx="4201582" cy="1896533"/>
          </a:xfrm>
          <a:prstGeom prst="rect">
            <a:avLst/>
          </a:prstGeom>
          <a:noFill/>
          <a:ln>
            <a:solidFill>
              <a:srgbClr val="7F7F7F"/>
            </a:solidFill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dirty="0">
                <a:latin typeface="Times New Roman"/>
                <a:cs typeface="Times New Roman"/>
              </a:rPr>
              <a:t>C’est alors qu’il rencontre une espèce de petit crapaud.</a:t>
            </a:r>
          </a:p>
          <a:p>
            <a:r>
              <a:rPr lang="fr-FR" dirty="0">
                <a:latin typeface="Times New Roman"/>
                <a:cs typeface="Times New Roman"/>
              </a:rPr>
              <a:t>« Salut, horrible chose. Je suppose que tu sais qui est le plus fort ? » dit le loup.</a:t>
            </a:r>
          </a:p>
          <a:p>
            <a:r>
              <a:rPr lang="fr-FR" dirty="0">
                <a:latin typeface="Times New Roman"/>
                <a:cs typeface="Times New Roman"/>
              </a:rPr>
              <a:t>« Oui, bien sûr. C’est ma maman ! » répond l’espèce de petit crapaud.</a:t>
            </a:r>
          </a:p>
          <a:p>
            <a:pPr>
              <a:lnSpc>
                <a:spcPct val="120000"/>
              </a:lnSpc>
            </a:pPr>
            <a:endParaRPr lang="fr-FR" sz="2000" dirty="0">
              <a:latin typeface="Times New Roman"/>
              <a:ea typeface="ＭＳ 明朝"/>
              <a:cs typeface="Times New Roman"/>
            </a:endParaRPr>
          </a:p>
        </p:txBody>
      </p:sp>
      <p:pic>
        <p:nvPicPr>
          <p:cNvPr id="21" name="Image 20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47442" y="1066802"/>
            <a:ext cx="756000" cy="1049868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Image 2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229" y="2421466"/>
            <a:ext cx="2062606" cy="189653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Rectangle à coins arrondis 22"/>
          <p:cNvSpPr/>
          <p:nvPr/>
        </p:nvSpPr>
        <p:spPr>
          <a:xfrm>
            <a:off x="2343150" y="5385613"/>
            <a:ext cx="2171700" cy="557981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400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Lecture 38 : </a:t>
            </a:r>
          </a:p>
          <a:p>
            <a:pPr algn="ctr">
              <a:spcAft>
                <a:spcPts val="0"/>
              </a:spcAft>
            </a:pPr>
            <a:r>
              <a:rPr lang="fr-FR" sz="1400" i="1" dirty="0" smtClean="0">
                <a:solidFill>
                  <a:srgbClr val="000000"/>
                </a:solidFill>
                <a:effectLst/>
                <a:latin typeface="Comic Sans MS"/>
                <a:ea typeface="ＭＳ 明朝"/>
                <a:cs typeface="Times New Roman"/>
              </a:rPr>
              <a:t>C’est moi le plus fort</a:t>
            </a:r>
            <a:endParaRPr lang="fr-FR" sz="1400" i="1" dirty="0">
              <a:effectLst/>
              <a:ea typeface="ＭＳ 明朝"/>
              <a:cs typeface="Times New Roman"/>
            </a:endParaRPr>
          </a:p>
        </p:txBody>
      </p:sp>
      <p:sp>
        <p:nvSpPr>
          <p:cNvPr id="24" name="Zone de texte 5"/>
          <p:cNvSpPr txBox="1"/>
          <p:nvPr/>
        </p:nvSpPr>
        <p:spPr>
          <a:xfrm>
            <a:off x="221229" y="6142006"/>
            <a:ext cx="5366771" cy="124092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dirty="0">
                <a:latin typeface="Times New Roman"/>
                <a:cs typeface="Times New Roman"/>
              </a:rPr>
              <a:t> « </a:t>
            </a:r>
            <a:r>
              <a:rPr lang="fr-FR" dirty="0" err="1">
                <a:latin typeface="Times New Roman"/>
                <a:cs typeface="Times New Roman"/>
              </a:rPr>
              <a:t>Hahaaa</a:t>
            </a:r>
            <a:r>
              <a:rPr lang="fr-FR" dirty="0">
                <a:latin typeface="Times New Roman"/>
                <a:cs typeface="Times New Roman"/>
              </a:rPr>
              <a:t> ! C’est clair, c’est net ! Ça ne se discute pas. </a:t>
            </a:r>
          </a:p>
          <a:p>
            <a:r>
              <a:rPr lang="fr-FR" dirty="0">
                <a:latin typeface="Times New Roman"/>
                <a:cs typeface="Times New Roman"/>
              </a:rPr>
              <a:t>Tout le monde le sait ! Je suis la terreur de ces bois. </a:t>
            </a:r>
          </a:p>
          <a:p>
            <a:r>
              <a:rPr lang="fr-FR" dirty="0">
                <a:latin typeface="Times New Roman"/>
                <a:cs typeface="Times New Roman"/>
              </a:rPr>
              <a:t>C’est moi le plus grand des méchants ! » proclame le loup.</a:t>
            </a:r>
          </a:p>
        </p:txBody>
      </p:sp>
      <p:pic>
        <p:nvPicPr>
          <p:cNvPr id="25" name="Image 24" descr="http://storage.canalblog.com/82/82/646936/4587701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97262">
            <a:off x="4398009" y="5422019"/>
            <a:ext cx="394123" cy="486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Zone de texte 5"/>
          <p:cNvSpPr txBox="1"/>
          <p:nvPr/>
        </p:nvSpPr>
        <p:spPr>
          <a:xfrm>
            <a:off x="2410888" y="7569194"/>
            <a:ext cx="4201582" cy="1896533"/>
          </a:xfrm>
          <a:prstGeom prst="rect">
            <a:avLst/>
          </a:prstGeom>
          <a:noFill/>
          <a:ln>
            <a:solidFill>
              <a:srgbClr val="7F7F7F"/>
            </a:solidFill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dirty="0">
                <a:latin typeface="Times New Roman"/>
                <a:cs typeface="Times New Roman"/>
              </a:rPr>
              <a:t>C’est alors qu’il rencontre une espèce de petit crapaud.</a:t>
            </a:r>
          </a:p>
          <a:p>
            <a:r>
              <a:rPr lang="fr-FR" dirty="0">
                <a:latin typeface="Times New Roman"/>
                <a:cs typeface="Times New Roman"/>
              </a:rPr>
              <a:t>« Salut, horrible chose. Je suppose que tu sais qui est le plus fort ? » dit le loup.</a:t>
            </a:r>
          </a:p>
          <a:p>
            <a:r>
              <a:rPr lang="fr-FR" dirty="0">
                <a:latin typeface="Times New Roman"/>
                <a:cs typeface="Times New Roman"/>
              </a:rPr>
              <a:t>« Oui, bien sûr. C’est ma maman ! » répond l’espèce de petit crapaud.</a:t>
            </a:r>
          </a:p>
          <a:p>
            <a:pPr>
              <a:lnSpc>
                <a:spcPct val="120000"/>
              </a:lnSpc>
            </a:pPr>
            <a:endParaRPr lang="fr-FR" sz="2000" dirty="0">
              <a:latin typeface="Times New Roman"/>
              <a:ea typeface="ＭＳ 明朝"/>
              <a:cs typeface="Times New Roman"/>
            </a:endParaRPr>
          </a:p>
        </p:txBody>
      </p:sp>
      <p:pic>
        <p:nvPicPr>
          <p:cNvPr id="27" name="Image 26"/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47442" y="6214530"/>
            <a:ext cx="792000" cy="1049868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Image 2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229" y="7569194"/>
            <a:ext cx="2062606" cy="18965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90636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343150" y="237885"/>
            <a:ext cx="2171700" cy="557981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400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Lecture 38 : </a:t>
            </a:r>
          </a:p>
          <a:p>
            <a:pPr algn="ctr">
              <a:spcAft>
                <a:spcPts val="0"/>
              </a:spcAft>
            </a:pPr>
            <a:r>
              <a:rPr lang="fr-FR" sz="1400" i="1" dirty="0" smtClean="0">
                <a:solidFill>
                  <a:srgbClr val="000000"/>
                </a:solidFill>
                <a:effectLst/>
                <a:latin typeface="Comic Sans MS"/>
                <a:ea typeface="ＭＳ 明朝"/>
                <a:cs typeface="Times New Roman"/>
              </a:rPr>
              <a:t>C’est moi le plus fort</a:t>
            </a:r>
            <a:endParaRPr lang="fr-FR" sz="1400" i="1" dirty="0">
              <a:effectLst/>
              <a:ea typeface="ＭＳ 明朝"/>
              <a:cs typeface="Times New Roman"/>
            </a:endParaRPr>
          </a:p>
        </p:txBody>
      </p:sp>
      <p:sp>
        <p:nvSpPr>
          <p:cNvPr id="18" name="Zone de texte 5"/>
          <p:cNvSpPr txBox="1"/>
          <p:nvPr/>
        </p:nvSpPr>
        <p:spPr>
          <a:xfrm>
            <a:off x="101600" y="994278"/>
            <a:ext cx="5645843" cy="112239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</a:pPr>
            <a:r>
              <a:rPr lang="fr-FR" dirty="0">
                <a:latin typeface="Times New Roman"/>
                <a:cs typeface="Times New Roman"/>
              </a:rPr>
              <a:t> « </a:t>
            </a:r>
            <a:r>
              <a:rPr lang="fr-FR" dirty="0" err="1">
                <a:solidFill>
                  <a:srgbClr val="7F7F7F"/>
                </a:solidFill>
                <a:latin typeface="Times New Roman"/>
                <a:cs typeface="Times New Roman"/>
              </a:rPr>
              <a:t>H</a:t>
            </a:r>
            <a:r>
              <a:rPr lang="fr-FR" dirty="0" err="1">
                <a:latin typeface="Times New Roman"/>
                <a:cs typeface="Times New Roman"/>
              </a:rPr>
              <a:t>a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h</a:t>
            </a:r>
            <a:r>
              <a:rPr lang="fr-FR" dirty="0" err="1">
                <a:latin typeface="Times New Roman"/>
                <a:cs typeface="Times New Roman"/>
              </a:rPr>
              <a:t>aaa</a:t>
            </a:r>
            <a:r>
              <a:rPr lang="fr-FR" dirty="0">
                <a:latin typeface="Times New Roman"/>
                <a:cs typeface="Times New Roman"/>
              </a:rPr>
              <a:t> ! C’est cl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ai</a:t>
            </a:r>
            <a:r>
              <a:rPr lang="fr-FR" dirty="0">
                <a:latin typeface="Times New Roman"/>
                <a:cs typeface="Times New Roman"/>
              </a:rPr>
              <a:t>r, c’est net ! Ça ne se discute pa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s</a:t>
            </a:r>
            <a:r>
              <a:rPr lang="fr-FR" dirty="0">
                <a:latin typeface="Times New Roman"/>
                <a:cs typeface="Times New Roman"/>
              </a:rPr>
              <a:t>. </a:t>
            </a:r>
          </a:p>
          <a:p>
            <a:pPr>
              <a:lnSpc>
                <a:spcPct val="120000"/>
              </a:lnSpc>
            </a:pPr>
            <a:r>
              <a:rPr lang="fr-FR" dirty="0">
                <a:latin typeface="Times New Roman"/>
                <a:cs typeface="Times New Roman"/>
              </a:rPr>
              <a:t>T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ou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t</a:t>
            </a:r>
            <a:r>
              <a:rPr lang="fr-FR" dirty="0">
                <a:latin typeface="Times New Roman"/>
                <a:cs typeface="Times New Roman"/>
              </a:rPr>
              <a:t> le m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on</a:t>
            </a:r>
            <a:r>
              <a:rPr lang="fr-FR" dirty="0">
                <a:latin typeface="Times New Roman"/>
                <a:cs typeface="Times New Roman"/>
              </a:rPr>
              <a:t>de le s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ai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t</a:t>
            </a:r>
            <a:r>
              <a:rPr lang="fr-FR" dirty="0">
                <a:latin typeface="Times New Roman"/>
                <a:cs typeface="Times New Roman"/>
              </a:rPr>
              <a:t> ! Je sui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s</a:t>
            </a:r>
            <a:r>
              <a:rPr lang="fr-FR" dirty="0">
                <a:latin typeface="Times New Roman"/>
                <a:cs typeface="Times New Roman"/>
              </a:rPr>
              <a:t> la terr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eu</a:t>
            </a:r>
            <a:r>
              <a:rPr lang="fr-FR" dirty="0">
                <a:latin typeface="Times New Roman"/>
                <a:cs typeface="Times New Roman"/>
              </a:rPr>
              <a:t>r de ces b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oi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s</a:t>
            </a:r>
            <a:r>
              <a:rPr lang="fr-FR" dirty="0">
                <a:latin typeface="Times New Roman"/>
                <a:cs typeface="Times New Roman"/>
              </a:rPr>
              <a:t>. </a:t>
            </a:r>
          </a:p>
          <a:p>
            <a:pPr>
              <a:lnSpc>
                <a:spcPct val="120000"/>
              </a:lnSpc>
            </a:pPr>
            <a:r>
              <a:rPr lang="fr-FR" dirty="0">
                <a:latin typeface="Times New Roman"/>
                <a:cs typeface="Times New Roman"/>
              </a:rPr>
              <a:t>C’est m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oi</a:t>
            </a:r>
            <a:r>
              <a:rPr lang="fr-FR" dirty="0">
                <a:latin typeface="Times New Roman"/>
                <a:cs typeface="Times New Roman"/>
              </a:rPr>
              <a:t> le plu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s</a:t>
            </a:r>
            <a:r>
              <a:rPr lang="fr-FR" dirty="0">
                <a:latin typeface="Times New Roman"/>
                <a:cs typeface="Times New Roman"/>
              </a:rPr>
              <a:t> gr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an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d</a:t>
            </a:r>
            <a:r>
              <a:rPr lang="fr-FR" dirty="0">
                <a:latin typeface="Times New Roman"/>
                <a:cs typeface="Times New Roman"/>
              </a:rPr>
              <a:t> des méch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an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ts</a:t>
            </a:r>
            <a:r>
              <a:rPr lang="fr-FR" dirty="0">
                <a:latin typeface="Times New Roman"/>
                <a:cs typeface="Times New Roman"/>
              </a:rPr>
              <a:t> ! » proclame le l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ou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p</a:t>
            </a:r>
            <a:r>
              <a:rPr lang="fr-FR" dirty="0">
                <a:latin typeface="Times New Roman"/>
                <a:cs typeface="Times New Roman"/>
              </a:rPr>
              <a:t>.</a:t>
            </a:r>
          </a:p>
        </p:txBody>
      </p:sp>
      <p:pic>
        <p:nvPicPr>
          <p:cNvPr id="70" name="Image 69" descr="http://storage.canalblog.com/82/82/646936/4587701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97262">
            <a:off x="4398009" y="274291"/>
            <a:ext cx="394123" cy="486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1" name="Zone de texte 5"/>
          <p:cNvSpPr txBox="1"/>
          <p:nvPr/>
        </p:nvSpPr>
        <p:spPr>
          <a:xfrm>
            <a:off x="2410888" y="2379131"/>
            <a:ext cx="4201582" cy="2040467"/>
          </a:xfrm>
          <a:prstGeom prst="rect">
            <a:avLst/>
          </a:prstGeom>
          <a:noFill/>
          <a:ln>
            <a:solidFill>
              <a:srgbClr val="7F7F7F"/>
            </a:solidFill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</a:pPr>
            <a:r>
              <a:rPr lang="fr-FR" dirty="0">
                <a:latin typeface="Times New Roman"/>
                <a:cs typeface="Times New Roman"/>
              </a:rPr>
              <a:t>C’est alor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s</a:t>
            </a:r>
            <a:r>
              <a:rPr lang="fr-FR" dirty="0">
                <a:latin typeface="Times New Roman"/>
                <a:cs typeface="Times New Roman"/>
              </a:rPr>
              <a:t> qu’il r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en</a:t>
            </a:r>
            <a:r>
              <a:rPr lang="fr-FR" dirty="0">
                <a:latin typeface="Times New Roman"/>
                <a:cs typeface="Times New Roman"/>
              </a:rPr>
              <a:t>c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on</a:t>
            </a:r>
            <a:r>
              <a:rPr lang="fr-FR" dirty="0">
                <a:latin typeface="Times New Roman"/>
                <a:cs typeface="Times New Roman"/>
              </a:rPr>
              <a:t>tre une espèce de peti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t</a:t>
            </a:r>
            <a:r>
              <a:rPr lang="fr-FR" dirty="0">
                <a:latin typeface="Times New Roman"/>
                <a:cs typeface="Times New Roman"/>
              </a:rPr>
              <a:t> crap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au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d</a:t>
            </a:r>
            <a:r>
              <a:rPr lang="fr-FR" dirty="0">
                <a:latin typeface="Times New Roman"/>
                <a:cs typeface="Times New Roman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fr-FR" dirty="0">
                <a:latin typeface="Times New Roman"/>
                <a:cs typeface="Times New Roman"/>
              </a:rPr>
              <a:t>« Salu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t</a:t>
            </a:r>
            <a:r>
              <a:rPr lang="fr-FR" dirty="0">
                <a:latin typeface="Times New Roman"/>
                <a:cs typeface="Times New Roman"/>
              </a:rPr>
              <a:t>, 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h</a:t>
            </a:r>
            <a:r>
              <a:rPr lang="fr-FR" dirty="0">
                <a:latin typeface="Times New Roman"/>
                <a:cs typeface="Times New Roman"/>
              </a:rPr>
              <a:t>orrible chose. Je suppose que tu s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ai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s</a:t>
            </a:r>
            <a:r>
              <a:rPr lang="fr-FR" dirty="0">
                <a:latin typeface="Times New Roman"/>
                <a:cs typeface="Times New Roman"/>
              </a:rPr>
              <a:t> qui est le plu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s</a:t>
            </a:r>
            <a:r>
              <a:rPr lang="fr-FR" dirty="0">
                <a:latin typeface="Times New Roman"/>
                <a:cs typeface="Times New Roman"/>
              </a:rPr>
              <a:t> for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t</a:t>
            </a:r>
            <a:r>
              <a:rPr lang="fr-FR" dirty="0">
                <a:latin typeface="Times New Roman"/>
                <a:cs typeface="Times New Roman"/>
              </a:rPr>
              <a:t> ? » dit le l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ou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p</a:t>
            </a:r>
            <a:r>
              <a:rPr lang="fr-FR" dirty="0">
                <a:latin typeface="Times New Roman"/>
                <a:cs typeface="Times New Roman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fr-FR" dirty="0">
                <a:latin typeface="Times New Roman"/>
                <a:cs typeface="Times New Roman"/>
              </a:rPr>
              <a:t>« </a:t>
            </a:r>
            <a:r>
              <a:rPr lang="fr-FR" dirty="0" smtClean="0">
                <a:latin typeface="Times New Roman"/>
                <a:cs typeface="Times New Roman"/>
              </a:rPr>
              <a:t>Oui. </a:t>
            </a:r>
            <a:r>
              <a:rPr lang="fr-FR" dirty="0">
                <a:latin typeface="Times New Roman"/>
                <a:cs typeface="Times New Roman"/>
              </a:rPr>
              <a:t>C’est ma mam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an</a:t>
            </a:r>
            <a:r>
              <a:rPr lang="fr-FR" dirty="0">
                <a:latin typeface="Times New Roman"/>
                <a:cs typeface="Times New Roman"/>
              </a:rPr>
              <a:t> ! » rép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on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d</a:t>
            </a:r>
            <a:r>
              <a:rPr lang="fr-FR" dirty="0">
                <a:latin typeface="Times New Roman"/>
                <a:cs typeface="Times New Roman"/>
              </a:rPr>
              <a:t> l’espèce de peti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t</a:t>
            </a:r>
            <a:r>
              <a:rPr lang="fr-FR" dirty="0">
                <a:latin typeface="Times New Roman"/>
                <a:cs typeface="Times New Roman"/>
              </a:rPr>
              <a:t> crap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au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d</a:t>
            </a:r>
            <a:r>
              <a:rPr lang="fr-FR" dirty="0">
                <a:latin typeface="Times New Roman"/>
                <a:cs typeface="Times New Roman"/>
              </a:rPr>
              <a:t>.</a:t>
            </a:r>
          </a:p>
          <a:p>
            <a:pPr>
              <a:lnSpc>
                <a:spcPct val="120000"/>
              </a:lnSpc>
            </a:pPr>
            <a:endParaRPr lang="fr-FR" sz="2000" dirty="0">
              <a:latin typeface="Times New Roman"/>
              <a:ea typeface="ＭＳ 明朝"/>
              <a:cs typeface="Times New Roman"/>
            </a:endParaRPr>
          </a:p>
        </p:txBody>
      </p:sp>
      <p:pic>
        <p:nvPicPr>
          <p:cNvPr id="21" name="Image 20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07133" y="1066802"/>
            <a:ext cx="719999" cy="973665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Image 2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229" y="2421466"/>
            <a:ext cx="2062606" cy="189653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Rectangle à coins arrondis 22"/>
          <p:cNvSpPr/>
          <p:nvPr/>
        </p:nvSpPr>
        <p:spPr>
          <a:xfrm>
            <a:off x="2343150" y="5385613"/>
            <a:ext cx="2171700" cy="557981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400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Lecture 38 : </a:t>
            </a:r>
          </a:p>
          <a:p>
            <a:pPr algn="ctr">
              <a:spcAft>
                <a:spcPts val="0"/>
              </a:spcAft>
            </a:pPr>
            <a:r>
              <a:rPr lang="fr-FR" sz="1400" i="1" dirty="0" smtClean="0">
                <a:solidFill>
                  <a:srgbClr val="000000"/>
                </a:solidFill>
                <a:effectLst/>
                <a:latin typeface="Comic Sans MS"/>
                <a:ea typeface="ＭＳ 明朝"/>
                <a:cs typeface="Times New Roman"/>
              </a:rPr>
              <a:t>C’est moi le plus fort</a:t>
            </a:r>
            <a:endParaRPr lang="fr-FR" sz="1400" i="1" dirty="0">
              <a:effectLst/>
              <a:ea typeface="ＭＳ 明朝"/>
              <a:cs typeface="Times New Roman"/>
            </a:endParaRPr>
          </a:p>
        </p:txBody>
      </p:sp>
      <p:pic>
        <p:nvPicPr>
          <p:cNvPr id="25" name="Image 24" descr="http://storage.canalblog.com/82/82/646936/4587701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97262">
            <a:off x="4398009" y="5422019"/>
            <a:ext cx="394123" cy="486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Image 2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229" y="7569194"/>
            <a:ext cx="2062606" cy="189653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Zone de texte 5"/>
          <p:cNvSpPr txBox="1"/>
          <p:nvPr/>
        </p:nvSpPr>
        <p:spPr>
          <a:xfrm>
            <a:off x="101600" y="6184341"/>
            <a:ext cx="5645843" cy="112239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</a:pPr>
            <a:r>
              <a:rPr lang="fr-FR" dirty="0">
                <a:latin typeface="Times New Roman"/>
                <a:cs typeface="Times New Roman"/>
              </a:rPr>
              <a:t> « </a:t>
            </a:r>
            <a:r>
              <a:rPr lang="fr-FR" dirty="0" err="1">
                <a:solidFill>
                  <a:srgbClr val="7F7F7F"/>
                </a:solidFill>
                <a:latin typeface="Times New Roman"/>
                <a:cs typeface="Times New Roman"/>
              </a:rPr>
              <a:t>H</a:t>
            </a:r>
            <a:r>
              <a:rPr lang="fr-FR" dirty="0" err="1">
                <a:latin typeface="Times New Roman"/>
                <a:cs typeface="Times New Roman"/>
              </a:rPr>
              <a:t>a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h</a:t>
            </a:r>
            <a:r>
              <a:rPr lang="fr-FR" dirty="0" err="1">
                <a:latin typeface="Times New Roman"/>
                <a:cs typeface="Times New Roman"/>
              </a:rPr>
              <a:t>aaa</a:t>
            </a:r>
            <a:r>
              <a:rPr lang="fr-FR" dirty="0">
                <a:latin typeface="Times New Roman"/>
                <a:cs typeface="Times New Roman"/>
              </a:rPr>
              <a:t> ! C’est cl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ai</a:t>
            </a:r>
            <a:r>
              <a:rPr lang="fr-FR" dirty="0">
                <a:latin typeface="Times New Roman"/>
                <a:cs typeface="Times New Roman"/>
              </a:rPr>
              <a:t>r, c’est net ! Ça ne se discute pa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s</a:t>
            </a:r>
            <a:r>
              <a:rPr lang="fr-FR" dirty="0">
                <a:latin typeface="Times New Roman"/>
                <a:cs typeface="Times New Roman"/>
              </a:rPr>
              <a:t>. </a:t>
            </a:r>
          </a:p>
          <a:p>
            <a:pPr>
              <a:lnSpc>
                <a:spcPct val="120000"/>
              </a:lnSpc>
            </a:pPr>
            <a:r>
              <a:rPr lang="fr-FR" dirty="0">
                <a:latin typeface="Times New Roman"/>
                <a:cs typeface="Times New Roman"/>
              </a:rPr>
              <a:t>T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ou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t</a:t>
            </a:r>
            <a:r>
              <a:rPr lang="fr-FR" dirty="0">
                <a:latin typeface="Times New Roman"/>
                <a:cs typeface="Times New Roman"/>
              </a:rPr>
              <a:t> le m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on</a:t>
            </a:r>
            <a:r>
              <a:rPr lang="fr-FR" dirty="0">
                <a:latin typeface="Times New Roman"/>
                <a:cs typeface="Times New Roman"/>
              </a:rPr>
              <a:t>de le s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ai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t</a:t>
            </a:r>
            <a:r>
              <a:rPr lang="fr-FR" dirty="0">
                <a:latin typeface="Times New Roman"/>
                <a:cs typeface="Times New Roman"/>
              </a:rPr>
              <a:t> ! Je sui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s</a:t>
            </a:r>
            <a:r>
              <a:rPr lang="fr-FR" dirty="0">
                <a:latin typeface="Times New Roman"/>
                <a:cs typeface="Times New Roman"/>
              </a:rPr>
              <a:t> la terr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eu</a:t>
            </a:r>
            <a:r>
              <a:rPr lang="fr-FR" dirty="0">
                <a:latin typeface="Times New Roman"/>
                <a:cs typeface="Times New Roman"/>
              </a:rPr>
              <a:t>r de ces b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oi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s</a:t>
            </a:r>
            <a:r>
              <a:rPr lang="fr-FR" dirty="0">
                <a:latin typeface="Times New Roman"/>
                <a:cs typeface="Times New Roman"/>
              </a:rPr>
              <a:t>. </a:t>
            </a:r>
          </a:p>
          <a:p>
            <a:pPr>
              <a:lnSpc>
                <a:spcPct val="120000"/>
              </a:lnSpc>
            </a:pPr>
            <a:r>
              <a:rPr lang="fr-FR" dirty="0">
                <a:latin typeface="Times New Roman"/>
                <a:cs typeface="Times New Roman"/>
              </a:rPr>
              <a:t>C’est m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oi</a:t>
            </a:r>
            <a:r>
              <a:rPr lang="fr-FR" dirty="0">
                <a:latin typeface="Times New Roman"/>
                <a:cs typeface="Times New Roman"/>
              </a:rPr>
              <a:t> le plu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s</a:t>
            </a:r>
            <a:r>
              <a:rPr lang="fr-FR" dirty="0">
                <a:latin typeface="Times New Roman"/>
                <a:cs typeface="Times New Roman"/>
              </a:rPr>
              <a:t> gr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an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d</a:t>
            </a:r>
            <a:r>
              <a:rPr lang="fr-FR" dirty="0">
                <a:latin typeface="Times New Roman"/>
                <a:cs typeface="Times New Roman"/>
              </a:rPr>
              <a:t> des méch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an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ts</a:t>
            </a:r>
            <a:r>
              <a:rPr lang="fr-FR" dirty="0">
                <a:latin typeface="Times New Roman"/>
                <a:cs typeface="Times New Roman"/>
              </a:rPr>
              <a:t> ! » proclame le l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ou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p</a:t>
            </a:r>
            <a:r>
              <a:rPr lang="fr-FR" dirty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15" name="Zone de texte 5"/>
          <p:cNvSpPr txBox="1"/>
          <p:nvPr/>
        </p:nvSpPr>
        <p:spPr>
          <a:xfrm>
            <a:off x="2410888" y="7569194"/>
            <a:ext cx="4201582" cy="2040467"/>
          </a:xfrm>
          <a:prstGeom prst="rect">
            <a:avLst/>
          </a:prstGeom>
          <a:noFill/>
          <a:ln>
            <a:solidFill>
              <a:srgbClr val="7F7F7F"/>
            </a:solidFill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</a:pPr>
            <a:r>
              <a:rPr lang="fr-FR" dirty="0">
                <a:latin typeface="Times New Roman"/>
                <a:cs typeface="Times New Roman"/>
              </a:rPr>
              <a:t>C’est alor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s</a:t>
            </a:r>
            <a:r>
              <a:rPr lang="fr-FR" dirty="0">
                <a:latin typeface="Times New Roman"/>
                <a:cs typeface="Times New Roman"/>
              </a:rPr>
              <a:t> qu’il r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en</a:t>
            </a:r>
            <a:r>
              <a:rPr lang="fr-FR" dirty="0">
                <a:latin typeface="Times New Roman"/>
                <a:cs typeface="Times New Roman"/>
              </a:rPr>
              <a:t>c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on</a:t>
            </a:r>
            <a:r>
              <a:rPr lang="fr-FR" dirty="0">
                <a:latin typeface="Times New Roman"/>
                <a:cs typeface="Times New Roman"/>
              </a:rPr>
              <a:t>tre une espèce de peti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t</a:t>
            </a:r>
            <a:r>
              <a:rPr lang="fr-FR" dirty="0">
                <a:latin typeface="Times New Roman"/>
                <a:cs typeface="Times New Roman"/>
              </a:rPr>
              <a:t> crap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au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d</a:t>
            </a:r>
            <a:r>
              <a:rPr lang="fr-FR" dirty="0">
                <a:latin typeface="Times New Roman"/>
                <a:cs typeface="Times New Roman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fr-FR" dirty="0">
                <a:latin typeface="Times New Roman"/>
                <a:cs typeface="Times New Roman"/>
              </a:rPr>
              <a:t>« Salu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t</a:t>
            </a:r>
            <a:r>
              <a:rPr lang="fr-FR" dirty="0">
                <a:latin typeface="Times New Roman"/>
                <a:cs typeface="Times New Roman"/>
              </a:rPr>
              <a:t>, 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h</a:t>
            </a:r>
            <a:r>
              <a:rPr lang="fr-FR" dirty="0">
                <a:latin typeface="Times New Roman"/>
                <a:cs typeface="Times New Roman"/>
              </a:rPr>
              <a:t>orrible chose. Je suppose que tu s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ai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s</a:t>
            </a:r>
            <a:r>
              <a:rPr lang="fr-FR" dirty="0">
                <a:latin typeface="Times New Roman"/>
                <a:cs typeface="Times New Roman"/>
              </a:rPr>
              <a:t> qui est le plu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s</a:t>
            </a:r>
            <a:r>
              <a:rPr lang="fr-FR" dirty="0">
                <a:latin typeface="Times New Roman"/>
                <a:cs typeface="Times New Roman"/>
              </a:rPr>
              <a:t> for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t</a:t>
            </a:r>
            <a:r>
              <a:rPr lang="fr-FR" dirty="0">
                <a:latin typeface="Times New Roman"/>
                <a:cs typeface="Times New Roman"/>
              </a:rPr>
              <a:t> ? » dit le l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ou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p</a:t>
            </a:r>
            <a:r>
              <a:rPr lang="fr-FR" dirty="0">
                <a:latin typeface="Times New Roman"/>
                <a:cs typeface="Times New Roman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fr-FR" dirty="0">
                <a:latin typeface="Times New Roman"/>
                <a:cs typeface="Times New Roman"/>
              </a:rPr>
              <a:t>« </a:t>
            </a:r>
            <a:r>
              <a:rPr lang="fr-FR" dirty="0" smtClean="0">
                <a:latin typeface="Times New Roman"/>
                <a:cs typeface="Times New Roman"/>
              </a:rPr>
              <a:t>Oui. </a:t>
            </a:r>
            <a:r>
              <a:rPr lang="fr-FR" dirty="0">
                <a:latin typeface="Times New Roman"/>
                <a:cs typeface="Times New Roman"/>
              </a:rPr>
              <a:t>C’est ma mam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an</a:t>
            </a:r>
            <a:r>
              <a:rPr lang="fr-FR" dirty="0">
                <a:latin typeface="Times New Roman"/>
                <a:cs typeface="Times New Roman"/>
              </a:rPr>
              <a:t> ! » rép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on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d</a:t>
            </a:r>
            <a:r>
              <a:rPr lang="fr-FR" dirty="0">
                <a:latin typeface="Times New Roman"/>
                <a:cs typeface="Times New Roman"/>
              </a:rPr>
              <a:t> l’espèce de peti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t</a:t>
            </a:r>
            <a:r>
              <a:rPr lang="fr-FR" dirty="0">
                <a:latin typeface="Times New Roman"/>
                <a:cs typeface="Times New Roman"/>
              </a:rPr>
              <a:t> crap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au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d</a:t>
            </a:r>
            <a:r>
              <a:rPr lang="fr-FR" dirty="0">
                <a:latin typeface="Times New Roman"/>
                <a:cs typeface="Times New Roman"/>
              </a:rPr>
              <a:t>.</a:t>
            </a:r>
          </a:p>
          <a:p>
            <a:pPr>
              <a:lnSpc>
                <a:spcPct val="120000"/>
              </a:lnSpc>
            </a:pPr>
            <a:endParaRPr lang="fr-FR" sz="2000" dirty="0">
              <a:latin typeface="Times New Roman"/>
              <a:ea typeface="ＭＳ 明朝"/>
              <a:cs typeface="Times New Roman"/>
            </a:endParaRPr>
          </a:p>
        </p:txBody>
      </p:sp>
      <p:pic>
        <p:nvPicPr>
          <p:cNvPr id="16" name="Image 15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07133" y="6256865"/>
            <a:ext cx="719999" cy="973665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186572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one de texte 5"/>
          <p:cNvSpPr txBox="1"/>
          <p:nvPr/>
        </p:nvSpPr>
        <p:spPr>
          <a:xfrm>
            <a:off x="146047" y="2726261"/>
            <a:ext cx="5113867" cy="77893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fr-FR" sz="2000" dirty="0" smtClean="0">
                <a:cs typeface="Times New Roman"/>
              </a:rPr>
              <a:t>L</a:t>
            </a:r>
            <a:r>
              <a:rPr lang="fr-FR" sz="2000" dirty="0">
                <a:cs typeface="Times New Roman"/>
              </a:rPr>
              <a:t>e</a:t>
            </a:r>
            <a:r>
              <a:rPr lang="fr-FR" sz="2000" dirty="0" smtClean="0">
                <a:cs typeface="Times New Roman"/>
              </a:rPr>
              <a:t> l</a:t>
            </a:r>
            <a:r>
              <a:rPr lang="fr-FR" sz="2000" dirty="0" smtClean="0">
                <a:solidFill>
                  <a:srgbClr val="008000"/>
                </a:solidFill>
                <a:cs typeface="Times New Roman"/>
              </a:rPr>
              <a:t>ou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cs typeface="Times New Roman"/>
              </a:rPr>
              <a:t>p</a:t>
            </a:r>
            <a:r>
              <a:rPr lang="fr-FR" sz="2000" dirty="0">
                <a:cs typeface="Times New Roman"/>
              </a:rPr>
              <a:t> </a:t>
            </a:r>
            <a:r>
              <a:rPr lang="fr-FR" sz="2000" dirty="0" smtClean="0">
                <a:cs typeface="Times New Roman"/>
              </a:rPr>
              <a:t>est ravi</a:t>
            </a:r>
            <a:r>
              <a:rPr lang="fr-FR" sz="2000" dirty="0">
                <a:cs typeface="Times New Roman"/>
              </a:rPr>
              <a:t> </a:t>
            </a:r>
            <a:r>
              <a:rPr lang="fr-FR" sz="2000" dirty="0" smtClean="0">
                <a:cs typeface="Times New Roman"/>
              </a:rPr>
              <a:t>: c’est lui le plu</a:t>
            </a:r>
            <a:r>
              <a:rPr lang="fr-FR" sz="2000" dirty="0" smtClean="0">
                <a:solidFill>
                  <a:srgbClr val="7F7F7F"/>
                </a:solidFill>
                <a:cs typeface="Times New Roman"/>
              </a:rPr>
              <a:t>s</a:t>
            </a:r>
            <a:r>
              <a:rPr lang="fr-FR" sz="2000" dirty="0" smtClean="0">
                <a:cs typeface="Times New Roman"/>
              </a:rPr>
              <a:t> for</a:t>
            </a:r>
            <a:r>
              <a:rPr lang="fr-FR" sz="2000" dirty="0" smtClean="0">
                <a:solidFill>
                  <a:srgbClr val="7F7F7F"/>
                </a:solidFill>
                <a:cs typeface="Times New Roman"/>
              </a:rPr>
              <a:t>t</a:t>
            </a:r>
            <a:r>
              <a:rPr lang="fr-FR" sz="2000" dirty="0" smtClean="0">
                <a:cs typeface="Times New Roman"/>
              </a:rPr>
              <a:t>. </a:t>
            </a:r>
            <a:endParaRPr lang="fr-FR" sz="2000" dirty="0">
              <a:cs typeface="Times New Roman"/>
            </a:endParaRPr>
          </a:p>
        </p:txBody>
      </p:sp>
      <p:sp>
        <p:nvSpPr>
          <p:cNvPr id="71" name="Zone de texte 5"/>
          <p:cNvSpPr txBox="1"/>
          <p:nvPr/>
        </p:nvSpPr>
        <p:spPr>
          <a:xfrm>
            <a:off x="1741108" y="3649140"/>
            <a:ext cx="5036608" cy="1126066"/>
          </a:xfrm>
          <a:prstGeom prst="rect">
            <a:avLst/>
          </a:prstGeom>
          <a:noFill/>
          <a:ln>
            <a:solidFill>
              <a:srgbClr val="7F7F7F"/>
            </a:solidFill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fr-FR" sz="2000" dirty="0"/>
              <a:t>Il r</a:t>
            </a:r>
            <a:r>
              <a:rPr lang="fr-FR" sz="2000" dirty="0">
                <a:solidFill>
                  <a:srgbClr val="008000"/>
                </a:solidFill>
              </a:rPr>
              <a:t>en</a:t>
            </a:r>
            <a:r>
              <a:rPr lang="fr-FR" sz="2000" dirty="0"/>
              <a:t>c</a:t>
            </a:r>
            <a:r>
              <a:rPr lang="fr-FR" sz="2000" dirty="0">
                <a:solidFill>
                  <a:srgbClr val="008000"/>
                </a:solidFill>
              </a:rPr>
              <a:t>on</a:t>
            </a:r>
            <a:r>
              <a:rPr lang="fr-FR" sz="2000" dirty="0"/>
              <a:t>tre </a:t>
            </a:r>
            <a:r>
              <a:rPr lang="fr-FR" sz="2000" dirty="0" smtClean="0"/>
              <a:t>un crap</a:t>
            </a:r>
            <a:r>
              <a:rPr lang="fr-FR" sz="2000" dirty="0" smtClean="0">
                <a:solidFill>
                  <a:srgbClr val="008000"/>
                </a:solidFill>
              </a:rPr>
              <a:t>au</a:t>
            </a:r>
            <a:r>
              <a:rPr lang="fr-FR" sz="2000" dirty="0" smtClean="0">
                <a:solidFill>
                  <a:srgbClr val="7F7F7F"/>
                </a:solidFill>
              </a:rPr>
              <a:t>d</a:t>
            </a:r>
            <a:r>
              <a:rPr lang="fr-FR" sz="2000" dirty="0" smtClean="0"/>
              <a:t>. « Qui est le plu</a:t>
            </a:r>
            <a:r>
              <a:rPr lang="fr-FR" sz="2000" dirty="0" smtClean="0">
                <a:solidFill>
                  <a:srgbClr val="7F7F7F"/>
                </a:solidFill>
              </a:rPr>
              <a:t>s</a:t>
            </a:r>
            <a:r>
              <a:rPr lang="fr-FR" sz="2000" dirty="0" smtClean="0"/>
              <a:t> for</a:t>
            </a:r>
            <a:r>
              <a:rPr lang="fr-FR" sz="2000" dirty="0" smtClean="0">
                <a:solidFill>
                  <a:srgbClr val="7F7F7F"/>
                </a:solidFill>
              </a:rPr>
              <a:t>t</a:t>
            </a:r>
            <a:r>
              <a:rPr lang="fr-FR" sz="2000" dirty="0" smtClean="0"/>
              <a:t> ? – C’est ma mam</a:t>
            </a:r>
            <a:r>
              <a:rPr lang="fr-FR" sz="2000" dirty="0" smtClean="0">
                <a:solidFill>
                  <a:srgbClr val="008000"/>
                </a:solidFill>
              </a:rPr>
              <a:t>an</a:t>
            </a:r>
            <a:r>
              <a:rPr lang="fr-FR" sz="2000" dirty="0" smtClean="0"/>
              <a:t> ! »</a:t>
            </a:r>
            <a:endParaRPr lang="fr-FR" sz="2400" dirty="0">
              <a:latin typeface="Comic Sans MS"/>
              <a:ea typeface="ＭＳ 明朝"/>
              <a:cs typeface="Comic Sans MS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6047" y="958849"/>
            <a:ext cx="1860553" cy="556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ursive standard" charset="0"/>
                <a:ea typeface="ÇlÇr ñæí©" charset="0"/>
              </a:rPr>
              <a:t>Je 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ursive standard" charset="0"/>
                <a:ea typeface="ÇlÇr ñæí©" charset="0"/>
              </a:rPr>
              <a:t>²li$ ²de$ mot$</a:t>
            </a:r>
            <a:r>
              <a:rPr kumimoji="0" 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ursive standard" charset="0"/>
                <a:ea typeface="ÇlÇr ñæí©" charset="0"/>
              </a:rPr>
              <a:t> :</a:t>
            </a:r>
            <a:endParaRPr kumimoji="0" lang="fr-F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636302" y="908050"/>
            <a:ext cx="2016654" cy="174412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/>
              <a:buChar char="o"/>
              <a:tabLst/>
            </a:pPr>
            <a:r>
              <a:rPr kumimoji="0" 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cript cole" charset="0"/>
                <a:ea typeface="ÇlÇr ñæí©" charset="0"/>
              </a:rPr>
              <a:t>l</a:t>
            </a:r>
            <a:r>
              <a:rPr kumimoji="0" lang="fr-FR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cript cole" charset="0"/>
                <a:ea typeface="ÇlÇr ñæí©" charset="0"/>
              </a:rPr>
              <a:t>ou</a:t>
            </a:r>
            <a:r>
              <a:rPr kumimoji="0" lang="fr-FR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cript cole" charset="0"/>
                <a:ea typeface="ÇlÇr ñæí©" charset="0"/>
              </a:rPr>
              <a:t>p</a:t>
            </a:r>
          </a:p>
          <a:p>
            <a:pPr marL="285750" marR="0" lvl="0" indent="-28575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/>
              <a:buChar char="o"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cript cole" charset="0"/>
                <a:ea typeface="ÇlÇr ñæí©" charset="0"/>
              </a:rPr>
              <a:t>lui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rgbClr val="7F7F7F"/>
              </a:solidFill>
              <a:effectLst/>
              <a:latin typeface="Script cole" charset="0"/>
              <a:ea typeface="ÇlÇr ñæí©" charset="0"/>
            </a:endParaRPr>
          </a:p>
          <a:p>
            <a:pPr marL="285750" indent="-285750">
              <a:lnSpc>
                <a:spcPct val="120000"/>
              </a:lnSpc>
              <a:buFont typeface="Courier New"/>
              <a:buChar char="o"/>
            </a:pPr>
            <a:r>
              <a:rPr lang="fr-FR" dirty="0" smtClean="0">
                <a:latin typeface="Script cole" charset="0"/>
                <a:ea typeface="ÇlÇr ñæí©" charset="0"/>
              </a:rPr>
              <a:t>crapau</a:t>
            </a:r>
            <a:r>
              <a:rPr lang="fr-FR" dirty="0" smtClean="0">
                <a:solidFill>
                  <a:srgbClr val="7F7F7F"/>
                </a:solidFill>
                <a:latin typeface="Script cole" charset="0"/>
                <a:ea typeface="ÇlÇr ñæí©" charset="0"/>
              </a:rPr>
              <a:t>d</a:t>
            </a:r>
          </a:p>
          <a:p>
            <a:pPr marL="285750" indent="-285750">
              <a:lnSpc>
                <a:spcPct val="120000"/>
              </a:lnSpc>
              <a:buFont typeface="Courier New"/>
              <a:buChar char="o"/>
            </a:pPr>
            <a:r>
              <a:rPr lang="fr-FR" dirty="0" smtClean="0">
                <a:latin typeface="Script cole" charset="0"/>
                <a:ea typeface="ÇlÇr ñæí©" charset="0"/>
              </a:rPr>
              <a:t>maman</a:t>
            </a:r>
            <a:endParaRPr lang="fr-FR" dirty="0" smtClean="0">
              <a:solidFill>
                <a:srgbClr val="7F7F7F"/>
              </a:solidFill>
              <a:latin typeface="Script cole" charset="0"/>
              <a:ea typeface="ÇlÇr ñæí©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0684" y="2313511"/>
            <a:ext cx="1860553" cy="556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ursive standard" charset="0"/>
                <a:ea typeface="ÇlÇr ñæí©" charset="0"/>
              </a:rPr>
              <a:t>Je 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ursive standard" charset="0"/>
                <a:ea typeface="ÇlÇr ñæí©" charset="0"/>
              </a:rPr>
              <a:t>²li$ ²de$ </a:t>
            </a:r>
            <a:r>
              <a:rPr lang="fr-FR" sz="1600" dirty="0">
                <a:latin typeface="Cursive standard" charset="0"/>
                <a:ea typeface="ÇlÇr ñæí©" charset="0"/>
              </a:rPr>
              <a:t>²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ursive standard" charset="0"/>
                <a:ea typeface="ÇlÇr ñæí©" charset="0"/>
              </a:rPr>
              <a:t>phrase$</a:t>
            </a:r>
            <a:r>
              <a:rPr kumimoji="0" 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ursive standard" charset="0"/>
                <a:ea typeface="ÇlÇr ñæí©" charset="0"/>
              </a:rPr>
              <a:t> :</a:t>
            </a:r>
            <a:endParaRPr kumimoji="0" lang="fr-F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2" name="Forme libre 11"/>
          <p:cNvSpPr/>
          <p:nvPr/>
        </p:nvSpPr>
        <p:spPr>
          <a:xfrm>
            <a:off x="242620" y="3203228"/>
            <a:ext cx="251996" cy="71974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orme libre 14"/>
          <p:cNvSpPr/>
          <p:nvPr/>
        </p:nvSpPr>
        <p:spPr>
          <a:xfrm>
            <a:off x="581323" y="3203222"/>
            <a:ext cx="396000" cy="7198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orme libre 15"/>
          <p:cNvSpPr/>
          <p:nvPr/>
        </p:nvSpPr>
        <p:spPr>
          <a:xfrm>
            <a:off x="1063850" y="3203222"/>
            <a:ext cx="251996" cy="67738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orme libre 16"/>
          <p:cNvSpPr/>
          <p:nvPr/>
        </p:nvSpPr>
        <p:spPr>
          <a:xfrm>
            <a:off x="2351617" y="4131215"/>
            <a:ext cx="395998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orme libre 18"/>
          <p:cNvSpPr/>
          <p:nvPr/>
        </p:nvSpPr>
        <p:spPr>
          <a:xfrm>
            <a:off x="1821589" y="4131215"/>
            <a:ext cx="143997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orme libre 19"/>
          <p:cNvSpPr/>
          <p:nvPr/>
        </p:nvSpPr>
        <p:spPr>
          <a:xfrm>
            <a:off x="3095313" y="4131215"/>
            <a:ext cx="250883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orme libre 20"/>
          <p:cNvSpPr/>
          <p:nvPr/>
        </p:nvSpPr>
        <p:spPr>
          <a:xfrm>
            <a:off x="2015069" y="4131215"/>
            <a:ext cx="359997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orme libre 21"/>
          <p:cNvSpPr/>
          <p:nvPr/>
        </p:nvSpPr>
        <p:spPr>
          <a:xfrm>
            <a:off x="2725704" y="4131215"/>
            <a:ext cx="287997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orme libre 24"/>
          <p:cNvSpPr/>
          <p:nvPr/>
        </p:nvSpPr>
        <p:spPr>
          <a:xfrm>
            <a:off x="2982402" y="4568693"/>
            <a:ext cx="287895" cy="67737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Forme libre 29"/>
          <p:cNvSpPr/>
          <p:nvPr/>
        </p:nvSpPr>
        <p:spPr>
          <a:xfrm>
            <a:off x="3441139" y="4131215"/>
            <a:ext cx="287993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Forme libre 32"/>
          <p:cNvSpPr/>
          <p:nvPr/>
        </p:nvSpPr>
        <p:spPr>
          <a:xfrm>
            <a:off x="1408870" y="3203228"/>
            <a:ext cx="215994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Forme libre 33"/>
          <p:cNvSpPr/>
          <p:nvPr/>
        </p:nvSpPr>
        <p:spPr>
          <a:xfrm>
            <a:off x="1636777" y="3198966"/>
            <a:ext cx="179994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Forme libre 34"/>
          <p:cNvSpPr/>
          <p:nvPr/>
        </p:nvSpPr>
        <p:spPr>
          <a:xfrm>
            <a:off x="3743182" y="4131215"/>
            <a:ext cx="503995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Forme libre 38"/>
          <p:cNvSpPr/>
          <p:nvPr/>
        </p:nvSpPr>
        <p:spPr>
          <a:xfrm>
            <a:off x="4608097" y="4131215"/>
            <a:ext cx="323993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Forme libre 40"/>
          <p:cNvSpPr/>
          <p:nvPr/>
        </p:nvSpPr>
        <p:spPr>
          <a:xfrm>
            <a:off x="5002906" y="4131215"/>
            <a:ext cx="287995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Forme libre 41"/>
          <p:cNvSpPr/>
          <p:nvPr/>
        </p:nvSpPr>
        <p:spPr>
          <a:xfrm>
            <a:off x="3295379" y="4568693"/>
            <a:ext cx="359895" cy="67737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à coins arrondis 42"/>
          <p:cNvSpPr/>
          <p:nvPr/>
        </p:nvSpPr>
        <p:spPr>
          <a:xfrm>
            <a:off x="2343150" y="237885"/>
            <a:ext cx="2171700" cy="557981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400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Lecture 38 : </a:t>
            </a:r>
          </a:p>
          <a:p>
            <a:pPr algn="ctr">
              <a:spcAft>
                <a:spcPts val="0"/>
              </a:spcAft>
            </a:pPr>
            <a:r>
              <a:rPr lang="fr-FR" sz="1400" i="1" dirty="0" smtClean="0">
                <a:solidFill>
                  <a:srgbClr val="000000"/>
                </a:solidFill>
                <a:effectLst/>
                <a:latin typeface="Comic Sans MS"/>
                <a:ea typeface="ＭＳ 明朝"/>
                <a:cs typeface="Times New Roman"/>
              </a:rPr>
              <a:t>C’est moi le plus fort</a:t>
            </a:r>
            <a:endParaRPr lang="fr-FR" sz="1400" i="1" dirty="0">
              <a:effectLst/>
              <a:ea typeface="ＭＳ 明朝"/>
              <a:cs typeface="Times New Roman"/>
            </a:endParaRPr>
          </a:p>
        </p:txBody>
      </p:sp>
      <p:pic>
        <p:nvPicPr>
          <p:cNvPr id="44" name="Image 43" descr="http://storage.canalblog.com/82/82/646936/4587701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97262">
            <a:off x="4398009" y="274291"/>
            <a:ext cx="394123" cy="486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8" name="Forme libre 87"/>
          <p:cNvSpPr/>
          <p:nvPr/>
        </p:nvSpPr>
        <p:spPr>
          <a:xfrm>
            <a:off x="6101456" y="4139682"/>
            <a:ext cx="359994" cy="67738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Forme libre 89"/>
          <p:cNvSpPr/>
          <p:nvPr/>
        </p:nvSpPr>
        <p:spPr>
          <a:xfrm>
            <a:off x="2605756" y="4575708"/>
            <a:ext cx="287996" cy="67738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Forme libre 90"/>
          <p:cNvSpPr/>
          <p:nvPr/>
        </p:nvSpPr>
        <p:spPr>
          <a:xfrm>
            <a:off x="2024797" y="4575708"/>
            <a:ext cx="467997" cy="67738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Forme libre 79"/>
          <p:cNvSpPr/>
          <p:nvPr/>
        </p:nvSpPr>
        <p:spPr>
          <a:xfrm>
            <a:off x="5604680" y="4131215"/>
            <a:ext cx="395991" cy="67738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Forme libre 59"/>
          <p:cNvSpPr/>
          <p:nvPr/>
        </p:nvSpPr>
        <p:spPr>
          <a:xfrm>
            <a:off x="3066997" y="3198966"/>
            <a:ext cx="431896" cy="67737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Forme libre 60"/>
          <p:cNvSpPr/>
          <p:nvPr/>
        </p:nvSpPr>
        <p:spPr>
          <a:xfrm>
            <a:off x="3549315" y="3198966"/>
            <a:ext cx="359895" cy="67737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Forme libre 61"/>
          <p:cNvSpPr/>
          <p:nvPr/>
        </p:nvSpPr>
        <p:spPr>
          <a:xfrm>
            <a:off x="2817357" y="3205981"/>
            <a:ext cx="179996" cy="67738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Forme libre 62"/>
          <p:cNvSpPr/>
          <p:nvPr/>
        </p:nvSpPr>
        <p:spPr>
          <a:xfrm>
            <a:off x="2524276" y="3205981"/>
            <a:ext cx="215996" cy="67738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Forme libre 63"/>
          <p:cNvSpPr/>
          <p:nvPr/>
        </p:nvSpPr>
        <p:spPr>
          <a:xfrm>
            <a:off x="1974876" y="3207490"/>
            <a:ext cx="503995" cy="67738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Forme libre 64"/>
          <p:cNvSpPr/>
          <p:nvPr/>
        </p:nvSpPr>
        <p:spPr>
          <a:xfrm>
            <a:off x="5367544" y="4131215"/>
            <a:ext cx="143994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6" name="Image 65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53880" y="2726261"/>
            <a:ext cx="574130" cy="778934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7" name="Image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191" y="3539629"/>
            <a:ext cx="1373684" cy="126308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Zone de texte 5"/>
          <p:cNvSpPr txBox="1"/>
          <p:nvPr/>
        </p:nvSpPr>
        <p:spPr>
          <a:xfrm>
            <a:off x="173610" y="7738526"/>
            <a:ext cx="5113867" cy="77893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fr-FR" sz="2000" dirty="0" smtClean="0">
                <a:cs typeface="Times New Roman"/>
              </a:rPr>
              <a:t>L</a:t>
            </a:r>
            <a:r>
              <a:rPr lang="fr-FR" sz="2000" dirty="0">
                <a:cs typeface="Times New Roman"/>
              </a:rPr>
              <a:t>e</a:t>
            </a:r>
            <a:r>
              <a:rPr lang="fr-FR" sz="2000" dirty="0" smtClean="0">
                <a:cs typeface="Times New Roman"/>
              </a:rPr>
              <a:t> l</a:t>
            </a:r>
            <a:r>
              <a:rPr lang="fr-FR" sz="2000" dirty="0" smtClean="0">
                <a:solidFill>
                  <a:srgbClr val="008000"/>
                </a:solidFill>
                <a:cs typeface="Times New Roman"/>
              </a:rPr>
              <a:t>ou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cs typeface="Times New Roman"/>
              </a:rPr>
              <a:t>p</a:t>
            </a:r>
            <a:r>
              <a:rPr lang="fr-FR" sz="2000" dirty="0">
                <a:cs typeface="Times New Roman"/>
              </a:rPr>
              <a:t> </a:t>
            </a:r>
            <a:r>
              <a:rPr lang="fr-FR" sz="2000" dirty="0" smtClean="0">
                <a:cs typeface="Times New Roman"/>
              </a:rPr>
              <a:t>est ravi</a:t>
            </a:r>
            <a:r>
              <a:rPr lang="fr-FR" sz="2000" dirty="0">
                <a:cs typeface="Times New Roman"/>
              </a:rPr>
              <a:t> </a:t>
            </a:r>
            <a:r>
              <a:rPr lang="fr-FR" sz="2000" dirty="0" smtClean="0">
                <a:cs typeface="Times New Roman"/>
              </a:rPr>
              <a:t>: c’est lui le plu</a:t>
            </a:r>
            <a:r>
              <a:rPr lang="fr-FR" sz="2000" dirty="0" smtClean="0">
                <a:solidFill>
                  <a:srgbClr val="7F7F7F"/>
                </a:solidFill>
                <a:cs typeface="Times New Roman"/>
              </a:rPr>
              <a:t>s</a:t>
            </a:r>
            <a:r>
              <a:rPr lang="fr-FR" sz="2000" dirty="0" smtClean="0">
                <a:cs typeface="Times New Roman"/>
              </a:rPr>
              <a:t> for</a:t>
            </a:r>
            <a:r>
              <a:rPr lang="fr-FR" sz="2000" dirty="0" smtClean="0">
                <a:solidFill>
                  <a:srgbClr val="7F7F7F"/>
                </a:solidFill>
                <a:cs typeface="Times New Roman"/>
              </a:rPr>
              <a:t>t</a:t>
            </a:r>
            <a:r>
              <a:rPr lang="fr-FR" sz="2000" dirty="0" smtClean="0">
                <a:cs typeface="Times New Roman"/>
              </a:rPr>
              <a:t>. </a:t>
            </a:r>
            <a:endParaRPr lang="fr-FR" sz="2000" dirty="0">
              <a:cs typeface="Times New Roman"/>
            </a:endParaRPr>
          </a:p>
        </p:txBody>
      </p:sp>
      <p:sp>
        <p:nvSpPr>
          <p:cNvPr id="69" name="Zone de texte 5"/>
          <p:cNvSpPr txBox="1"/>
          <p:nvPr/>
        </p:nvSpPr>
        <p:spPr>
          <a:xfrm>
            <a:off x="1768671" y="8661405"/>
            <a:ext cx="5036608" cy="1126066"/>
          </a:xfrm>
          <a:prstGeom prst="rect">
            <a:avLst/>
          </a:prstGeom>
          <a:noFill/>
          <a:ln>
            <a:solidFill>
              <a:srgbClr val="7F7F7F"/>
            </a:solidFill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fr-FR" sz="2000" dirty="0"/>
              <a:t>Il r</a:t>
            </a:r>
            <a:r>
              <a:rPr lang="fr-FR" sz="2000" dirty="0">
                <a:solidFill>
                  <a:srgbClr val="008000"/>
                </a:solidFill>
              </a:rPr>
              <a:t>en</a:t>
            </a:r>
            <a:r>
              <a:rPr lang="fr-FR" sz="2000" dirty="0"/>
              <a:t>c</a:t>
            </a:r>
            <a:r>
              <a:rPr lang="fr-FR" sz="2000" dirty="0">
                <a:solidFill>
                  <a:srgbClr val="008000"/>
                </a:solidFill>
              </a:rPr>
              <a:t>on</a:t>
            </a:r>
            <a:r>
              <a:rPr lang="fr-FR" sz="2000" dirty="0"/>
              <a:t>tre </a:t>
            </a:r>
            <a:r>
              <a:rPr lang="fr-FR" sz="2000" dirty="0" smtClean="0"/>
              <a:t>un crap</a:t>
            </a:r>
            <a:r>
              <a:rPr lang="fr-FR" sz="2000" dirty="0" smtClean="0">
                <a:solidFill>
                  <a:srgbClr val="008000"/>
                </a:solidFill>
              </a:rPr>
              <a:t>au</a:t>
            </a:r>
            <a:r>
              <a:rPr lang="fr-FR" sz="2000" dirty="0" smtClean="0">
                <a:solidFill>
                  <a:srgbClr val="7F7F7F"/>
                </a:solidFill>
              </a:rPr>
              <a:t>d</a:t>
            </a:r>
            <a:r>
              <a:rPr lang="fr-FR" sz="2000" dirty="0" smtClean="0"/>
              <a:t>. « Qui est le plu</a:t>
            </a:r>
            <a:r>
              <a:rPr lang="fr-FR" sz="2000" dirty="0" smtClean="0">
                <a:solidFill>
                  <a:srgbClr val="7F7F7F"/>
                </a:solidFill>
              </a:rPr>
              <a:t>s</a:t>
            </a:r>
            <a:r>
              <a:rPr lang="fr-FR" sz="2000" dirty="0" smtClean="0"/>
              <a:t> for</a:t>
            </a:r>
            <a:r>
              <a:rPr lang="fr-FR" sz="2000" dirty="0" smtClean="0">
                <a:solidFill>
                  <a:srgbClr val="7F7F7F"/>
                </a:solidFill>
              </a:rPr>
              <a:t>t</a:t>
            </a:r>
            <a:r>
              <a:rPr lang="fr-FR" sz="2000" dirty="0" smtClean="0"/>
              <a:t> ? – C’est ma mam</a:t>
            </a:r>
            <a:r>
              <a:rPr lang="fr-FR" sz="2000" dirty="0" smtClean="0">
                <a:solidFill>
                  <a:srgbClr val="008000"/>
                </a:solidFill>
              </a:rPr>
              <a:t>an</a:t>
            </a:r>
            <a:r>
              <a:rPr lang="fr-FR" sz="2000" dirty="0" smtClean="0"/>
              <a:t> ! »</a:t>
            </a:r>
            <a:endParaRPr lang="fr-FR" sz="2400" dirty="0">
              <a:latin typeface="Comic Sans MS"/>
              <a:ea typeface="ＭＳ 明朝"/>
              <a:cs typeface="Comic Sans MS"/>
            </a:endParaRPr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173610" y="5971114"/>
            <a:ext cx="1860553" cy="556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ursive standard" charset="0"/>
                <a:ea typeface="ÇlÇr ñæí©" charset="0"/>
              </a:rPr>
              <a:t>Je 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ursive standard" charset="0"/>
                <a:ea typeface="ÇlÇr ñæí©" charset="0"/>
              </a:rPr>
              <a:t>²li$ ²de$ mot$</a:t>
            </a:r>
            <a:r>
              <a:rPr kumimoji="0" 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ursive standard" charset="0"/>
                <a:ea typeface="ÇlÇr ñæí©" charset="0"/>
              </a:rPr>
              <a:t> :</a:t>
            </a:r>
            <a:endParaRPr kumimoji="0" lang="fr-F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1663865" y="5920315"/>
            <a:ext cx="2016654" cy="174412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/>
              <a:buChar char="o"/>
              <a:tabLst/>
            </a:pPr>
            <a:r>
              <a:rPr kumimoji="0" 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cript cole" charset="0"/>
                <a:ea typeface="ÇlÇr ñæí©" charset="0"/>
              </a:rPr>
              <a:t>l</a:t>
            </a:r>
            <a:r>
              <a:rPr kumimoji="0" lang="fr-FR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cript cole" charset="0"/>
                <a:ea typeface="ÇlÇr ñæí©" charset="0"/>
              </a:rPr>
              <a:t>ou</a:t>
            </a:r>
            <a:r>
              <a:rPr kumimoji="0" lang="fr-FR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cript cole" charset="0"/>
                <a:ea typeface="ÇlÇr ñæí©" charset="0"/>
              </a:rPr>
              <a:t>p</a:t>
            </a:r>
          </a:p>
          <a:p>
            <a:pPr marL="285750" marR="0" lvl="0" indent="-28575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/>
              <a:buChar char="o"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cript cole" charset="0"/>
                <a:ea typeface="ÇlÇr ñæí©" charset="0"/>
              </a:rPr>
              <a:t>lui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rgbClr val="7F7F7F"/>
              </a:solidFill>
              <a:effectLst/>
              <a:latin typeface="Script cole" charset="0"/>
              <a:ea typeface="ÇlÇr ñæí©" charset="0"/>
            </a:endParaRPr>
          </a:p>
          <a:p>
            <a:pPr marL="285750" indent="-285750">
              <a:lnSpc>
                <a:spcPct val="120000"/>
              </a:lnSpc>
              <a:buFont typeface="Courier New"/>
              <a:buChar char="o"/>
            </a:pPr>
            <a:r>
              <a:rPr lang="fr-FR" dirty="0" smtClean="0">
                <a:latin typeface="Script cole" charset="0"/>
                <a:ea typeface="ÇlÇr ñæí©" charset="0"/>
              </a:rPr>
              <a:t>crapau</a:t>
            </a:r>
            <a:r>
              <a:rPr lang="fr-FR" dirty="0" smtClean="0">
                <a:solidFill>
                  <a:srgbClr val="7F7F7F"/>
                </a:solidFill>
                <a:latin typeface="Script cole" charset="0"/>
                <a:ea typeface="ÇlÇr ñæí©" charset="0"/>
              </a:rPr>
              <a:t>d</a:t>
            </a:r>
          </a:p>
          <a:p>
            <a:pPr marL="285750" indent="-285750">
              <a:lnSpc>
                <a:spcPct val="120000"/>
              </a:lnSpc>
              <a:buFont typeface="Courier New"/>
              <a:buChar char="o"/>
            </a:pPr>
            <a:r>
              <a:rPr lang="fr-FR" dirty="0" smtClean="0">
                <a:latin typeface="Script cole" charset="0"/>
                <a:ea typeface="ÇlÇr ñæí©" charset="0"/>
              </a:rPr>
              <a:t>maman</a:t>
            </a:r>
            <a:endParaRPr lang="fr-FR" dirty="0" smtClean="0">
              <a:solidFill>
                <a:srgbClr val="7F7F7F"/>
              </a:solidFill>
              <a:latin typeface="Script cole" charset="0"/>
              <a:ea typeface="ÇlÇr ñæí©" charset="0"/>
            </a:endParaRPr>
          </a:p>
        </p:txBody>
      </p:sp>
      <p:sp>
        <p:nvSpPr>
          <p:cNvPr id="73" name="Rectangle 72"/>
          <p:cNvSpPr>
            <a:spLocks noChangeArrowheads="1"/>
          </p:cNvSpPr>
          <p:nvPr/>
        </p:nvSpPr>
        <p:spPr bwMode="auto">
          <a:xfrm>
            <a:off x="178247" y="7325776"/>
            <a:ext cx="1860553" cy="556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ursive standard" charset="0"/>
                <a:ea typeface="ÇlÇr ñæí©" charset="0"/>
              </a:rPr>
              <a:t>Je 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ursive standard" charset="0"/>
                <a:ea typeface="ÇlÇr ñæí©" charset="0"/>
              </a:rPr>
              <a:t>²li$ ²de$ </a:t>
            </a:r>
            <a:r>
              <a:rPr lang="fr-FR" sz="1600" dirty="0">
                <a:latin typeface="Cursive standard" charset="0"/>
                <a:ea typeface="ÇlÇr ñæí©" charset="0"/>
              </a:rPr>
              <a:t>²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ursive standard" charset="0"/>
                <a:ea typeface="ÇlÇr ñæí©" charset="0"/>
              </a:rPr>
              <a:t>phrase$</a:t>
            </a:r>
            <a:r>
              <a:rPr kumimoji="0" 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ursive standard" charset="0"/>
                <a:ea typeface="ÇlÇr ñæí©" charset="0"/>
              </a:rPr>
              <a:t> :</a:t>
            </a:r>
            <a:endParaRPr kumimoji="0" lang="fr-F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4" name="Forme libre 73"/>
          <p:cNvSpPr/>
          <p:nvPr/>
        </p:nvSpPr>
        <p:spPr>
          <a:xfrm>
            <a:off x="270183" y="8215493"/>
            <a:ext cx="251996" cy="71974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Forme libre 74"/>
          <p:cNvSpPr/>
          <p:nvPr/>
        </p:nvSpPr>
        <p:spPr>
          <a:xfrm>
            <a:off x="608886" y="8215487"/>
            <a:ext cx="396000" cy="7198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Forme libre 80"/>
          <p:cNvSpPr/>
          <p:nvPr/>
        </p:nvSpPr>
        <p:spPr>
          <a:xfrm>
            <a:off x="1091413" y="8215487"/>
            <a:ext cx="251996" cy="67738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Forme libre 81"/>
          <p:cNvSpPr/>
          <p:nvPr/>
        </p:nvSpPr>
        <p:spPr>
          <a:xfrm>
            <a:off x="2379180" y="9143480"/>
            <a:ext cx="395998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Forme libre 82"/>
          <p:cNvSpPr/>
          <p:nvPr/>
        </p:nvSpPr>
        <p:spPr>
          <a:xfrm>
            <a:off x="1849152" y="9143480"/>
            <a:ext cx="143997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Forme libre 88"/>
          <p:cNvSpPr/>
          <p:nvPr/>
        </p:nvSpPr>
        <p:spPr>
          <a:xfrm>
            <a:off x="3122876" y="9143480"/>
            <a:ext cx="250883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Forme libre 93"/>
          <p:cNvSpPr/>
          <p:nvPr/>
        </p:nvSpPr>
        <p:spPr>
          <a:xfrm>
            <a:off x="2042632" y="9143480"/>
            <a:ext cx="359997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Forme libre 94"/>
          <p:cNvSpPr/>
          <p:nvPr/>
        </p:nvSpPr>
        <p:spPr>
          <a:xfrm>
            <a:off x="2753267" y="9143480"/>
            <a:ext cx="287997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" name="Forme libre 108"/>
          <p:cNvSpPr/>
          <p:nvPr/>
        </p:nvSpPr>
        <p:spPr>
          <a:xfrm>
            <a:off x="3009965" y="9580958"/>
            <a:ext cx="287895" cy="67737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0" name="Forme libre 109"/>
          <p:cNvSpPr/>
          <p:nvPr/>
        </p:nvSpPr>
        <p:spPr>
          <a:xfrm>
            <a:off x="3468702" y="9143480"/>
            <a:ext cx="287993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9" name="Forme libre 118"/>
          <p:cNvSpPr/>
          <p:nvPr/>
        </p:nvSpPr>
        <p:spPr>
          <a:xfrm>
            <a:off x="1436433" y="8215493"/>
            <a:ext cx="215994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0" name="Forme libre 119"/>
          <p:cNvSpPr/>
          <p:nvPr/>
        </p:nvSpPr>
        <p:spPr>
          <a:xfrm>
            <a:off x="1664340" y="8211231"/>
            <a:ext cx="179994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1" name="Forme libre 120"/>
          <p:cNvSpPr/>
          <p:nvPr/>
        </p:nvSpPr>
        <p:spPr>
          <a:xfrm>
            <a:off x="3770745" y="9143480"/>
            <a:ext cx="503995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2" name="Forme libre 121"/>
          <p:cNvSpPr/>
          <p:nvPr/>
        </p:nvSpPr>
        <p:spPr>
          <a:xfrm>
            <a:off x="4635660" y="9143480"/>
            <a:ext cx="323993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3" name="Forme libre 122"/>
          <p:cNvSpPr/>
          <p:nvPr/>
        </p:nvSpPr>
        <p:spPr>
          <a:xfrm>
            <a:off x="5030469" y="9143480"/>
            <a:ext cx="287995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4" name="Forme libre 123"/>
          <p:cNvSpPr/>
          <p:nvPr/>
        </p:nvSpPr>
        <p:spPr>
          <a:xfrm>
            <a:off x="3322942" y="9580958"/>
            <a:ext cx="359895" cy="67737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5" name="Rectangle à coins arrondis 124"/>
          <p:cNvSpPr/>
          <p:nvPr/>
        </p:nvSpPr>
        <p:spPr>
          <a:xfrm>
            <a:off x="2370713" y="5250150"/>
            <a:ext cx="2171700" cy="557981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400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Lecture 38 : </a:t>
            </a:r>
          </a:p>
          <a:p>
            <a:pPr algn="ctr">
              <a:spcAft>
                <a:spcPts val="0"/>
              </a:spcAft>
            </a:pPr>
            <a:r>
              <a:rPr lang="fr-FR" sz="1400" i="1" dirty="0" smtClean="0">
                <a:solidFill>
                  <a:srgbClr val="000000"/>
                </a:solidFill>
                <a:effectLst/>
                <a:latin typeface="Comic Sans MS"/>
                <a:ea typeface="ＭＳ 明朝"/>
                <a:cs typeface="Times New Roman"/>
              </a:rPr>
              <a:t>C’est moi le plus fort</a:t>
            </a:r>
            <a:endParaRPr lang="fr-FR" sz="1400" i="1" dirty="0">
              <a:effectLst/>
              <a:ea typeface="ＭＳ 明朝"/>
              <a:cs typeface="Times New Roman"/>
            </a:endParaRPr>
          </a:p>
        </p:txBody>
      </p:sp>
      <p:pic>
        <p:nvPicPr>
          <p:cNvPr id="126" name="Image 125" descr="http://storage.canalblog.com/82/82/646936/4587701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97262">
            <a:off x="4425572" y="5286556"/>
            <a:ext cx="394123" cy="486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7" name="Forme libre 126"/>
          <p:cNvSpPr/>
          <p:nvPr/>
        </p:nvSpPr>
        <p:spPr>
          <a:xfrm>
            <a:off x="6129019" y="9151947"/>
            <a:ext cx="359994" cy="67738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8" name="Forme libre 127"/>
          <p:cNvSpPr/>
          <p:nvPr/>
        </p:nvSpPr>
        <p:spPr>
          <a:xfrm>
            <a:off x="2633319" y="9587973"/>
            <a:ext cx="287996" cy="67738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9" name="Forme libre 128"/>
          <p:cNvSpPr/>
          <p:nvPr/>
        </p:nvSpPr>
        <p:spPr>
          <a:xfrm>
            <a:off x="2052360" y="9587973"/>
            <a:ext cx="467997" cy="67738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0" name="Forme libre 129"/>
          <p:cNvSpPr/>
          <p:nvPr/>
        </p:nvSpPr>
        <p:spPr>
          <a:xfrm>
            <a:off x="5632243" y="9143480"/>
            <a:ext cx="395991" cy="67738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1" name="Forme libre 130"/>
          <p:cNvSpPr/>
          <p:nvPr/>
        </p:nvSpPr>
        <p:spPr>
          <a:xfrm>
            <a:off x="3094560" y="8211231"/>
            <a:ext cx="431896" cy="67737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2" name="Forme libre 131"/>
          <p:cNvSpPr/>
          <p:nvPr/>
        </p:nvSpPr>
        <p:spPr>
          <a:xfrm>
            <a:off x="3576878" y="8211231"/>
            <a:ext cx="359895" cy="67737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3" name="Forme libre 132"/>
          <p:cNvSpPr/>
          <p:nvPr/>
        </p:nvSpPr>
        <p:spPr>
          <a:xfrm>
            <a:off x="2844920" y="8218246"/>
            <a:ext cx="179996" cy="67738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4" name="Forme libre 133"/>
          <p:cNvSpPr/>
          <p:nvPr/>
        </p:nvSpPr>
        <p:spPr>
          <a:xfrm>
            <a:off x="2551839" y="8218246"/>
            <a:ext cx="215996" cy="67738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5" name="Forme libre 134"/>
          <p:cNvSpPr/>
          <p:nvPr/>
        </p:nvSpPr>
        <p:spPr>
          <a:xfrm>
            <a:off x="2002439" y="8219755"/>
            <a:ext cx="503995" cy="67738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6" name="Forme libre 135"/>
          <p:cNvSpPr/>
          <p:nvPr/>
        </p:nvSpPr>
        <p:spPr>
          <a:xfrm>
            <a:off x="5395107" y="9143480"/>
            <a:ext cx="143994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7" name="Image 136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81443" y="7738526"/>
            <a:ext cx="574130" cy="778934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8" name="Image 1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754" y="8551894"/>
            <a:ext cx="1373684" cy="12630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47300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343150" y="237885"/>
            <a:ext cx="2171700" cy="557981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400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Lecture 39 : </a:t>
            </a:r>
          </a:p>
          <a:p>
            <a:pPr algn="ctr">
              <a:spcAft>
                <a:spcPts val="0"/>
              </a:spcAft>
            </a:pPr>
            <a:r>
              <a:rPr lang="fr-FR" sz="1400" i="1" dirty="0" smtClean="0">
                <a:solidFill>
                  <a:srgbClr val="000000"/>
                </a:solidFill>
                <a:effectLst/>
                <a:latin typeface="Comic Sans MS"/>
                <a:ea typeface="ＭＳ 明朝"/>
                <a:cs typeface="Times New Roman"/>
              </a:rPr>
              <a:t>C’est moi le plus fort</a:t>
            </a:r>
            <a:endParaRPr lang="fr-FR" sz="1400" i="1" dirty="0">
              <a:effectLst/>
              <a:ea typeface="ＭＳ 明朝"/>
              <a:cs typeface="Times New Roman"/>
            </a:endParaRPr>
          </a:p>
        </p:txBody>
      </p:sp>
      <p:sp>
        <p:nvSpPr>
          <p:cNvPr id="18" name="Zone de texte 5"/>
          <p:cNvSpPr txBox="1"/>
          <p:nvPr/>
        </p:nvSpPr>
        <p:spPr>
          <a:xfrm>
            <a:off x="221229" y="994278"/>
            <a:ext cx="5366771" cy="117106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0000"/>
              </a:lnSpc>
            </a:pPr>
            <a:r>
              <a:rPr lang="fr-FR" dirty="0">
                <a:latin typeface="Times New Roman"/>
                <a:cs typeface="Times New Roman"/>
              </a:rPr>
              <a:t>« Quoi ? Pauvre gargouille ! Misérable artichaut ! Tête de lard ! Tu cherches la bagarre </a:t>
            </a:r>
            <a:r>
              <a:rPr lang="fr-FR" dirty="0" smtClean="0">
                <a:latin typeface="Times New Roman"/>
                <a:cs typeface="Times New Roman"/>
              </a:rPr>
              <a:t>?</a:t>
            </a:r>
            <a:r>
              <a:rPr lang="fr-FR" dirty="0">
                <a:latin typeface="Times New Roman"/>
                <a:cs typeface="Times New Roman"/>
              </a:rPr>
              <a:t> </a:t>
            </a:r>
            <a:r>
              <a:rPr lang="fr-FR" dirty="0" smtClean="0">
                <a:latin typeface="Times New Roman"/>
                <a:cs typeface="Times New Roman"/>
              </a:rPr>
              <a:t>J’ai </a:t>
            </a:r>
            <a:r>
              <a:rPr lang="fr-FR" dirty="0">
                <a:latin typeface="Times New Roman"/>
                <a:cs typeface="Times New Roman"/>
              </a:rPr>
              <a:t>dû mal entendre.</a:t>
            </a:r>
          </a:p>
          <a:p>
            <a:pPr>
              <a:lnSpc>
                <a:spcPct val="110000"/>
              </a:lnSpc>
            </a:pPr>
            <a:r>
              <a:rPr lang="fr-FR" dirty="0">
                <a:latin typeface="Times New Roman"/>
                <a:cs typeface="Times New Roman"/>
              </a:rPr>
              <a:t>Qui est le plus fort, s’il te plaît ? »</a:t>
            </a:r>
          </a:p>
        </p:txBody>
      </p:sp>
      <p:pic>
        <p:nvPicPr>
          <p:cNvPr id="70" name="Image 69" descr="http://storage.canalblog.com/82/82/646936/4587701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97262">
            <a:off x="4398009" y="274291"/>
            <a:ext cx="394123" cy="486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1" name="Zone de texte 5"/>
          <p:cNvSpPr txBox="1"/>
          <p:nvPr/>
        </p:nvSpPr>
        <p:spPr>
          <a:xfrm>
            <a:off x="2283835" y="2286002"/>
            <a:ext cx="4328635" cy="2319865"/>
          </a:xfrm>
          <a:prstGeom prst="rect">
            <a:avLst/>
          </a:prstGeom>
          <a:noFill/>
          <a:ln>
            <a:solidFill>
              <a:srgbClr val="7F7F7F"/>
            </a:solidFill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dirty="0">
                <a:latin typeface="Times New Roman"/>
                <a:cs typeface="Times New Roman"/>
              </a:rPr>
              <a:t>« Mais je te l’ai dit. C’est ma maman qui est la plus forte, et c’est aussi la plus gentille… sauf avec ceux qui sont méchants avec moi ! » répond le petit dragon.</a:t>
            </a:r>
          </a:p>
          <a:p>
            <a:r>
              <a:rPr lang="fr-FR" dirty="0">
                <a:latin typeface="Times New Roman"/>
                <a:cs typeface="Times New Roman"/>
              </a:rPr>
              <a:t>« Et toi, qui es-tu ? »</a:t>
            </a:r>
          </a:p>
          <a:p>
            <a:r>
              <a:rPr lang="fr-FR" dirty="0">
                <a:latin typeface="Times New Roman"/>
                <a:cs typeface="Times New Roman"/>
              </a:rPr>
              <a:t>« Moi ? Moi…moi, je suis le petit gentil loup » répond le loup en reculant prudemment.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69521" y="977345"/>
            <a:ext cx="913935" cy="1188000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498" y="2592706"/>
            <a:ext cx="2046498" cy="128502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à coins arrondis 15"/>
          <p:cNvSpPr/>
          <p:nvPr/>
        </p:nvSpPr>
        <p:spPr>
          <a:xfrm>
            <a:off x="2314136" y="5283213"/>
            <a:ext cx="2171700" cy="557981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400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Lecture 39 : </a:t>
            </a:r>
          </a:p>
          <a:p>
            <a:pPr algn="ctr">
              <a:spcAft>
                <a:spcPts val="0"/>
              </a:spcAft>
            </a:pPr>
            <a:r>
              <a:rPr lang="fr-FR" sz="1400" i="1" dirty="0" smtClean="0">
                <a:solidFill>
                  <a:srgbClr val="000000"/>
                </a:solidFill>
                <a:effectLst/>
                <a:latin typeface="Comic Sans MS"/>
                <a:ea typeface="ＭＳ 明朝"/>
                <a:cs typeface="Times New Roman"/>
              </a:rPr>
              <a:t>C’est moi le plus fort</a:t>
            </a:r>
            <a:endParaRPr lang="fr-FR" sz="1400" i="1" dirty="0">
              <a:effectLst/>
              <a:ea typeface="ＭＳ 明朝"/>
              <a:cs typeface="Times New Roman"/>
            </a:endParaRPr>
          </a:p>
        </p:txBody>
      </p:sp>
      <p:sp>
        <p:nvSpPr>
          <p:cNvPr id="17" name="Zone de texte 5"/>
          <p:cNvSpPr txBox="1"/>
          <p:nvPr/>
        </p:nvSpPr>
        <p:spPr>
          <a:xfrm>
            <a:off x="192215" y="6039606"/>
            <a:ext cx="5366771" cy="117106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0000"/>
              </a:lnSpc>
            </a:pPr>
            <a:r>
              <a:rPr lang="fr-FR" dirty="0">
                <a:latin typeface="Times New Roman"/>
                <a:cs typeface="Times New Roman"/>
              </a:rPr>
              <a:t>« Quoi ? Pauvre gargouille ! Misérable artichaut ! Tête de lard ! Tu cherches la bagarre </a:t>
            </a:r>
            <a:r>
              <a:rPr lang="fr-FR" dirty="0" smtClean="0">
                <a:latin typeface="Times New Roman"/>
                <a:cs typeface="Times New Roman"/>
              </a:rPr>
              <a:t>?</a:t>
            </a:r>
            <a:r>
              <a:rPr lang="fr-FR" dirty="0">
                <a:latin typeface="Times New Roman"/>
                <a:cs typeface="Times New Roman"/>
              </a:rPr>
              <a:t> </a:t>
            </a:r>
            <a:r>
              <a:rPr lang="fr-FR" dirty="0" smtClean="0">
                <a:latin typeface="Times New Roman"/>
                <a:cs typeface="Times New Roman"/>
              </a:rPr>
              <a:t>J’ai </a:t>
            </a:r>
            <a:r>
              <a:rPr lang="fr-FR" dirty="0">
                <a:latin typeface="Times New Roman"/>
                <a:cs typeface="Times New Roman"/>
              </a:rPr>
              <a:t>dû mal entendre.</a:t>
            </a:r>
          </a:p>
          <a:p>
            <a:pPr>
              <a:lnSpc>
                <a:spcPct val="110000"/>
              </a:lnSpc>
            </a:pPr>
            <a:r>
              <a:rPr lang="fr-FR" dirty="0">
                <a:latin typeface="Times New Roman"/>
                <a:cs typeface="Times New Roman"/>
              </a:rPr>
              <a:t>Qui est le plus fort, s’il te plaît ? »</a:t>
            </a:r>
          </a:p>
        </p:txBody>
      </p:sp>
      <p:pic>
        <p:nvPicPr>
          <p:cNvPr id="19" name="Image 18" descr="http://storage.canalblog.com/82/82/646936/4587701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97262">
            <a:off x="4368995" y="5319619"/>
            <a:ext cx="394123" cy="486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Zone de texte 5"/>
          <p:cNvSpPr txBox="1"/>
          <p:nvPr/>
        </p:nvSpPr>
        <p:spPr>
          <a:xfrm>
            <a:off x="2254821" y="7331330"/>
            <a:ext cx="4328635" cy="2319865"/>
          </a:xfrm>
          <a:prstGeom prst="rect">
            <a:avLst/>
          </a:prstGeom>
          <a:noFill/>
          <a:ln>
            <a:solidFill>
              <a:srgbClr val="7F7F7F"/>
            </a:solidFill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dirty="0">
                <a:latin typeface="Times New Roman"/>
                <a:cs typeface="Times New Roman"/>
              </a:rPr>
              <a:t>« Mais je te l’ai dit. C’est ma maman qui est la plus forte, et c’est aussi la plus gentille… sauf avec ceux qui sont méchants avec moi ! » répond le petit dragon.</a:t>
            </a:r>
          </a:p>
          <a:p>
            <a:r>
              <a:rPr lang="fr-FR" dirty="0">
                <a:latin typeface="Times New Roman"/>
                <a:cs typeface="Times New Roman"/>
              </a:rPr>
              <a:t>« Et toi, qui es-tu ? »</a:t>
            </a:r>
          </a:p>
          <a:p>
            <a:r>
              <a:rPr lang="fr-FR" dirty="0">
                <a:latin typeface="Times New Roman"/>
                <a:cs typeface="Times New Roman"/>
              </a:rPr>
              <a:t>« Moi ? Moi…moi, je suis le petit gentil loup » répond le loup en reculant prudemment.</a:t>
            </a:r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40507" y="6022673"/>
            <a:ext cx="913935" cy="1188000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484" y="7638034"/>
            <a:ext cx="2046498" cy="12850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09855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343150" y="237885"/>
            <a:ext cx="2171700" cy="557981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400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Lecture 39 : </a:t>
            </a:r>
          </a:p>
          <a:p>
            <a:pPr algn="ctr">
              <a:spcAft>
                <a:spcPts val="0"/>
              </a:spcAft>
            </a:pPr>
            <a:r>
              <a:rPr lang="fr-FR" sz="1400" i="1" dirty="0" smtClean="0">
                <a:solidFill>
                  <a:srgbClr val="000000"/>
                </a:solidFill>
                <a:effectLst/>
                <a:latin typeface="Comic Sans MS"/>
                <a:ea typeface="ＭＳ 明朝"/>
                <a:cs typeface="Times New Roman"/>
              </a:rPr>
              <a:t>C’est moi le plus fort</a:t>
            </a:r>
            <a:endParaRPr lang="fr-FR" sz="1400" i="1" dirty="0">
              <a:effectLst/>
              <a:ea typeface="ＭＳ 明朝"/>
              <a:cs typeface="Times New Roman"/>
            </a:endParaRPr>
          </a:p>
        </p:txBody>
      </p:sp>
      <p:sp>
        <p:nvSpPr>
          <p:cNvPr id="18" name="Zone de texte 5"/>
          <p:cNvSpPr txBox="1"/>
          <p:nvPr/>
        </p:nvSpPr>
        <p:spPr>
          <a:xfrm>
            <a:off x="221229" y="994278"/>
            <a:ext cx="5366771" cy="117106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30000"/>
              </a:lnSpc>
            </a:pPr>
            <a:r>
              <a:rPr lang="fr-FR" dirty="0">
                <a:latin typeface="Times New Roman"/>
                <a:cs typeface="Times New Roman"/>
              </a:rPr>
              <a:t>« </a:t>
            </a:r>
            <a:r>
              <a:rPr lang="fr-FR" dirty="0">
                <a:solidFill>
                  <a:srgbClr val="3366FF"/>
                </a:solidFill>
                <a:latin typeface="Times New Roman"/>
                <a:cs typeface="Times New Roman"/>
              </a:rPr>
              <a:t>Qu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oi</a:t>
            </a:r>
            <a:r>
              <a:rPr lang="fr-FR" dirty="0">
                <a:latin typeface="Times New Roman"/>
                <a:cs typeface="Times New Roman"/>
              </a:rPr>
              <a:t> ? P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au</a:t>
            </a:r>
            <a:r>
              <a:rPr lang="fr-FR" dirty="0">
                <a:latin typeface="Times New Roman"/>
                <a:cs typeface="Times New Roman"/>
              </a:rPr>
              <a:t>vre </a:t>
            </a:r>
            <a:r>
              <a:rPr lang="fr-FR" dirty="0" smtClean="0">
                <a:latin typeface="Times New Roman"/>
                <a:cs typeface="Times New Roman"/>
              </a:rPr>
              <a:t>garg</a:t>
            </a:r>
            <a:r>
              <a:rPr lang="fr-FR" dirty="0" smtClean="0">
                <a:solidFill>
                  <a:srgbClr val="008000"/>
                </a:solidFill>
                <a:latin typeface="Times New Roman"/>
                <a:cs typeface="Times New Roman"/>
              </a:rPr>
              <a:t>ou</a:t>
            </a:r>
            <a:r>
              <a:rPr lang="fr-FR" dirty="0" smtClean="0">
                <a:solidFill>
                  <a:srgbClr val="3366FF"/>
                </a:solidFill>
                <a:latin typeface="Times New Roman"/>
                <a:cs typeface="Times New Roman"/>
              </a:rPr>
              <a:t>ill</a:t>
            </a:r>
            <a:r>
              <a:rPr lang="fr-FR" dirty="0" smtClean="0">
                <a:latin typeface="Times New Roman"/>
                <a:cs typeface="Times New Roman"/>
              </a:rPr>
              <a:t>e</a:t>
            </a:r>
            <a:r>
              <a:rPr lang="fr-FR" dirty="0">
                <a:latin typeface="Times New Roman"/>
                <a:cs typeface="Times New Roman"/>
              </a:rPr>
              <a:t> ! Tête de lar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d</a:t>
            </a:r>
            <a:r>
              <a:rPr lang="fr-FR" dirty="0">
                <a:latin typeface="Times New Roman"/>
                <a:cs typeface="Times New Roman"/>
              </a:rPr>
              <a:t> ! Tu cherche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s</a:t>
            </a:r>
            <a:r>
              <a:rPr lang="fr-FR" dirty="0">
                <a:latin typeface="Times New Roman"/>
                <a:cs typeface="Times New Roman"/>
              </a:rPr>
              <a:t> la bagarre </a:t>
            </a:r>
            <a:r>
              <a:rPr lang="fr-FR" dirty="0" smtClean="0">
                <a:latin typeface="Times New Roman"/>
                <a:cs typeface="Times New Roman"/>
              </a:rPr>
              <a:t>?</a:t>
            </a:r>
            <a:r>
              <a:rPr lang="fr-FR" dirty="0">
                <a:latin typeface="Times New Roman"/>
                <a:cs typeface="Times New Roman"/>
              </a:rPr>
              <a:t> </a:t>
            </a:r>
            <a:r>
              <a:rPr lang="fr-FR" dirty="0" smtClean="0">
                <a:latin typeface="Times New Roman"/>
                <a:cs typeface="Times New Roman"/>
              </a:rPr>
              <a:t>J’</a:t>
            </a:r>
            <a:r>
              <a:rPr lang="fr-FR" dirty="0" smtClean="0">
                <a:solidFill>
                  <a:srgbClr val="008000"/>
                </a:solidFill>
                <a:latin typeface="Times New Roman"/>
                <a:cs typeface="Times New Roman"/>
              </a:rPr>
              <a:t>ai</a:t>
            </a:r>
            <a:r>
              <a:rPr lang="fr-FR" dirty="0" smtClean="0">
                <a:latin typeface="Times New Roman"/>
                <a:cs typeface="Times New Roman"/>
              </a:rPr>
              <a:t> </a:t>
            </a:r>
            <a:r>
              <a:rPr lang="fr-FR" dirty="0">
                <a:latin typeface="Times New Roman"/>
                <a:cs typeface="Times New Roman"/>
              </a:rPr>
              <a:t>dû mal 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en</a:t>
            </a:r>
            <a:r>
              <a:rPr lang="fr-FR" dirty="0">
                <a:latin typeface="Times New Roman"/>
                <a:cs typeface="Times New Roman"/>
              </a:rPr>
              <a:t>t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en</a:t>
            </a:r>
            <a:r>
              <a:rPr lang="fr-FR" dirty="0">
                <a:latin typeface="Times New Roman"/>
                <a:cs typeface="Times New Roman"/>
              </a:rPr>
              <a:t>dre.</a:t>
            </a:r>
          </a:p>
          <a:p>
            <a:pPr>
              <a:lnSpc>
                <a:spcPct val="130000"/>
              </a:lnSpc>
            </a:pPr>
            <a:r>
              <a:rPr lang="fr-FR" dirty="0">
                <a:solidFill>
                  <a:srgbClr val="3366FF"/>
                </a:solidFill>
                <a:latin typeface="Times New Roman"/>
                <a:cs typeface="Times New Roman"/>
              </a:rPr>
              <a:t>Qu</a:t>
            </a:r>
            <a:r>
              <a:rPr lang="fr-FR" dirty="0">
                <a:latin typeface="Times New Roman"/>
                <a:cs typeface="Times New Roman"/>
              </a:rPr>
              <a:t>i est le plu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s</a:t>
            </a:r>
            <a:r>
              <a:rPr lang="fr-FR" dirty="0">
                <a:latin typeface="Times New Roman"/>
                <a:cs typeface="Times New Roman"/>
              </a:rPr>
              <a:t> for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t</a:t>
            </a:r>
            <a:r>
              <a:rPr lang="fr-FR" dirty="0">
                <a:latin typeface="Times New Roman"/>
                <a:cs typeface="Times New Roman"/>
              </a:rPr>
              <a:t>, s’il te </a:t>
            </a:r>
            <a:r>
              <a:rPr lang="fr-FR" dirty="0" smtClean="0">
                <a:latin typeface="Times New Roman"/>
                <a:cs typeface="Times New Roman"/>
              </a:rPr>
              <a:t>pl</a:t>
            </a:r>
            <a:r>
              <a:rPr lang="fr-FR" dirty="0" smtClean="0">
                <a:solidFill>
                  <a:srgbClr val="008000"/>
                </a:solidFill>
                <a:latin typeface="Times New Roman"/>
                <a:cs typeface="Times New Roman"/>
              </a:rPr>
              <a:t>ai</a:t>
            </a:r>
            <a:r>
              <a:rPr lang="fr-FR" dirty="0" smtClean="0">
                <a:solidFill>
                  <a:srgbClr val="7F7F7F"/>
                </a:solidFill>
                <a:latin typeface="Times New Roman"/>
                <a:cs typeface="Times New Roman"/>
              </a:rPr>
              <a:t>t</a:t>
            </a:r>
            <a:r>
              <a:rPr lang="fr-FR" dirty="0">
                <a:latin typeface="Times New Roman"/>
                <a:cs typeface="Times New Roman"/>
              </a:rPr>
              <a:t> ? »</a:t>
            </a:r>
          </a:p>
        </p:txBody>
      </p:sp>
      <p:pic>
        <p:nvPicPr>
          <p:cNvPr id="70" name="Image 69" descr="http://storage.canalblog.com/82/82/646936/4587701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97262">
            <a:off x="4398009" y="274291"/>
            <a:ext cx="394123" cy="486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1" name="Zone de texte 5"/>
          <p:cNvSpPr txBox="1"/>
          <p:nvPr/>
        </p:nvSpPr>
        <p:spPr>
          <a:xfrm>
            <a:off x="2283835" y="2286002"/>
            <a:ext cx="4328635" cy="2438398"/>
          </a:xfrm>
          <a:prstGeom prst="rect">
            <a:avLst/>
          </a:prstGeom>
          <a:noFill/>
          <a:ln>
            <a:solidFill>
              <a:srgbClr val="7F7F7F"/>
            </a:solidFill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</a:pPr>
            <a:r>
              <a:rPr lang="fr-FR" dirty="0">
                <a:latin typeface="Times New Roman"/>
                <a:cs typeface="Times New Roman"/>
              </a:rPr>
              <a:t>« M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ai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s</a:t>
            </a:r>
            <a:r>
              <a:rPr lang="fr-FR" dirty="0">
                <a:latin typeface="Times New Roman"/>
                <a:cs typeface="Times New Roman"/>
              </a:rPr>
              <a:t> je te l’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ai</a:t>
            </a:r>
            <a:r>
              <a:rPr lang="fr-FR" dirty="0">
                <a:latin typeface="Times New Roman"/>
                <a:cs typeface="Times New Roman"/>
              </a:rPr>
              <a:t> di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t</a:t>
            </a:r>
            <a:r>
              <a:rPr lang="fr-FR" dirty="0">
                <a:latin typeface="Times New Roman"/>
                <a:cs typeface="Times New Roman"/>
              </a:rPr>
              <a:t>. C’est ma mam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an</a:t>
            </a:r>
            <a:r>
              <a:rPr lang="fr-FR" dirty="0">
                <a:latin typeface="Times New Roman"/>
                <a:cs typeface="Times New Roman"/>
              </a:rPr>
              <a:t> </a:t>
            </a:r>
            <a:r>
              <a:rPr lang="fr-FR" dirty="0">
                <a:solidFill>
                  <a:srgbClr val="3366FF"/>
                </a:solidFill>
                <a:latin typeface="Times New Roman"/>
                <a:cs typeface="Times New Roman"/>
              </a:rPr>
              <a:t>qu</a:t>
            </a:r>
            <a:r>
              <a:rPr lang="fr-FR" dirty="0">
                <a:latin typeface="Times New Roman"/>
                <a:cs typeface="Times New Roman"/>
              </a:rPr>
              <a:t>i est la plu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s</a:t>
            </a:r>
            <a:r>
              <a:rPr lang="fr-FR" dirty="0">
                <a:latin typeface="Times New Roman"/>
                <a:cs typeface="Times New Roman"/>
              </a:rPr>
              <a:t> forte, et c’est 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au</a:t>
            </a:r>
            <a:r>
              <a:rPr lang="fr-FR" dirty="0">
                <a:latin typeface="Times New Roman"/>
                <a:cs typeface="Times New Roman"/>
              </a:rPr>
              <a:t>ssi la plu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s</a:t>
            </a:r>
            <a:r>
              <a:rPr lang="fr-FR" dirty="0">
                <a:latin typeface="Times New Roman"/>
                <a:cs typeface="Times New Roman"/>
              </a:rPr>
              <a:t> g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en</a:t>
            </a:r>
            <a:r>
              <a:rPr lang="fr-FR" dirty="0">
                <a:latin typeface="Times New Roman"/>
                <a:cs typeface="Times New Roman"/>
              </a:rPr>
              <a:t>tille… s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au</a:t>
            </a:r>
            <a:r>
              <a:rPr lang="fr-FR" dirty="0">
                <a:latin typeface="Times New Roman"/>
                <a:cs typeface="Times New Roman"/>
              </a:rPr>
              <a:t>f avec c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eu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x</a:t>
            </a:r>
            <a:r>
              <a:rPr lang="fr-FR" dirty="0">
                <a:latin typeface="Times New Roman"/>
                <a:cs typeface="Times New Roman"/>
              </a:rPr>
              <a:t> </a:t>
            </a:r>
            <a:r>
              <a:rPr lang="fr-FR" dirty="0">
                <a:solidFill>
                  <a:srgbClr val="3366FF"/>
                </a:solidFill>
                <a:latin typeface="Times New Roman"/>
                <a:cs typeface="Times New Roman"/>
              </a:rPr>
              <a:t>qu</a:t>
            </a:r>
            <a:r>
              <a:rPr lang="fr-FR" dirty="0">
                <a:latin typeface="Times New Roman"/>
                <a:cs typeface="Times New Roman"/>
              </a:rPr>
              <a:t>i son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t</a:t>
            </a:r>
            <a:r>
              <a:rPr lang="fr-FR" dirty="0">
                <a:latin typeface="Times New Roman"/>
                <a:cs typeface="Times New Roman"/>
              </a:rPr>
              <a:t> méch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an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ts</a:t>
            </a:r>
            <a:r>
              <a:rPr lang="fr-FR" dirty="0">
                <a:latin typeface="Times New Roman"/>
                <a:cs typeface="Times New Roman"/>
              </a:rPr>
              <a:t> avec m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oi</a:t>
            </a:r>
            <a:r>
              <a:rPr lang="fr-FR" dirty="0">
                <a:latin typeface="Times New Roman"/>
                <a:cs typeface="Times New Roman"/>
              </a:rPr>
              <a:t> ! » rép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on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d</a:t>
            </a:r>
            <a:r>
              <a:rPr lang="fr-FR" dirty="0">
                <a:latin typeface="Times New Roman"/>
                <a:cs typeface="Times New Roman"/>
              </a:rPr>
              <a:t> le peti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t</a:t>
            </a:r>
            <a:r>
              <a:rPr lang="fr-FR" dirty="0">
                <a:latin typeface="Times New Roman"/>
                <a:cs typeface="Times New Roman"/>
              </a:rPr>
              <a:t> drag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on</a:t>
            </a:r>
            <a:r>
              <a:rPr lang="fr-FR" dirty="0">
                <a:latin typeface="Times New Roman"/>
                <a:cs typeface="Times New Roman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fr-FR" dirty="0">
                <a:latin typeface="Times New Roman"/>
                <a:cs typeface="Times New Roman"/>
              </a:rPr>
              <a:t>« Et t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oi</a:t>
            </a:r>
            <a:r>
              <a:rPr lang="fr-FR" dirty="0">
                <a:latin typeface="Times New Roman"/>
                <a:cs typeface="Times New Roman"/>
              </a:rPr>
              <a:t>, </a:t>
            </a:r>
            <a:r>
              <a:rPr lang="fr-FR" dirty="0">
                <a:solidFill>
                  <a:srgbClr val="3366FF"/>
                </a:solidFill>
                <a:latin typeface="Times New Roman"/>
                <a:cs typeface="Times New Roman"/>
              </a:rPr>
              <a:t>qu</a:t>
            </a:r>
            <a:r>
              <a:rPr lang="fr-FR" dirty="0">
                <a:latin typeface="Times New Roman"/>
                <a:cs typeface="Times New Roman"/>
              </a:rPr>
              <a:t>i es-tu ? »</a:t>
            </a:r>
          </a:p>
          <a:p>
            <a:pPr>
              <a:lnSpc>
                <a:spcPct val="120000"/>
              </a:lnSpc>
            </a:pPr>
            <a:r>
              <a:rPr lang="fr-FR" dirty="0">
                <a:latin typeface="Times New Roman"/>
                <a:cs typeface="Times New Roman"/>
              </a:rPr>
              <a:t>« M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oi</a:t>
            </a:r>
            <a:r>
              <a:rPr lang="fr-FR" dirty="0">
                <a:latin typeface="Times New Roman"/>
                <a:cs typeface="Times New Roman"/>
              </a:rPr>
              <a:t> ? M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oi</a:t>
            </a:r>
            <a:r>
              <a:rPr lang="fr-FR" dirty="0">
                <a:latin typeface="Times New Roman"/>
                <a:cs typeface="Times New Roman"/>
              </a:rPr>
              <a:t>…moi, je sui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s</a:t>
            </a:r>
            <a:r>
              <a:rPr lang="fr-FR" dirty="0">
                <a:latin typeface="Times New Roman"/>
                <a:cs typeface="Times New Roman"/>
              </a:rPr>
              <a:t> le peti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t</a:t>
            </a:r>
            <a:r>
              <a:rPr lang="fr-FR" dirty="0">
                <a:latin typeface="Times New Roman"/>
                <a:cs typeface="Times New Roman"/>
              </a:rPr>
              <a:t> g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en</a:t>
            </a:r>
            <a:r>
              <a:rPr lang="fr-FR" dirty="0">
                <a:latin typeface="Times New Roman"/>
                <a:cs typeface="Times New Roman"/>
              </a:rPr>
              <a:t>ti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l</a:t>
            </a:r>
            <a:r>
              <a:rPr lang="fr-FR" dirty="0">
                <a:latin typeface="Times New Roman"/>
                <a:cs typeface="Times New Roman"/>
              </a:rPr>
              <a:t> l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ou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p</a:t>
            </a:r>
            <a:r>
              <a:rPr lang="fr-FR" dirty="0">
                <a:latin typeface="Times New Roman"/>
                <a:cs typeface="Times New Roman"/>
              </a:rPr>
              <a:t> » rép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on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d</a:t>
            </a:r>
            <a:r>
              <a:rPr lang="fr-FR" dirty="0">
                <a:latin typeface="Times New Roman"/>
                <a:cs typeface="Times New Roman"/>
              </a:rPr>
              <a:t> le l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ou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p</a:t>
            </a:r>
            <a:r>
              <a:rPr lang="fr-FR" dirty="0">
                <a:latin typeface="Times New Roman"/>
                <a:cs typeface="Times New Roman"/>
              </a:rPr>
              <a:t> 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en</a:t>
            </a:r>
            <a:r>
              <a:rPr lang="fr-FR" dirty="0">
                <a:latin typeface="Times New Roman"/>
                <a:cs typeface="Times New Roman"/>
              </a:rPr>
              <a:t> </a:t>
            </a:r>
            <a:r>
              <a:rPr lang="fr-FR" dirty="0" smtClean="0">
                <a:latin typeface="Times New Roman"/>
                <a:cs typeface="Times New Roman"/>
              </a:rPr>
              <a:t>recul</a:t>
            </a:r>
            <a:r>
              <a:rPr lang="fr-FR" dirty="0" smtClean="0">
                <a:solidFill>
                  <a:srgbClr val="008000"/>
                </a:solidFill>
                <a:latin typeface="Times New Roman"/>
                <a:cs typeface="Times New Roman"/>
              </a:rPr>
              <a:t>an</a:t>
            </a:r>
            <a:r>
              <a:rPr lang="fr-FR" dirty="0" smtClean="0">
                <a:solidFill>
                  <a:srgbClr val="7F7F7F"/>
                </a:solidFill>
                <a:latin typeface="Times New Roman"/>
                <a:cs typeface="Times New Roman"/>
              </a:rPr>
              <a:t>t</a:t>
            </a:r>
            <a:r>
              <a:rPr lang="fr-FR" dirty="0" smtClean="0">
                <a:latin typeface="Times New Roman"/>
                <a:cs typeface="Times New Roman"/>
              </a:rPr>
              <a:t>.</a:t>
            </a:r>
            <a:endParaRPr lang="fr-FR" dirty="0">
              <a:latin typeface="Times New Roman"/>
              <a:cs typeface="Times New Roman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69521" y="977345"/>
            <a:ext cx="913935" cy="1188000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498" y="2592706"/>
            <a:ext cx="2046498" cy="128502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à coins arrondis 15"/>
          <p:cNvSpPr/>
          <p:nvPr/>
        </p:nvSpPr>
        <p:spPr>
          <a:xfrm>
            <a:off x="2314136" y="5283213"/>
            <a:ext cx="2171700" cy="557981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400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Lecture 39 : </a:t>
            </a:r>
          </a:p>
          <a:p>
            <a:pPr algn="ctr">
              <a:spcAft>
                <a:spcPts val="0"/>
              </a:spcAft>
            </a:pPr>
            <a:r>
              <a:rPr lang="fr-FR" sz="1400" i="1" dirty="0" smtClean="0">
                <a:solidFill>
                  <a:srgbClr val="000000"/>
                </a:solidFill>
                <a:effectLst/>
                <a:latin typeface="Comic Sans MS"/>
                <a:ea typeface="ＭＳ 明朝"/>
                <a:cs typeface="Times New Roman"/>
              </a:rPr>
              <a:t>C’est moi le plus fort</a:t>
            </a:r>
            <a:endParaRPr lang="fr-FR" sz="1400" i="1" dirty="0">
              <a:effectLst/>
              <a:ea typeface="ＭＳ 明朝"/>
              <a:cs typeface="Times New Roman"/>
            </a:endParaRPr>
          </a:p>
        </p:txBody>
      </p:sp>
      <p:pic>
        <p:nvPicPr>
          <p:cNvPr id="19" name="Image 18" descr="http://storage.canalblog.com/82/82/646936/4587701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97262">
            <a:off x="4368995" y="5319619"/>
            <a:ext cx="394123" cy="486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Image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40507" y="6022673"/>
            <a:ext cx="913935" cy="1188000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484" y="7638034"/>
            <a:ext cx="2046498" cy="1285028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Zone de texte 5"/>
          <p:cNvSpPr txBox="1"/>
          <p:nvPr/>
        </p:nvSpPr>
        <p:spPr>
          <a:xfrm>
            <a:off x="164079" y="6039606"/>
            <a:ext cx="5366771" cy="117106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30000"/>
              </a:lnSpc>
            </a:pPr>
            <a:r>
              <a:rPr lang="fr-FR" dirty="0">
                <a:latin typeface="Times New Roman"/>
                <a:cs typeface="Times New Roman"/>
              </a:rPr>
              <a:t>« </a:t>
            </a:r>
            <a:r>
              <a:rPr lang="fr-FR" dirty="0">
                <a:solidFill>
                  <a:srgbClr val="3366FF"/>
                </a:solidFill>
                <a:latin typeface="Times New Roman"/>
                <a:cs typeface="Times New Roman"/>
              </a:rPr>
              <a:t>Qu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oi</a:t>
            </a:r>
            <a:r>
              <a:rPr lang="fr-FR" dirty="0">
                <a:latin typeface="Times New Roman"/>
                <a:cs typeface="Times New Roman"/>
              </a:rPr>
              <a:t> ? P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au</a:t>
            </a:r>
            <a:r>
              <a:rPr lang="fr-FR" dirty="0">
                <a:latin typeface="Times New Roman"/>
                <a:cs typeface="Times New Roman"/>
              </a:rPr>
              <a:t>vre </a:t>
            </a:r>
            <a:r>
              <a:rPr lang="fr-FR" dirty="0" smtClean="0">
                <a:latin typeface="Times New Roman"/>
                <a:cs typeface="Times New Roman"/>
              </a:rPr>
              <a:t>garg</a:t>
            </a:r>
            <a:r>
              <a:rPr lang="fr-FR" dirty="0" smtClean="0">
                <a:solidFill>
                  <a:srgbClr val="008000"/>
                </a:solidFill>
                <a:latin typeface="Times New Roman"/>
                <a:cs typeface="Times New Roman"/>
              </a:rPr>
              <a:t>ou</a:t>
            </a:r>
            <a:r>
              <a:rPr lang="fr-FR" dirty="0" smtClean="0">
                <a:solidFill>
                  <a:srgbClr val="3366FF"/>
                </a:solidFill>
                <a:latin typeface="Times New Roman"/>
                <a:cs typeface="Times New Roman"/>
              </a:rPr>
              <a:t>ill</a:t>
            </a:r>
            <a:r>
              <a:rPr lang="fr-FR" dirty="0" smtClean="0">
                <a:latin typeface="Times New Roman"/>
                <a:cs typeface="Times New Roman"/>
              </a:rPr>
              <a:t>e</a:t>
            </a:r>
            <a:r>
              <a:rPr lang="fr-FR" dirty="0">
                <a:latin typeface="Times New Roman"/>
                <a:cs typeface="Times New Roman"/>
              </a:rPr>
              <a:t> ! Tête de lar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d</a:t>
            </a:r>
            <a:r>
              <a:rPr lang="fr-FR" dirty="0">
                <a:latin typeface="Times New Roman"/>
                <a:cs typeface="Times New Roman"/>
              </a:rPr>
              <a:t> ! Tu cherche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s</a:t>
            </a:r>
            <a:r>
              <a:rPr lang="fr-FR" dirty="0">
                <a:latin typeface="Times New Roman"/>
                <a:cs typeface="Times New Roman"/>
              </a:rPr>
              <a:t> la bagarre </a:t>
            </a:r>
            <a:r>
              <a:rPr lang="fr-FR" dirty="0" smtClean="0">
                <a:latin typeface="Times New Roman"/>
                <a:cs typeface="Times New Roman"/>
              </a:rPr>
              <a:t>?</a:t>
            </a:r>
            <a:r>
              <a:rPr lang="fr-FR" dirty="0">
                <a:latin typeface="Times New Roman"/>
                <a:cs typeface="Times New Roman"/>
              </a:rPr>
              <a:t> </a:t>
            </a:r>
            <a:r>
              <a:rPr lang="fr-FR" dirty="0" smtClean="0">
                <a:latin typeface="Times New Roman"/>
                <a:cs typeface="Times New Roman"/>
              </a:rPr>
              <a:t>J’</a:t>
            </a:r>
            <a:r>
              <a:rPr lang="fr-FR" dirty="0" smtClean="0">
                <a:solidFill>
                  <a:srgbClr val="008000"/>
                </a:solidFill>
                <a:latin typeface="Times New Roman"/>
                <a:cs typeface="Times New Roman"/>
              </a:rPr>
              <a:t>ai</a:t>
            </a:r>
            <a:r>
              <a:rPr lang="fr-FR" dirty="0" smtClean="0">
                <a:latin typeface="Times New Roman"/>
                <a:cs typeface="Times New Roman"/>
              </a:rPr>
              <a:t> </a:t>
            </a:r>
            <a:r>
              <a:rPr lang="fr-FR" dirty="0">
                <a:latin typeface="Times New Roman"/>
                <a:cs typeface="Times New Roman"/>
              </a:rPr>
              <a:t>dû mal 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en</a:t>
            </a:r>
            <a:r>
              <a:rPr lang="fr-FR" dirty="0">
                <a:latin typeface="Times New Roman"/>
                <a:cs typeface="Times New Roman"/>
              </a:rPr>
              <a:t>t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en</a:t>
            </a:r>
            <a:r>
              <a:rPr lang="fr-FR" dirty="0">
                <a:latin typeface="Times New Roman"/>
                <a:cs typeface="Times New Roman"/>
              </a:rPr>
              <a:t>dre.</a:t>
            </a:r>
          </a:p>
          <a:p>
            <a:pPr>
              <a:lnSpc>
                <a:spcPct val="130000"/>
              </a:lnSpc>
            </a:pPr>
            <a:r>
              <a:rPr lang="fr-FR" dirty="0">
                <a:solidFill>
                  <a:srgbClr val="3366FF"/>
                </a:solidFill>
                <a:latin typeface="Times New Roman"/>
                <a:cs typeface="Times New Roman"/>
              </a:rPr>
              <a:t>Qu</a:t>
            </a:r>
            <a:r>
              <a:rPr lang="fr-FR" dirty="0">
                <a:latin typeface="Times New Roman"/>
                <a:cs typeface="Times New Roman"/>
              </a:rPr>
              <a:t>i est le plu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s</a:t>
            </a:r>
            <a:r>
              <a:rPr lang="fr-FR" dirty="0">
                <a:latin typeface="Times New Roman"/>
                <a:cs typeface="Times New Roman"/>
              </a:rPr>
              <a:t> for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t</a:t>
            </a:r>
            <a:r>
              <a:rPr lang="fr-FR" dirty="0">
                <a:latin typeface="Times New Roman"/>
                <a:cs typeface="Times New Roman"/>
              </a:rPr>
              <a:t>, s’il te </a:t>
            </a:r>
            <a:r>
              <a:rPr lang="fr-FR" dirty="0" smtClean="0">
                <a:latin typeface="Times New Roman"/>
                <a:cs typeface="Times New Roman"/>
              </a:rPr>
              <a:t>pl</a:t>
            </a:r>
            <a:r>
              <a:rPr lang="fr-FR" dirty="0" smtClean="0">
                <a:solidFill>
                  <a:srgbClr val="008000"/>
                </a:solidFill>
                <a:latin typeface="Times New Roman"/>
                <a:cs typeface="Times New Roman"/>
              </a:rPr>
              <a:t>ai</a:t>
            </a:r>
            <a:r>
              <a:rPr lang="fr-FR" dirty="0" smtClean="0">
                <a:solidFill>
                  <a:srgbClr val="7F7F7F"/>
                </a:solidFill>
                <a:latin typeface="Times New Roman"/>
                <a:cs typeface="Times New Roman"/>
              </a:rPr>
              <a:t>t</a:t>
            </a:r>
            <a:r>
              <a:rPr lang="fr-FR" dirty="0">
                <a:latin typeface="Times New Roman"/>
                <a:cs typeface="Times New Roman"/>
              </a:rPr>
              <a:t> ? »</a:t>
            </a:r>
          </a:p>
        </p:txBody>
      </p:sp>
      <p:sp>
        <p:nvSpPr>
          <p:cNvPr id="22" name="Zone de texte 5"/>
          <p:cNvSpPr txBox="1"/>
          <p:nvPr/>
        </p:nvSpPr>
        <p:spPr>
          <a:xfrm>
            <a:off x="2226685" y="7331330"/>
            <a:ext cx="4328635" cy="2438398"/>
          </a:xfrm>
          <a:prstGeom prst="rect">
            <a:avLst/>
          </a:prstGeom>
          <a:noFill/>
          <a:ln>
            <a:solidFill>
              <a:srgbClr val="7F7F7F"/>
            </a:solidFill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</a:pPr>
            <a:r>
              <a:rPr lang="fr-FR" dirty="0">
                <a:latin typeface="Times New Roman"/>
                <a:cs typeface="Times New Roman"/>
              </a:rPr>
              <a:t>« M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ai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s</a:t>
            </a:r>
            <a:r>
              <a:rPr lang="fr-FR" dirty="0">
                <a:latin typeface="Times New Roman"/>
                <a:cs typeface="Times New Roman"/>
              </a:rPr>
              <a:t> je te l’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ai</a:t>
            </a:r>
            <a:r>
              <a:rPr lang="fr-FR" dirty="0">
                <a:latin typeface="Times New Roman"/>
                <a:cs typeface="Times New Roman"/>
              </a:rPr>
              <a:t> di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t</a:t>
            </a:r>
            <a:r>
              <a:rPr lang="fr-FR" dirty="0">
                <a:latin typeface="Times New Roman"/>
                <a:cs typeface="Times New Roman"/>
              </a:rPr>
              <a:t>. C’est ma mam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an</a:t>
            </a:r>
            <a:r>
              <a:rPr lang="fr-FR" dirty="0">
                <a:latin typeface="Times New Roman"/>
                <a:cs typeface="Times New Roman"/>
              </a:rPr>
              <a:t> </a:t>
            </a:r>
            <a:r>
              <a:rPr lang="fr-FR" dirty="0">
                <a:solidFill>
                  <a:srgbClr val="3366FF"/>
                </a:solidFill>
                <a:latin typeface="Times New Roman"/>
                <a:cs typeface="Times New Roman"/>
              </a:rPr>
              <a:t>qu</a:t>
            </a:r>
            <a:r>
              <a:rPr lang="fr-FR" dirty="0">
                <a:latin typeface="Times New Roman"/>
                <a:cs typeface="Times New Roman"/>
              </a:rPr>
              <a:t>i est la plu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s</a:t>
            </a:r>
            <a:r>
              <a:rPr lang="fr-FR" dirty="0">
                <a:latin typeface="Times New Roman"/>
                <a:cs typeface="Times New Roman"/>
              </a:rPr>
              <a:t> forte, et c’est 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au</a:t>
            </a:r>
            <a:r>
              <a:rPr lang="fr-FR" dirty="0">
                <a:latin typeface="Times New Roman"/>
                <a:cs typeface="Times New Roman"/>
              </a:rPr>
              <a:t>ssi la plu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s</a:t>
            </a:r>
            <a:r>
              <a:rPr lang="fr-FR" dirty="0">
                <a:latin typeface="Times New Roman"/>
                <a:cs typeface="Times New Roman"/>
              </a:rPr>
              <a:t> g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en</a:t>
            </a:r>
            <a:r>
              <a:rPr lang="fr-FR" dirty="0">
                <a:latin typeface="Times New Roman"/>
                <a:cs typeface="Times New Roman"/>
              </a:rPr>
              <a:t>tille… s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au</a:t>
            </a:r>
            <a:r>
              <a:rPr lang="fr-FR" dirty="0">
                <a:latin typeface="Times New Roman"/>
                <a:cs typeface="Times New Roman"/>
              </a:rPr>
              <a:t>f avec c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eu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x</a:t>
            </a:r>
            <a:r>
              <a:rPr lang="fr-FR" dirty="0">
                <a:latin typeface="Times New Roman"/>
                <a:cs typeface="Times New Roman"/>
              </a:rPr>
              <a:t> </a:t>
            </a:r>
            <a:r>
              <a:rPr lang="fr-FR" dirty="0">
                <a:solidFill>
                  <a:srgbClr val="3366FF"/>
                </a:solidFill>
                <a:latin typeface="Times New Roman"/>
                <a:cs typeface="Times New Roman"/>
              </a:rPr>
              <a:t>qu</a:t>
            </a:r>
            <a:r>
              <a:rPr lang="fr-FR" dirty="0">
                <a:latin typeface="Times New Roman"/>
                <a:cs typeface="Times New Roman"/>
              </a:rPr>
              <a:t>i son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t</a:t>
            </a:r>
            <a:r>
              <a:rPr lang="fr-FR" dirty="0">
                <a:latin typeface="Times New Roman"/>
                <a:cs typeface="Times New Roman"/>
              </a:rPr>
              <a:t> méch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an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ts</a:t>
            </a:r>
            <a:r>
              <a:rPr lang="fr-FR" dirty="0">
                <a:latin typeface="Times New Roman"/>
                <a:cs typeface="Times New Roman"/>
              </a:rPr>
              <a:t> avec m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oi</a:t>
            </a:r>
            <a:r>
              <a:rPr lang="fr-FR" dirty="0">
                <a:latin typeface="Times New Roman"/>
                <a:cs typeface="Times New Roman"/>
              </a:rPr>
              <a:t> ! » rép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on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d</a:t>
            </a:r>
            <a:r>
              <a:rPr lang="fr-FR" dirty="0">
                <a:latin typeface="Times New Roman"/>
                <a:cs typeface="Times New Roman"/>
              </a:rPr>
              <a:t> le peti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t</a:t>
            </a:r>
            <a:r>
              <a:rPr lang="fr-FR" dirty="0">
                <a:latin typeface="Times New Roman"/>
                <a:cs typeface="Times New Roman"/>
              </a:rPr>
              <a:t> drag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on</a:t>
            </a:r>
            <a:r>
              <a:rPr lang="fr-FR" dirty="0">
                <a:latin typeface="Times New Roman"/>
                <a:cs typeface="Times New Roman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fr-FR" dirty="0">
                <a:latin typeface="Times New Roman"/>
                <a:cs typeface="Times New Roman"/>
              </a:rPr>
              <a:t>« Et t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oi</a:t>
            </a:r>
            <a:r>
              <a:rPr lang="fr-FR" dirty="0">
                <a:latin typeface="Times New Roman"/>
                <a:cs typeface="Times New Roman"/>
              </a:rPr>
              <a:t>, </a:t>
            </a:r>
            <a:r>
              <a:rPr lang="fr-FR" dirty="0">
                <a:solidFill>
                  <a:srgbClr val="3366FF"/>
                </a:solidFill>
                <a:latin typeface="Times New Roman"/>
                <a:cs typeface="Times New Roman"/>
              </a:rPr>
              <a:t>qu</a:t>
            </a:r>
            <a:r>
              <a:rPr lang="fr-FR" dirty="0">
                <a:latin typeface="Times New Roman"/>
                <a:cs typeface="Times New Roman"/>
              </a:rPr>
              <a:t>i es-tu ? »</a:t>
            </a:r>
          </a:p>
          <a:p>
            <a:pPr>
              <a:lnSpc>
                <a:spcPct val="120000"/>
              </a:lnSpc>
            </a:pPr>
            <a:r>
              <a:rPr lang="fr-FR" dirty="0">
                <a:latin typeface="Times New Roman"/>
                <a:cs typeface="Times New Roman"/>
              </a:rPr>
              <a:t>« M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oi</a:t>
            </a:r>
            <a:r>
              <a:rPr lang="fr-FR" dirty="0">
                <a:latin typeface="Times New Roman"/>
                <a:cs typeface="Times New Roman"/>
              </a:rPr>
              <a:t> ? M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oi</a:t>
            </a:r>
            <a:r>
              <a:rPr lang="fr-FR" dirty="0">
                <a:latin typeface="Times New Roman"/>
                <a:cs typeface="Times New Roman"/>
              </a:rPr>
              <a:t>…moi, je sui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s</a:t>
            </a:r>
            <a:r>
              <a:rPr lang="fr-FR" dirty="0">
                <a:latin typeface="Times New Roman"/>
                <a:cs typeface="Times New Roman"/>
              </a:rPr>
              <a:t> le peti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t</a:t>
            </a:r>
            <a:r>
              <a:rPr lang="fr-FR" dirty="0">
                <a:latin typeface="Times New Roman"/>
                <a:cs typeface="Times New Roman"/>
              </a:rPr>
              <a:t> g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en</a:t>
            </a:r>
            <a:r>
              <a:rPr lang="fr-FR" dirty="0">
                <a:latin typeface="Times New Roman"/>
                <a:cs typeface="Times New Roman"/>
              </a:rPr>
              <a:t>ti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l</a:t>
            </a:r>
            <a:r>
              <a:rPr lang="fr-FR" dirty="0">
                <a:latin typeface="Times New Roman"/>
                <a:cs typeface="Times New Roman"/>
              </a:rPr>
              <a:t> l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ou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p</a:t>
            </a:r>
            <a:r>
              <a:rPr lang="fr-FR" dirty="0">
                <a:latin typeface="Times New Roman"/>
                <a:cs typeface="Times New Roman"/>
              </a:rPr>
              <a:t> » rép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on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d</a:t>
            </a:r>
            <a:r>
              <a:rPr lang="fr-FR" dirty="0">
                <a:latin typeface="Times New Roman"/>
                <a:cs typeface="Times New Roman"/>
              </a:rPr>
              <a:t> le l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ou</a:t>
            </a:r>
            <a:r>
              <a:rPr lang="fr-FR" dirty="0">
                <a:solidFill>
                  <a:srgbClr val="7F7F7F"/>
                </a:solidFill>
                <a:latin typeface="Times New Roman"/>
                <a:cs typeface="Times New Roman"/>
              </a:rPr>
              <a:t>p</a:t>
            </a:r>
            <a:r>
              <a:rPr lang="fr-FR" dirty="0">
                <a:latin typeface="Times New Roman"/>
                <a:cs typeface="Times New Roman"/>
              </a:rPr>
              <a:t> </a:t>
            </a:r>
            <a:r>
              <a:rPr lang="fr-FR" dirty="0">
                <a:solidFill>
                  <a:srgbClr val="008000"/>
                </a:solidFill>
                <a:latin typeface="Times New Roman"/>
                <a:cs typeface="Times New Roman"/>
              </a:rPr>
              <a:t>en</a:t>
            </a:r>
            <a:r>
              <a:rPr lang="fr-FR" dirty="0">
                <a:latin typeface="Times New Roman"/>
                <a:cs typeface="Times New Roman"/>
              </a:rPr>
              <a:t> </a:t>
            </a:r>
            <a:r>
              <a:rPr lang="fr-FR" dirty="0" smtClean="0">
                <a:latin typeface="Times New Roman"/>
                <a:cs typeface="Times New Roman"/>
              </a:rPr>
              <a:t>recul</a:t>
            </a:r>
            <a:r>
              <a:rPr lang="fr-FR" dirty="0" smtClean="0">
                <a:solidFill>
                  <a:srgbClr val="008000"/>
                </a:solidFill>
                <a:latin typeface="Times New Roman"/>
                <a:cs typeface="Times New Roman"/>
              </a:rPr>
              <a:t>an</a:t>
            </a:r>
            <a:r>
              <a:rPr lang="fr-FR" dirty="0" smtClean="0">
                <a:solidFill>
                  <a:srgbClr val="7F7F7F"/>
                </a:solidFill>
                <a:latin typeface="Times New Roman"/>
                <a:cs typeface="Times New Roman"/>
              </a:rPr>
              <a:t>t</a:t>
            </a:r>
            <a:r>
              <a:rPr lang="fr-FR" dirty="0" smtClean="0">
                <a:latin typeface="Times New Roman"/>
                <a:cs typeface="Times New Roman"/>
              </a:rPr>
              <a:t>.</a:t>
            </a:r>
            <a:endParaRPr lang="fr-FR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271153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one de texte 5"/>
          <p:cNvSpPr txBox="1"/>
          <p:nvPr/>
        </p:nvSpPr>
        <p:spPr>
          <a:xfrm>
            <a:off x="146047" y="2641595"/>
            <a:ext cx="5113867" cy="100799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fr-FR" sz="2000" dirty="0"/>
              <a:t>C’est ma mam</a:t>
            </a:r>
            <a:r>
              <a:rPr lang="fr-FR" sz="2000" dirty="0">
                <a:solidFill>
                  <a:srgbClr val="008000"/>
                </a:solidFill>
              </a:rPr>
              <a:t>an</a:t>
            </a:r>
            <a:r>
              <a:rPr lang="fr-FR" sz="2000" dirty="0"/>
              <a:t> la plu</a:t>
            </a:r>
            <a:r>
              <a:rPr lang="fr-FR" sz="2000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fr-FR" sz="2000" dirty="0"/>
              <a:t> forte et la </a:t>
            </a:r>
            <a:r>
              <a:rPr lang="fr-FR" sz="2000" dirty="0" smtClean="0"/>
              <a:t>plu</a:t>
            </a:r>
            <a:r>
              <a:rPr lang="fr-FR" sz="2000" dirty="0" smtClean="0">
                <a:solidFill>
                  <a:srgbClr val="7F7F7F"/>
                </a:solidFill>
              </a:rPr>
              <a:t>s</a:t>
            </a:r>
            <a:r>
              <a:rPr lang="fr-FR" sz="2000" dirty="0" smtClean="0"/>
              <a:t> g</a:t>
            </a:r>
            <a:r>
              <a:rPr lang="fr-FR" sz="2000" dirty="0" smtClean="0">
                <a:solidFill>
                  <a:srgbClr val="008000"/>
                </a:solidFill>
              </a:rPr>
              <a:t>en</a:t>
            </a:r>
            <a:r>
              <a:rPr lang="fr-FR" sz="2000" dirty="0" smtClean="0"/>
              <a:t>tille</a:t>
            </a:r>
            <a:r>
              <a:rPr lang="fr-FR" sz="2000" dirty="0"/>
              <a:t> » rép</a:t>
            </a:r>
            <a:r>
              <a:rPr lang="fr-FR" sz="2000" dirty="0">
                <a:solidFill>
                  <a:srgbClr val="008000"/>
                </a:solidFill>
              </a:rPr>
              <a:t>on</a:t>
            </a:r>
            <a:r>
              <a:rPr lang="fr-FR" sz="2000" dirty="0">
                <a:solidFill>
                  <a:srgbClr val="7F7F7F"/>
                </a:solidFill>
              </a:rPr>
              <a:t>d</a:t>
            </a:r>
            <a:r>
              <a:rPr lang="fr-FR" sz="2000" dirty="0"/>
              <a:t> le drag</a:t>
            </a:r>
            <a:r>
              <a:rPr lang="fr-FR" sz="2000" dirty="0">
                <a:solidFill>
                  <a:srgbClr val="008000"/>
                </a:solidFill>
              </a:rPr>
              <a:t>on</a:t>
            </a:r>
            <a:r>
              <a:rPr lang="fr-FR" sz="2000" dirty="0" smtClean="0"/>
              <a:t>.</a:t>
            </a:r>
            <a:endParaRPr lang="fr-FR" sz="2000" dirty="0"/>
          </a:p>
        </p:txBody>
      </p:sp>
      <p:sp>
        <p:nvSpPr>
          <p:cNvPr id="71" name="Zone de texte 5"/>
          <p:cNvSpPr txBox="1"/>
          <p:nvPr/>
        </p:nvSpPr>
        <p:spPr>
          <a:xfrm>
            <a:off x="1741108" y="3753930"/>
            <a:ext cx="5036608" cy="1008000"/>
          </a:xfrm>
          <a:prstGeom prst="rect">
            <a:avLst/>
          </a:prstGeom>
          <a:noFill/>
          <a:ln>
            <a:solidFill>
              <a:srgbClr val="7F7F7F"/>
            </a:solidFill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fr-FR" sz="2000" dirty="0"/>
              <a:t>Et m</a:t>
            </a:r>
            <a:r>
              <a:rPr lang="fr-FR" sz="2000" dirty="0">
                <a:solidFill>
                  <a:srgbClr val="008000"/>
                </a:solidFill>
              </a:rPr>
              <a:t>oi</a:t>
            </a:r>
            <a:r>
              <a:rPr lang="fr-FR" sz="2000" dirty="0"/>
              <a:t>, je sui</a:t>
            </a:r>
            <a:r>
              <a:rPr lang="fr-FR" sz="2000" dirty="0">
                <a:solidFill>
                  <a:srgbClr val="7F7F7F"/>
                </a:solidFill>
              </a:rPr>
              <a:t>s</a:t>
            </a:r>
            <a:r>
              <a:rPr lang="fr-FR" sz="2000" dirty="0"/>
              <a:t> le peti</a:t>
            </a:r>
            <a:r>
              <a:rPr lang="fr-FR" sz="2000" dirty="0">
                <a:solidFill>
                  <a:srgbClr val="7F7F7F"/>
                </a:solidFill>
              </a:rPr>
              <a:t>t</a:t>
            </a:r>
            <a:r>
              <a:rPr lang="fr-FR" sz="2000" dirty="0"/>
              <a:t> g</a:t>
            </a:r>
            <a:r>
              <a:rPr lang="fr-FR" sz="2000" dirty="0">
                <a:solidFill>
                  <a:srgbClr val="008000"/>
                </a:solidFill>
              </a:rPr>
              <a:t>en</a:t>
            </a:r>
            <a:r>
              <a:rPr lang="fr-FR" sz="2000" dirty="0"/>
              <a:t>ti</a:t>
            </a:r>
            <a:r>
              <a:rPr lang="fr-FR" sz="2000" dirty="0">
                <a:solidFill>
                  <a:srgbClr val="7F7F7F"/>
                </a:solidFill>
              </a:rPr>
              <a:t>l</a:t>
            </a:r>
            <a:r>
              <a:rPr lang="fr-FR" sz="2000" dirty="0"/>
              <a:t> l</a:t>
            </a:r>
            <a:r>
              <a:rPr lang="fr-FR" sz="2000" dirty="0">
                <a:solidFill>
                  <a:srgbClr val="008000"/>
                </a:solidFill>
              </a:rPr>
              <a:t>ou</a:t>
            </a:r>
            <a:r>
              <a:rPr lang="fr-FR" sz="2000" dirty="0">
                <a:solidFill>
                  <a:srgbClr val="7F7F7F"/>
                </a:solidFill>
              </a:rPr>
              <a:t>p</a:t>
            </a:r>
            <a:r>
              <a:rPr lang="fr-FR" sz="2000" dirty="0"/>
              <a:t> » rép</a:t>
            </a:r>
            <a:r>
              <a:rPr lang="fr-FR" sz="2000" dirty="0">
                <a:solidFill>
                  <a:srgbClr val="008000"/>
                </a:solidFill>
              </a:rPr>
              <a:t>on</a:t>
            </a:r>
            <a:r>
              <a:rPr lang="fr-FR" sz="2000" dirty="0">
                <a:solidFill>
                  <a:srgbClr val="7F7F7F"/>
                </a:solidFill>
              </a:rPr>
              <a:t>d</a:t>
            </a:r>
            <a:r>
              <a:rPr lang="fr-FR" sz="2000" dirty="0"/>
              <a:t> le </a:t>
            </a:r>
            <a:r>
              <a:rPr lang="fr-FR" sz="2000" dirty="0" smtClean="0"/>
              <a:t>l</a:t>
            </a:r>
            <a:r>
              <a:rPr lang="fr-FR" sz="2000" dirty="0" smtClean="0">
                <a:solidFill>
                  <a:srgbClr val="008000"/>
                </a:solidFill>
              </a:rPr>
              <a:t>ou</a:t>
            </a:r>
            <a:r>
              <a:rPr lang="fr-FR" sz="2000" dirty="0" smtClean="0">
                <a:solidFill>
                  <a:srgbClr val="7F7F7F"/>
                </a:solidFill>
              </a:rPr>
              <a:t>p</a:t>
            </a:r>
            <a:r>
              <a:rPr lang="fr-FR" sz="2000" dirty="0" smtClean="0"/>
              <a:t>.</a:t>
            </a:r>
            <a:endParaRPr lang="fr-FR" sz="20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6047" y="958849"/>
            <a:ext cx="1860553" cy="556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ursive standard" charset="0"/>
                <a:ea typeface="ÇlÇr ñæí©" charset="0"/>
              </a:rPr>
              <a:t>Je 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ursive standard" charset="0"/>
                <a:ea typeface="ÇlÇr ñæí©" charset="0"/>
              </a:rPr>
              <a:t>²li$ ²de$ mot$</a:t>
            </a:r>
            <a:r>
              <a:rPr kumimoji="0" 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ursive standard" charset="0"/>
                <a:ea typeface="ÇlÇr ñæí©" charset="0"/>
              </a:rPr>
              <a:t> :</a:t>
            </a:r>
            <a:endParaRPr kumimoji="0" lang="fr-F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636302" y="908050"/>
            <a:ext cx="2016654" cy="140546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/>
              <a:buChar char="o"/>
              <a:tabLst/>
            </a:pPr>
            <a:r>
              <a:rPr lang="fr-FR" dirty="0" smtClean="0">
                <a:latin typeface="Script cole" charset="0"/>
                <a:ea typeface="ÇlÇr ñæí©" charset="0"/>
              </a:rPr>
              <a:t>g</a:t>
            </a:r>
            <a:r>
              <a:rPr lang="fr-FR" dirty="0" smtClean="0">
                <a:solidFill>
                  <a:srgbClr val="008000"/>
                </a:solidFill>
                <a:latin typeface="Script cole" charset="0"/>
                <a:ea typeface="ÇlÇr ñæí©" charset="0"/>
              </a:rPr>
              <a:t>en</a:t>
            </a:r>
            <a:r>
              <a:rPr lang="fr-FR" dirty="0" smtClean="0">
                <a:latin typeface="Script cole" charset="0"/>
                <a:ea typeface="ÇlÇr ñæí©" charset="0"/>
              </a:rPr>
              <a:t>tille</a:t>
            </a:r>
            <a:endParaRPr kumimoji="0" lang="fr-FR" b="0" i="0" u="none" strike="noStrike" cap="none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Script cole" charset="0"/>
              <a:ea typeface="ÇlÇr ñæí©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/>
              <a:buChar char="o"/>
              <a:tabLst/>
            </a:pPr>
            <a:r>
              <a:rPr lang="fr-FR" dirty="0" smtClean="0">
                <a:latin typeface="Script cole" charset="0"/>
                <a:ea typeface="ÇlÇr ñæí©" charset="0"/>
              </a:rPr>
              <a:t>drag</a:t>
            </a:r>
            <a:r>
              <a:rPr lang="fr-FR" dirty="0" smtClean="0">
                <a:solidFill>
                  <a:srgbClr val="008000"/>
                </a:solidFill>
                <a:latin typeface="Script cole" charset="0"/>
                <a:ea typeface="ÇlÇr ñæí©" charset="0"/>
              </a:rPr>
              <a:t>on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Script cole" charset="0"/>
              <a:ea typeface="ÇlÇr ñæí©" charset="0"/>
            </a:endParaRPr>
          </a:p>
          <a:p>
            <a:pPr marL="285750" indent="-285750">
              <a:lnSpc>
                <a:spcPct val="120000"/>
              </a:lnSpc>
              <a:buFont typeface="Courier New"/>
              <a:buChar char="o"/>
            </a:pPr>
            <a:r>
              <a:rPr lang="fr-FR" dirty="0" smtClean="0">
                <a:latin typeface="Script cole" charset="0"/>
                <a:ea typeface="ÇlÇr ñæí©" charset="0"/>
              </a:rPr>
              <a:t>rép</a:t>
            </a:r>
            <a:r>
              <a:rPr lang="fr-FR" dirty="0" smtClean="0">
                <a:solidFill>
                  <a:srgbClr val="008000"/>
                </a:solidFill>
                <a:latin typeface="Script cole" charset="0"/>
                <a:ea typeface="ÇlÇr ñæí©" charset="0"/>
              </a:rPr>
              <a:t>on</a:t>
            </a:r>
            <a:r>
              <a:rPr lang="fr-FR" dirty="0" smtClean="0">
                <a:latin typeface="Script cole" charset="0"/>
                <a:ea typeface="ÇlÇr ñæí©" charset="0"/>
              </a:rPr>
              <a:t>d</a:t>
            </a:r>
            <a:endParaRPr lang="fr-FR" dirty="0" smtClean="0">
              <a:solidFill>
                <a:srgbClr val="7F7F7F"/>
              </a:solidFill>
              <a:latin typeface="Script cole" charset="0"/>
              <a:ea typeface="ÇlÇr ñæí©" charset="0"/>
            </a:endParaRPr>
          </a:p>
          <a:p>
            <a:pPr marL="285750" indent="-285750">
              <a:lnSpc>
                <a:spcPct val="120000"/>
              </a:lnSpc>
              <a:buFont typeface="Courier New"/>
              <a:buChar char="o"/>
            </a:pPr>
            <a:r>
              <a:rPr lang="fr-FR" dirty="0" smtClean="0">
                <a:latin typeface="Script cole" charset="0"/>
                <a:ea typeface="ÇlÇr ñæí©" charset="0"/>
              </a:rPr>
              <a:t>mam</a:t>
            </a:r>
            <a:r>
              <a:rPr lang="fr-FR" dirty="0" smtClean="0">
                <a:solidFill>
                  <a:srgbClr val="008000"/>
                </a:solidFill>
                <a:latin typeface="Script cole" charset="0"/>
                <a:ea typeface="ÇlÇr ñæí©" charset="0"/>
              </a:rPr>
              <a:t>an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0684" y="2313511"/>
            <a:ext cx="1860553" cy="556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ursive standard" charset="0"/>
                <a:ea typeface="ÇlÇr ñæí©" charset="0"/>
              </a:rPr>
              <a:t>Je 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ursive standard" charset="0"/>
                <a:ea typeface="ÇlÇr ñæí©" charset="0"/>
              </a:rPr>
              <a:t>²li$ ²de$ </a:t>
            </a:r>
            <a:r>
              <a:rPr lang="fr-FR" sz="1600" dirty="0">
                <a:latin typeface="Cursive standard" charset="0"/>
                <a:ea typeface="ÇlÇr ñæí©" charset="0"/>
              </a:rPr>
              <a:t>²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ursive standard" charset="0"/>
                <a:ea typeface="ÇlÇr ñæí©" charset="0"/>
              </a:rPr>
              <a:t>phrase$</a:t>
            </a:r>
            <a:r>
              <a:rPr kumimoji="0" 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ursive standard" charset="0"/>
                <a:ea typeface="ÇlÇr ñæí©" charset="0"/>
              </a:rPr>
              <a:t> :</a:t>
            </a:r>
            <a:endParaRPr kumimoji="0" lang="fr-F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2" name="Forme libre 11"/>
          <p:cNvSpPr/>
          <p:nvPr/>
        </p:nvSpPr>
        <p:spPr>
          <a:xfrm>
            <a:off x="242621" y="3089951"/>
            <a:ext cx="503995" cy="71974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orme libre 14"/>
          <p:cNvSpPr/>
          <p:nvPr/>
        </p:nvSpPr>
        <p:spPr>
          <a:xfrm>
            <a:off x="806887" y="3089948"/>
            <a:ext cx="287998" cy="7198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orme libre 15"/>
          <p:cNvSpPr/>
          <p:nvPr/>
        </p:nvSpPr>
        <p:spPr>
          <a:xfrm>
            <a:off x="1189848" y="3092069"/>
            <a:ext cx="323996" cy="67738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orme libre 18"/>
          <p:cNvSpPr/>
          <p:nvPr/>
        </p:nvSpPr>
        <p:spPr>
          <a:xfrm>
            <a:off x="1840639" y="4221930"/>
            <a:ext cx="179997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orme libre 19"/>
          <p:cNvSpPr/>
          <p:nvPr/>
        </p:nvSpPr>
        <p:spPr>
          <a:xfrm>
            <a:off x="2844920" y="4221930"/>
            <a:ext cx="394883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orme libre 20"/>
          <p:cNvSpPr/>
          <p:nvPr/>
        </p:nvSpPr>
        <p:spPr>
          <a:xfrm>
            <a:off x="2110319" y="4221930"/>
            <a:ext cx="359997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orme libre 21"/>
          <p:cNvSpPr/>
          <p:nvPr/>
        </p:nvSpPr>
        <p:spPr>
          <a:xfrm>
            <a:off x="2581705" y="4224061"/>
            <a:ext cx="215996" cy="67738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orme libre 24"/>
          <p:cNvSpPr/>
          <p:nvPr/>
        </p:nvSpPr>
        <p:spPr>
          <a:xfrm>
            <a:off x="4083386" y="4224062"/>
            <a:ext cx="395895" cy="67737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Forme libre 29"/>
          <p:cNvSpPr/>
          <p:nvPr/>
        </p:nvSpPr>
        <p:spPr>
          <a:xfrm>
            <a:off x="3292872" y="4221930"/>
            <a:ext cx="179992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Forme libre 32"/>
          <p:cNvSpPr/>
          <p:nvPr/>
        </p:nvSpPr>
        <p:spPr>
          <a:xfrm>
            <a:off x="1495908" y="3089938"/>
            <a:ext cx="467994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Forme libre 33"/>
          <p:cNvSpPr/>
          <p:nvPr/>
        </p:nvSpPr>
        <p:spPr>
          <a:xfrm>
            <a:off x="3042805" y="3089938"/>
            <a:ext cx="215994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Forme libre 34"/>
          <p:cNvSpPr/>
          <p:nvPr/>
        </p:nvSpPr>
        <p:spPr>
          <a:xfrm>
            <a:off x="3545507" y="4221930"/>
            <a:ext cx="251993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Forme libre 38"/>
          <p:cNvSpPr/>
          <p:nvPr/>
        </p:nvSpPr>
        <p:spPr>
          <a:xfrm>
            <a:off x="3797500" y="4221930"/>
            <a:ext cx="215992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Forme libre 40"/>
          <p:cNvSpPr/>
          <p:nvPr/>
        </p:nvSpPr>
        <p:spPr>
          <a:xfrm>
            <a:off x="4714911" y="4221930"/>
            <a:ext cx="467995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Forme libre 41"/>
          <p:cNvSpPr/>
          <p:nvPr/>
        </p:nvSpPr>
        <p:spPr>
          <a:xfrm>
            <a:off x="4473575" y="4224062"/>
            <a:ext cx="179893" cy="67737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à coins arrondis 42"/>
          <p:cNvSpPr/>
          <p:nvPr/>
        </p:nvSpPr>
        <p:spPr>
          <a:xfrm>
            <a:off x="2343150" y="237885"/>
            <a:ext cx="2171700" cy="557981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400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Lecture 39 : </a:t>
            </a:r>
          </a:p>
          <a:p>
            <a:pPr algn="ctr">
              <a:spcAft>
                <a:spcPts val="0"/>
              </a:spcAft>
            </a:pPr>
            <a:r>
              <a:rPr lang="fr-FR" sz="1400" i="1" dirty="0" smtClean="0">
                <a:solidFill>
                  <a:srgbClr val="000000"/>
                </a:solidFill>
                <a:effectLst/>
                <a:latin typeface="Comic Sans MS"/>
                <a:ea typeface="ＭＳ 明朝"/>
                <a:cs typeface="Times New Roman"/>
              </a:rPr>
              <a:t>C’est moi le plus fort</a:t>
            </a:r>
            <a:endParaRPr lang="fr-FR" sz="1400" i="1" dirty="0">
              <a:effectLst/>
              <a:ea typeface="ＭＳ 明朝"/>
              <a:cs typeface="Times New Roman"/>
            </a:endParaRPr>
          </a:p>
        </p:txBody>
      </p:sp>
      <p:pic>
        <p:nvPicPr>
          <p:cNvPr id="44" name="Image 43" descr="http://storage.canalblog.com/82/82/646936/4587701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97262">
            <a:off x="4398009" y="274291"/>
            <a:ext cx="394123" cy="486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8" name="Forme libre 87"/>
          <p:cNvSpPr/>
          <p:nvPr/>
        </p:nvSpPr>
        <p:spPr>
          <a:xfrm>
            <a:off x="6241157" y="4224061"/>
            <a:ext cx="179992" cy="67738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Forme libre 90"/>
          <p:cNvSpPr/>
          <p:nvPr/>
        </p:nvSpPr>
        <p:spPr>
          <a:xfrm>
            <a:off x="1834433" y="4665075"/>
            <a:ext cx="467997" cy="67738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Forme libre 79"/>
          <p:cNvSpPr/>
          <p:nvPr/>
        </p:nvSpPr>
        <p:spPr>
          <a:xfrm>
            <a:off x="5632243" y="4224061"/>
            <a:ext cx="539990" cy="67738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Forme libre 59"/>
          <p:cNvSpPr/>
          <p:nvPr/>
        </p:nvSpPr>
        <p:spPr>
          <a:xfrm>
            <a:off x="3322944" y="3092070"/>
            <a:ext cx="179893" cy="67737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Forme libre 60"/>
          <p:cNvSpPr/>
          <p:nvPr/>
        </p:nvSpPr>
        <p:spPr>
          <a:xfrm>
            <a:off x="3590798" y="3092070"/>
            <a:ext cx="143893" cy="67737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Forme libre 61"/>
          <p:cNvSpPr/>
          <p:nvPr/>
        </p:nvSpPr>
        <p:spPr>
          <a:xfrm>
            <a:off x="2747615" y="3092069"/>
            <a:ext cx="287996" cy="67738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Forme libre 62"/>
          <p:cNvSpPr/>
          <p:nvPr/>
        </p:nvSpPr>
        <p:spPr>
          <a:xfrm>
            <a:off x="2264330" y="3092069"/>
            <a:ext cx="395996" cy="67738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Forme libre 63"/>
          <p:cNvSpPr/>
          <p:nvPr/>
        </p:nvSpPr>
        <p:spPr>
          <a:xfrm>
            <a:off x="2024798" y="3092069"/>
            <a:ext cx="179992" cy="67738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Forme libre 64"/>
          <p:cNvSpPr/>
          <p:nvPr/>
        </p:nvSpPr>
        <p:spPr>
          <a:xfrm>
            <a:off x="5439541" y="4221930"/>
            <a:ext cx="215994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6" name="Image 7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69045" y="2667583"/>
            <a:ext cx="672112" cy="873660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7" name="Image 7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860" y="3753929"/>
            <a:ext cx="1505004" cy="94501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Forme libre 77"/>
          <p:cNvSpPr/>
          <p:nvPr/>
        </p:nvSpPr>
        <p:spPr>
          <a:xfrm>
            <a:off x="3832131" y="3092069"/>
            <a:ext cx="395996" cy="67738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Forme libre 78"/>
          <p:cNvSpPr/>
          <p:nvPr/>
        </p:nvSpPr>
        <p:spPr>
          <a:xfrm>
            <a:off x="242621" y="3532775"/>
            <a:ext cx="359994" cy="71974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Forme libre 83"/>
          <p:cNvSpPr/>
          <p:nvPr/>
        </p:nvSpPr>
        <p:spPr>
          <a:xfrm>
            <a:off x="622737" y="3532772"/>
            <a:ext cx="359998" cy="7198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Forme libre 84"/>
          <p:cNvSpPr/>
          <p:nvPr/>
        </p:nvSpPr>
        <p:spPr>
          <a:xfrm>
            <a:off x="1240649" y="3541243"/>
            <a:ext cx="215994" cy="67738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Forme libre 85"/>
          <p:cNvSpPr/>
          <p:nvPr/>
        </p:nvSpPr>
        <p:spPr>
          <a:xfrm>
            <a:off x="1470508" y="3539112"/>
            <a:ext cx="503994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Forme libre 86"/>
          <p:cNvSpPr/>
          <p:nvPr/>
        </p:nvSpPr>
        <p:spPr>
          <a:xfrm>
            <a:off x="2633315" y="3541243"/>
            <a:ext cx="395996" cy="67738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Forme libre 91"/>
          <p:cNvSpPr/>
          <p:nvPr/>
        </p:nvSpPr>
        <p:spPr>
          <a:xfrm>
            <a:off x="2302430" y="3541243"/>
            <a:ext cx="323996" cy="67738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Forme libre 92"/>
          <p:cNvSpPr/>
          <p:nvPr/>
        </p:nvSpPr>
        <p:spPr>
          <a:xfrm>
            <a:off x="2050198" y="3541243"/>
            <a:ext cx="179992" cy="67738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Zone de texte 5"/>
          <p:cNvSpPr txBox="1"/>
          <p:nvPr/>
        </p:nvSpPr>
        <p:spPr>
          <a:xfrm>
            <a:off x="144344" y="7670795"/>
            <a:ext cx="5113867" cy="100799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fr-FR" sz="2000" dirty="0"/>
              <a:t>C’est ma mam</a:t>
            </a:r>
            <a:r>
              <a:rPr lang="fr-FR" sz="2000" dirty="0">
                <a:solidFill>
                  <a:srgbClr val="008000"/>
                </a:solidFill>
              </a:rPr>
              <a:t>an</a:t>
            </a:r>
            <a:r>
              <a:rPr lang="fr-FR" sz="2000" dirty="0"/>
              <a:t> la plus forte et la </a:t>
            </a:r>
            <a:r>
              <a:rPr lang="fr-FR" sz="2000" dirty="0" smtClean="0"/>
              <a:t>plus g</a:t>
            </a:r>
            <a:r>
              <a:rPr lang="fr-FR" sz="2000" dirty="0" smtClean="0">
                <a:solidFill>
                  <a:srgbClr val="008000"/>
                </a:solidFill>
              </a:rPr>
              <a:t>en</a:t>
            </a:r>
            <a:r>
              <a:rPr lang="fr-FR" sz="2000" dirty="0" smtClean="0"/>
              <a:t>tille</a:t>
            </a:r>
            <a:r>
              <a:rPr lang="fr-FR" sz="2000" dirty="0"/>
              <a:t> » rép</a:t>
            </a:r>
            <a:r>
              <a:rPr lang="fr-FR" sz="2000" dirty="0">
                <a:solidFill>
                  <a:srgbClr val="008000"/>
                </a:solidFill>
              </a:rPr>
              <a:t>on</a:t>
            </a:r>
            <a:r>
              <a:rPr lang="fr-FR" sz="2000" dirty="0"/>
              <a:t>d le drag</a:t>
            </a:r>
            <a:r>
              <a:rPr lang="fr-FR" sz="2000" dirty="0">
                <a:solidFill>
                  <a:srgbClr val="008000"/>
                </a:solidFill>
              </a:rPr>
              <a:t>on</a:t>
            </a:r>
            <a:r>
              <a:rPr lang="fr-FR" sz="2000" dirty="0" smtClean="0"/>
              <a:t>.</a:t>
            </a:r>
            <a:endParaRPr lang="fr-FR" sz="2000" dirty="0"/>
          </a:p>
        </p:txBody>
      </p:sp>
      <p:sp>
        <p:nvSpPr>
          <p:cNvPr id="97" name="Zone de texte 5"/>
          <p:cNvSpPr txBox="1"/>
          <p:nvPr/>
        </p:nvSpPr>
        <p:spPr>
          <a:xfrm>
            <a:off x="1739405" y="8783130"/>
            <a:ext cx="5036608" cy="1008000"/>
          </a:xfrm>
          <a:prstGeom prst="rect">
            <a:avLst/>
          </a:prstGeom>
          <a:noFill/>
          <a:ln>
            <a:solidFill>
              <a:srgbClr val="7F7F7F"/>
            </a:solidFill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fr-FR" sz="2000" dirty="0"/>
              <a:t>Et m</a:t>
            </a:r>
            <a:r>
              <a:rPr lang="fr-FR" sz="2000" dirty="0">
                <a:solidFill>
                  <a:srgbClr val="008000"/>
                </a:solidFill>
              </a:rPr>
              <a:t>oi</a:t>
            </a:r>
            <a:r>
              <a:rPr lang="fr-FR" sz="2000" dirty="0"/>
              <a:t>, je suis le petit g</a:t>
            </a:r>
            <a:r>
              <a:rPr lang="fr-FR" sz="2000" dirty="0">
                <a:solidFill>
                  <a:srgbClr val="008000"/>
                </a:solidFill>
              </a:rPr>
              <a:t>en</a:t>
            </a:r>
            <a:r>
              <a:rPr lang="fr-FR" sz="2000" dirty="0"/>
              <a:t>til l</a:t>
            </a:r>
            <a:r>
              <a:rPr lang="fr-FR" sz="2000" dirty="0">
                <a:solidFill>
                  <a:srgbClr val="008000"/>
                </a:solidFill>
              </a:rPr>
              <a:t>ou</a:t>
            </a:r>
            <a:r>
              <a:rPr lang="fr-FR" sz="2000" dirty="0"/>
              <a:t>p » rép</a:t>
            </a:r>
            <a:r>
              <a:rPr lang="fr-FR" sz="2000" dirty="0">
                <a:solidFill>
                  <a:srgbClr val="008000"/>
                </a:solidFill>
              </a:rPr>
              <a:t>on</a:t>
            </a:r>
            <a:r>
              <a:rPr lang="fr-FR" sz="2000" dirty="0"/>
              <a:t>d le </a:t>
            </a:r>
            <a:r>
              <a:rPr lang="fr-FR" sz="2000" dirty="0" smtClean="0"/>
              <a:t>l</a:t>
            </a:r>
            <a:r>
              <a:rPr lang="fr-FR" sz="2000" dirty="0" smtClean="0">
                <a:solidFill>
                  <a:srgbClr val="008000"/>
                </a:solidFill>
              </a:rPr>
              <a:t>ou</a:t>
            </a:r>
            <a:r>
              <a:rPr lang="fr-FR" sz="2000" dirty="0" smtClean="0"/>
              <a:t>p.</a:t>
            </a:r>
            <a:endParaRPr lang="fr-FR" sz="2000" dirty="0"/>
          </a:p>
        </p:txBody>
      </p:sp>
      <p:sp>
        <p:nvSpPr>
          <p:cNvPr id="98" name="Rectangle 97"/>
          <p:cNvSpPr>
            <a:spLocks noChangeArrowheads="1"/>
          </p:cNvSpPr>
          <p:nvPr/>
        </p:nvSpPr>
        <p:spPr bwMode="auto">
          <a:xfrm>
            <a:off x="144344" y="5988049"/>
            <a:ext cx="1860553" cy="556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ursive standard" charset="0"/>
                <a:ea typeface="ÇlÇr ñæí©" charset="0"/>
              </a:rPr>
              <a:t>Je 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ursive standard" charset="0"/>
                <a:ea typeface="ÇlÇr ñæí©" charset="0"/>
              </a:rPr>
              <a:t>²li$ ²de$ mot$</a:t>
            </a:r>
            <a:r>
              <a:rPr kumimoji="0" 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ursive standard" charset="0"/>
                <a:ea typeface="ÇlÇr ñæí©" charset="0"/>
              </a:rPr>
              <a:t> :</a:t>
            </a:r>
            <a:endParaRPr kumimoji="0" lang="fr-F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99" name="Rectangle 98"/>
          <p:cNvSpPr>
            <a:spLocks noChangeArrowheads="1"/>
          </p:cNvSpPr>
          <p:nvPr/>
        </p:nvSpPr>
        <p:spPr bwMode="auto">
          <a:xfrm>
            <a:off x="1634599" y="5937250"/>
            <a:ext cx="2016654" cy="140546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/>
              <a:buChar char="o"/>
              <a:tabLst/>
            </a:pPr>
            <a:r>
              <a:rPr lang="fr-FR" dirty="0" smtClean="0">
                <a:latin typeface="Script cole" charset="0"/>
                <a:ea typeface="ÇlÇr ñæí©" charset="0"/>
              </a:rPr>
              <a:t>g</a:t>
            </a:r>
            <a:r>
              <a:rPr lang="fr-FR" dirty="0" smtClean="0">
                <a:solidFill>
                  <a:srgbClr val="008000"/>
                </a:solidFill>
                <a:latin typeface="Script cole" charset="0"/>
                <a:ea typeface="ÇlÇr ñæí©" charset="0"/>
              </a:rPr>
              <a:t>en</a:t>
            </a:r>
            <a:r>
              <a:rPr lang="fr-FR" dirty="0" smtClean="0">
                <a:latin typeface="Script cole" charset="0"/>
                <a:ea typeface="ÇlÇr ñæí©" charset="0"/>
              </a:rPr>
              <a:t>tille</a:t>
            </a:r>
            <a:endParaRPr kumimoji="0" lang="fr-FR" b="0" i="0" u="none" strike="noStrike" cap="none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Script cole" charset="0"/>
              <a:ea typeface="ÇlÇr ñæí©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/>
              <a:buChar char="o"/>
              <a:tabLst/>
            </a:pPr>
            <a:r>
              <a:rPr lang="fr-FR" dirty="0" smtClean="0">
                <a:latin typeface="Script cole" charset="0"/>
                <a:ea typeface="ÇlÇr ñæí©" charset="0"/>
              </a:rPr>
              <a:t>drag</a:t>
            </a:r>
            <a:r>
              <a:rPr lang="fr-FR" dirty="0" smtClean="0">
                <a:solidFill>
                  <a:srgbClr val="008000"/>
                </a:solidFill>
                <a:latin typeface="Script cole" charset="0"/>
                <a:ea typeface="ÇlÇr ñæí©" charset="0"/>
              </a:rPr>
              <a:t>on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Script cole" charset="0"/>
              <a:ea typeface="ÇlÇr ñæí©" charset="0"/>
            </a:endParaRPr>
          </a:p>
          <a:p>
            <a:pPr marL="285750" indent="-285750">
              <a:lnSpc>
                <a:spcPct val="120000"/>
              </a:lnSpc>
              <a:buFont typeface="Courier New"/>
              <a:buChar char="o"/>
            </a:pPr>
            <a:r>
              <a:rPr lang="fr-FR" dirty="0" smtClean="0">
                <a:latin typeface="Script cole" charset="0"/>
                <a:ea typeface="ÇlÇr ñæí©" charset="0"/>
              </a:rPr>
              <a:t>rép</a:t>
            </a:r>
            <a:r>
              <a:rPr lang="fr-FR" dirty="0" smtClean="0">
                <a:solidFill>
                  <a:srgbClr val="008000"/>
                </a:solidFill>
                <a:latin typeface="Script cole" charset="0"/>
                <a:ea typeface="ÇlÇr ñæí©" charset="0"/>
              </a:rPr>
              <a:t>on</a:t>
            </a:r>
            <a:r>
              <a:rPr lang="fr-FR" dirty="0" smtClean="0">
                <a:latin typeface="Script cole" charset="0"/>
                <a:ea typeface="ÇlÇr ñæí©" charset="0"/>
              </a:rPr>
              <a:t>d</a:t>
            </a:r>
            <a:endParaRPr lang="fr-FR" dirty="0" smtClean="0">
              <a:solidFill>
                <a:srgbClr val="7F7F7F"/>
              </a:solidFill>
              <a:latin typeface="Script cole" charset="0"/>
              <a:ea typeface="ÇlÇr ñæí©" charset="0"/>
            </a:endParaRPr>
          </a:p>
          <a:p>
            <a:pPr marL="285750" indent="-285750">
              <a:lnSpc>
                <a:spcPct val="120000"/>
              </a:lnSpc>
              <a:buFont typeface="Courier New"/>
              <a:buChar char="o"/>
            </a:pPr>
            <a:r>
              <a:rPr lang="fr-FR" dirty="0" smtClean="0">
                <a:latin typeface="Script cole" charset="0"/>
                <a:ea typeface="ÇlÇr ñæí©" charset="0"/>
              </a:rPr>
              <a:t>mam</a:t>
            </a:r>
            <a:r>
              <a:rPr lang="fr-FR" dirty="0" smtClean="0">
                <a:solidFill>
                  <a:srgbClr val="008000"/>
                </a:solidFill>
                <a:latin typeface="Script cole" charset="0"/>
                <a:ea typeface="ÇlÇr ñæí©" charset="0"/>
              </a:rPr>
              <a:t>an</a:t>
            </a:r>
          </a:p>
        </p:txBody>
      </p:sp>
      <p:sp>
        <p:nvSpPr>
          <p:cNvPr id="100" name="Rectangle 99"/>
          <p:cNvSpPr>
            <a:spLocks noChangeArrowheads="1"/>
          </p:cNvSpPr>
          <p:nvPr/>
        </p:nvSpPr>
        <p:spPr bwMode="auto">
          <a:xfrm>
            <a:off x="148981" y="7342711"/>
            <a:ext cx="1860553" cy="556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ursive standard" charset="0"/>
                <a:ea typeface="ÇlÇr ñæí©" charset="0"/>
              </a:rPr>
              <a:t>Je 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ursive standard" charset="0"/>
                <a:ea typeface="ÇlÇr ñæí©" charset="0"/>
              </a:rPr>
              <a:t>²li$ ²de$ </a:t>
            </a:r>
            <a:r>
              <a:rPr lang="fr-FR" sz="1600" dirty="0">
                <a:latin typeface="Cursive standard" charset="0"/>
                <a:ea typeface="ÇlÇr ñæí©" charset="0"/>
              </a:rPr>
              <a:t>²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ursive standard" charset="0"/>
                <a:ea typeface="ÇlÇr ñæí©" charset="0"/>
              </a:rPr>
              <a:t>phrase$</a:t>
            </a:r>
            <a:r>
              <a:rPr kumimoji="0" 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ursive standard" charset="0"/>
                <a:ea typeface="ÇlÇr ñæí©" charset="0"/>
              </a:rPr>
              <a:t> :</a:t>
            </a:r>
            <a:endParaRPr kumimoji="0" lang="fr-F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01" name="Forme libre 100"/>
          <p:cNvSpPr/>
          <p:nvPr/>
        </p:nvSpPr>
        <p:spPr>
          <a:xfrm>
            <a:off x="240918" y="8119151"/>
            <a:ext cx="503995" cy="71974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Forme libre 101"/>
          <p:cNvSpPr/>
          <p:nvPr/>
        </p:nvSpPr>
        <p:spPr>
          <a:xfrm>
            <a:off x="805184" y="8119148"/>
            <a:ext cx="287998" cy="7198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" name="Forme libre 102"/>
          <p:cNvSpPr/>
          <p:nvPr/>
        </p:nvSpPr>
        <p:spPr>
          <a:xfrm>
            <a:off x="1188145" y="8121269"/>
            <a:ext cx="323996" cy="67738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Forme libre 103"/>
          <p:cNvSpPr/>
          <p:nvPr/>
        </p:nvSpPr>
        <p:spPr>
          <a:xfrm>
            <a:off x="1838936" y="9251130"/>
            <a:ext cx="179997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Forme libre 104"/>
          <p:cNvSpPr/>
          <p:nvPr/>
        </p:nvSpPr>
        <p:spPr>
          <a:xfrm>
            <a:off x="2843217" y="9251130"/>
            <a:ext cx="394883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Forme libre 105"/>
          <p:cNvSpPr/>
          <p:nvPr/>
        </p:nvSpPr>
        <p:spPr>
          <a:xfrm>
            <a:off x="2108616" y="9251130"/>
            <a:ext cx="359997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Forme libre 106"/>
          <p:cNvSpPr/>
          <p:nvPr/>
        </p:nvSpPr>
        <p:spPr>
          <a:xfrm>
            <a:off x="2580002" y="9253261"/>
            <a:ext cx="215996" cy="67738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Forme libre 107"/>
          <p:cNvSpPr/>
          <p:nvPr/>
        </p:nvSpPr>
        <p:spPr>
          <a:xfrm>
            <a:off x="4081683" y="9253262"/>
            <a:ext cx="395895" cy="67737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1" name="Forme libre 110"/>
          <p:cNvSpPr/>
          <p:nvPr/>
        </p:nvSpPr>
        <p:spPr>
          <a:xfrm>
            <a:off x="3291169" y="9251130"/>
            <a:ext cx="179992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" name="Forme libre 111"/>
          <p:cNvSpPr/>
          <p:nvPr/>
        </p:nvSpPr>
        <p:spPr>
          <a:xfrm>
            <a:off x="1494205" y="8119138"/>
            <a:ext cx="467994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3" name="Forme libre 112"/>
          <p:cNvSpPr/>
          <p:nvPr/>
        </p:nvSpPr>
        <p:spPr>
          <a:xfrm>
            <a:off x="3041102" y="8119138"/>
            <a:ext cx="215994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4" name="Forme libre 113"/>
          <p:cNvSpPr/>
          <p:nvPr/>
        </p:nvSpPr>
        <p:spPr>
          <a:xfrm>
            <a:off x="3543804" y="9251130"/>
            <a:ext cx="251993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5" name="Forme libre 114"/>
          <p:cNvSpPr/>
          <p:nvPr/>
        </p:nvSpPr>
        <p:spPr>
          <a:xfrm>
            <a:off x="3795797" y="9251130"/>
            <a:ext cx="215992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6" name="Forme libre 115"/>
          <p:cNvSpPr/>
          <p:nvPr/>
        </p:nvSpPr>
        <p:spPr>
          <a:xfrm>
            <a:off x="4713208" y="9251130"/>
            <a:ext cx="467995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7" name="Forme libre 116"/>
          <p:cNvSpPr/>
          <p:nvPr/>
        </p:nvSpPr>
        <p:spPr>
          <a:xfrm>
            <a:off x="4471872" y="9253262"/>
            <a:ext cx="179893" cy="67737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Rectangle à coins arrondis 117"/>
          <p:cNvSpPr/>
          <p:nvPr/>
        </p:nvSpPr>
        <p:spPr>
          <a:xfrm>
            <a:off x="2341447" y="5267085"/>
            <a:ext cx="2171700" cy="557981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400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Lecture 39 : </a:t>
            </a:r>
          </a:p>
          <a:p>
            <a:pPr algn="ctr">
              <a:spcAft>
                <a:spcPts val="0"/>
              </a:spcAft>
            </a:pPr>
            <a:r>
              <a:rPr lang="fr-FR" sz="1400" i="1" dirty="0" smtClean="0">
                <a:solidFill>
                  <a:srgbClr val="000000"/>
                </a:solidFill>
                <a:effectLst/>
                <a:latin typeface="Comic Sans MS"/>
                <a:ea typeface="ＭＳ 明朝"/>
                <a:cs typeface="Times New Roman"/>
              </a:rPr>
              <a:t>C’est moi le plus fort</a:t>
            </a:r>
            <a:endParaRPr lang="fr-FR" sz="1400" i="1" dirty="0">
              <a:effectLst/>
              <a:ea typeface="ＭＳ 明朝"/>
              <a:cs typeface="Times New Roman"/>
            </a:endParaRPr>
          </a:p>
        </p:txBody>
      </p:sp>
      <p:pic>
        <p:nvPicPr>
          <p:cNvPr id="139" name="Image 138" descr="http://storage.canalblog.com/82/82/646936/4587701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97262">
            <a:off x="4396306" y="5303491"/>
            <a:ext cx="394123" cy="486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0" name="Forme libre 139"/>
          <p:cNvSpPr/>
          <p:nvPr/>
        </p:nvSpPr>
        <p:spPr>
          <a:xfrm>
            <a:off x="6239454" y="9253261"/>
            <a:ext cx="179992" cy="67738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1" name="Forme libre 140"/>
          <p:cNvSpPr/>
          <p:nvPr/>
        </p:nvSpPr>
        <p:spPr>
          <a:xfrm>
            <a:off x="1832730" y="9694275"/>
            <a:ext cx="467997" cy="67738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2" name="Forme libre 141"/>
          <p:cNvSpPr/>
          <p:nvPr/>
        </p:nvSpPr>
        <p:spPr>
          <a:xfrm>
            <a:off x="5630540" y="9253261"/>
            <a:ext cx="539990" cy="67738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3" name="Forme libre 142"/>
          <p:cNvSpPr/>
          <p:nvPr/>
        </p:nvSpPr>
        <p:spPr>
          <a:xfrm>
            <a:off x="3321241" y="8121270"/>
            <a:ext cx="179893" cy="67737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4" name="Forme libre 143"/>
          <p:cNvSpPr/>
          <p:nvPr/>
        </p:nvSpPr>
        <p:spPr>
          <a:xfrm>
            <a:off x="3589095" y="8121270"/>
            <a:ext cx="143893" cy="67737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5" name="Forme libre 144"/>
          <p:cNvSpPr/>
          <p:nvPr/>
        </p:nvSpPr>
        <p:spPr>
          <a:xfrm>
            <a:off x="2745912" y="8121269"/>
            <a:ext cx="287996" cy="67738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6" name="Forme libre 145"/>
          <p:cNvSpPr/>
          <p:nvPr/>
        </p:nvSpPr>
        <p:spPr>
          <a:xfrm>
            <a:off x="2262627" y="8121269"/>
            <a:ext cx="395996" cy="67738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7" name="Forme libre 146"/>
          <p:cNvSpPr/>
          <p:nvPr/>
        </p:nvSpPr>
        <p:spPr>
          <a:xfrm>
            <a:off x="2023095" y="8121269"/>
            <a:ext cx="179992" cy="67738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8" name="Forme libre 147"/>
          <p:cNvSpPr/>
          <p:nvPr/>
        </p:nvSpPr>
        <p:spPr>
          <a:xfrm>
            <a:off x="5437838" y="9251130"/>
            <a:ext cx="215994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9" name="Image 14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69045" y="7760292"/>
            <a:ext cx="672112" cy="873660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0" name="Image 1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157" y="8783129"/>
            <a:ext cx="1505004" cy="94501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Forme libre 150"/>
          <p:cNvSpPr/>
          <p:nvPr/>
        </p:nvSpPr>
        <p:spPr>
          <a:xfrm>
            <a:off x="3830428" y="8121269"/>
            <a:ext cx="395996" cy="67738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2" name="Forme libre 151"/>
          <p:cNvSpPr/>
          <p:nvPr/>
        </p:nvSpPr>
        <p:spPr>
          <a:xfrm>
            <a:off x="240918" y="8561975"/>
            <a:ext cx="359994" cy="71974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3" name="Forme libre 152"/>
          <p:cNvSpPr/>
          <p:nvPr/>
        </p:nvSpPr>
        <p:spPr>
          <a:xfrm>
            <a:off x="621034" y="8561972"/>
            <a:ext cx="359998" cy="7198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4" name="Forme libre 153"/>
          <p:cNvSpPr/>
          <p:nvPr/>
        </p:nvSpPr>
        <p:spPr>
          <a:xfrm>
            <a:off x="1238946" y="8570443"/>
            <a:ext cx="215994" cy="67738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5" name="Forme libre 154"/>
          <p:cNvSpPr/>
          <p:nvPr/>
        </p:nvSpPr>
        <p:spPr>
          <a:xfrm>
            <a:off x="1468805" y="8568312"/>
            <a:ext cx="503994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6" name="Forme libre 155"/>
          <p:cNvSpPr/>
          <p:nvPr/>
        </p:nvSpPr>
        <p:spPr>
          <a:xfrm>
            <a:off x="2631612" y="8570443"/>
            <a:ext cx="395996" cy="67738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7" name="Forme libre 156"/>
          <p:cNvSpPr/>
          <p:nvPr/>
        </p:nvSpPr>
        <p:spPr>
          <a:xfrm>
            <a:off x="2300727" y="8570443"/>
            <a:ext cx="323996" cy="67738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8" name="Forme libre 157"/>
          <p:cNvSpPr/>
          <p:nvPr/>
        </p:nvSpPr>
        <p:spPr>
          <a:xfrm>
            <a:off x="2048495" y="8570443"/>
            <a:ext cx="179992" cy="67738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1612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343150" y="119355"/>
            <a:ext cx="2171700" cy="388648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400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Lecture 40 : 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9944083"/>
              </p:ext>
            </p:extLst>
          </p:nvPr>
        </p:nvGraphicFramePr>
        <p:xfrm>
          <a:off x="116248" y="618072"/>
          <a:ext cx="6640154" cy="4145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7442"/>
                <a:gridCol w="5012712"/>
              </a:tblGrid>
              <a:tr h="1866900">
                <a:tc>
                  <a:txBody>
                    <a:bodyPr/>
                    <a:lstStyle/>
                    <a:p>
                      <a:pPr algn="r"/>
                      <a:r>
                        <a:rPr lang="fr-FR" sz="1400" b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Scène 1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fr-FR" sz="14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 villes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 champs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 villes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 champs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 villes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 champs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 villes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 champs </a:t>
                      </a: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 ville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champs 1 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 des champs 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champs 2 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champs 3 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champs 4 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champs 5 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Mère des champs </a:t>
                      </a:r>
                      <a:endParaRPr lang="fr-FR" sz="1400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fr-FR" sz="1400" dirty="0" smtClean="0"/>
                    </a:p>
                    <a:p>
                      <a:r>
                        <a:rPr lang="fr-FR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DRRIIINNG ! ! !</a:t>
                      </a:r>
                      <a:endParaRPr lang="fr-FR" sz="1400" b="0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Allô !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Allô !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Bonjour, cousin des champs, c’est le rat des villes !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Oh ! Bonjour cousin des villes, comment ça va ?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Très bien, très bien ! Et vous ?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Très bien, merci.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Dites, voudriez-vous venir manger chez nous ce soir ? </a:t>
                      </a:r>
                    </a:p>
                    <a:p>
                      <a:r>
                        <a:rPr lang="fr-FR" sz="14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Oh, oui. Merci beaucoup. Nous serons là ce soir ! </a:t>
                      </a:r>
                      <a:endParaRPr lang="fr-FR" sz="1400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Alors, à ce soir ! </a:t>
                      </a:r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 raccroche.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C’était qui, Papa ? 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 cousin le rat des villes, il nous invite chez lui ce soir.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Génial, à nous la ville et ses festins ! 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Oui, la grande ville et sa bonne nourriture ! 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Mais, c’est très loin, la ville ?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ne veux pas marcher… C’est trop loin !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 vous inquiétez pas, nous demanderons aux pigeons. Allez préparer vos affaires.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21" name="Rectangle à coins arrondis 20"/>
          <p:cNvSpPr/>
          <p:nvPr/>
        </p:nvSpPr>
        <p:spPr>
          <a:xfrm>
            <a:off x="2343150" y="5139792"/>
            <a:ext cx="2171700" cy="388648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400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Lecture 40 : </a:t>
            </a:r>
          </a:p>
        </p:txBody>
      </p:sp>
      <p:graphicFrame>
        <p:nvGraphicFramePr>
          <p:cNvPr id="22" name="Tableau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4084727"/>
              </p:ext>
            </p:extLst>
          </p:nvPr>
        </p:nvGraphicFramePr>
        <p:xfrm>
          <a:off x="116248" y="5638509"/>
          <a:ext cx="6640154" cy="4145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7442"/>
                <a:gridCol w="5012712"/>
              </a:tblGrid>
              <a:tr h="1866900">
                <a:tc>
                  <a:txBody>
                    <a:bodyPr/>
                    <a:lstStyle/>
                    <a:p>
                      <a:pPr algn="r"/>
                      <a:r>
                        <a:rPr lang="fr-FR" sz="1400" b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Scène 1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fr-FR" sz="14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 villes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 champs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 villes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 champs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 villes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 champs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 villes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 champs </a:t>
                      </a: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 ville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champs 1 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 des champs 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champs 2 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champs 3 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champs 4 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champs 5 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Mère des champs </a:t>
                      </a:r>
                      <a:endParaRPr lang="fr-FR" sz="1400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fr-FR" sz="1400" dirty="0" smtClean="0"/>
                    </a:p>
                    <a:p>
                      <a:r>
                        <a:rPr lang="fr-FR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DRRIIINNG ! ! !</a:t>
                      </a:r>
                      <a:endParaRPr lang="fr-FR" sz="1400" b="0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Allô !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Allô !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Bonjour, cousin des champs, c’est le rat des villes !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Oh ! Bonjour cousin des villes, comment ça va ?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Très bien, très bien ! Et vous ?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Très bien, merci.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Dites, voudriez-vous venir manger chez nous ce soir ? </a:t>
                      </a:r>
                    </a:p>
                    <a:p>
                      <a:r>
                        <a:rPr lang="fr-FR" sz="14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Oh, oui. Merci beaucoup. Nous serons là ce soir ! </a:t>
                      </a:r>
                      <a:endParaRPr lang="fr-FR" sz="1400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Alors, à ce soir ! </a:t>
                      </a:r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 raccroche.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C’était qui, Papa ? 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 cousin le rat des villes, il nous invite chez lui ce soir.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Génial, à nous la ville et ses festins ! 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Oui, la grande ville et sa bonne nourriture ! 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Mais, c’est très loin, la ville ?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ne veux pas marcher… C’est trop loin !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 vous inquiétez pas, nous demanderons aux pigeons. Allez préparer vos affaires.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40844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343150" y="119355"/>
            <a:ext cx="2171700" cy="388648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400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Lecture 40 : 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257432"/>
              </p:ext>
            </p:extLst>
          </p:nvPr>
        </p:nvGraphicFramePr>
        <p:xfrm>
          <a:off x="116248" y="618072"/>
          <a:ext cx="6640154" cy="4145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7442"/>
                <a:gridCol w="5012712"/>
              </a:tblGrid>
              <a:tr h="1866900">
                <a:tc>
                  <a:txBody>
                    <a:bodyPr/>
                    <a:lstStyle/>
                    <a:p>
                      <a:pPr algn="r"/>
                      <a:r>
                        <a:rPr lang="fr-FR" sz="1400" b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Scène 1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fr-FR" sz="14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 villes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 champs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 villes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 champs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 villes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 champs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 villes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 champs </a:t>
                      </a: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 ville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champs 1 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 des champs 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champs 2 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champs 3 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champs 4 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champs 5 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Mère des champs </a:t>
                      </a:r>
                      <a:endParaRPr lang="fr-FR" sz="1400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fr-FR" sz="1400" dirty="0" smtClean="0"/>
                    </a:p>
                    <a:p>
                      <a:r>
                        <a:rPr lang="fr-FR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DRRIIINNG ! ! !</a:t>
                      </a:r>
                      <a:endParaRPr lang="fr-FR" sz="1400" b="0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Allô !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Allô !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r, c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des ch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</a:t>
                      </a:r>
                      <a:r>
                        <a:rPr lang="fr-FR" sz="14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c’est le ra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des ville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!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Oh ! B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 c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des ville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comm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ça va ?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Trè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bien, trè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bien ! Et v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?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Trè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bien, merci.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Dite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v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dri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ez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-v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venir m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ch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ez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ce s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oi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 ? </a:t>
                      </a:r>
                    </a:p>
                    <a:p>
                      <a:r>
                        <a:rPr lang="fr-FR" sz="14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fr-FR" sz="1400" i="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fr-FR" sz="14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oui. Merci b</a:t>
                      </a:r>
                      <a:r>
                        <a:rPr lang="fr-FR" sz="1400" i="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eau</a:t>
                      </a:r>
                      <a:r>
                        <a:rPr lang="fr-FR" sz="14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fr-FR" sz="1400" i="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fr-FR" sz="1400" i="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fr-FR" sz="14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N</a:t>
                      </a:r>
                      <a:r>
                        <a:rPr lang="fr-FR" sz="1400" i="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fr-FR" sz="14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 ser</a:t>
                      </a:r>
                      <a:r>
                        <a:rPr lang="fr-FR" sz="1400" i="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</a:t>
                      </a:r>
                      <a:r>
                        <a:rPr lang="fr-FR" sz="1400" i="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là ce s</a:t>
                      </a:r>
                      <a:r>
                        <a:rPr lang="fr-FR" sz="1400" i="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oi</a:t>
                      </a:r>
                      <a:r>
                        <a:rPr lang="fr-FR" sz="14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 ! </a:t>
                      </a:r>
                      <a:endParaRPr lang="fr-FR" sz="1400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Alor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à ce s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oi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 ! </a:t>
                      </a:r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 raccroche.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C’ét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qui, Papa ? 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le ra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des ville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il n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vite ch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ez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lui ce s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oi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r.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Génial, à n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la ville et ses fest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! 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Oui, la gr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ville et sa bonne n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rriture ! 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</a:t>
                      </a:r>
                      <a:r>
                        <a:rPr lang="fr-FR" sz="14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c’est trè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loin, la ville ?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ne v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pas march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 C’est tro</a:t>
                      </a:r>
                      <a:r>
                        <a:rPr lang="fr-FR" sz="14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loin !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 v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quiét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ez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n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dem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au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pig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All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ez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prépar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vo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aff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21" name="Rectangle à coins arrondis 20"/>
          <p:cNvSpPr/>
          <p:nvPr/>
        </p:nvSpPr>
        <p:spPr>
          <a:xfrm>
            <a:off x="2343150" y="5139792"/>
            <a:ext cx="2171700" cy="388648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400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Lecture 40 : 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053176"/>
              </p:ext>
            </p:extLst>
          </p:nvPr>
        </p:nvGraphicFramePr>
        <p:xfrm>
          <a:off x="116248" y="5664207"/>
          <a:ext cx="6640154" cy="4145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7442"/>
                <a:gridCol w="5012712"/>
              </a:tblGrid>
              <a:tr h="1866900">
                <a:tc>
                  <a:txBody>
                    <a:bodyPr/>
                    <a:lstStyle/>
                    <a:p>
                      <a:pPr algn="r"/>
                      <a:r>
                        <a:rPr lang="fr-FR" sz="1400" b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Scène 1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fr-FR" sz="14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 villes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 champs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 villes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 champs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 villes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 champs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 villes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 champs </a:t>
                      </a: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 ville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champs 1 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 des champs 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champs 2 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champs 3 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champs 4 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champs 5 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Mère des champs </a:t>
                      </a:r>
                      <a:endParaRPr lang="fr-FR" sz="1400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fr-FR" sz="1400" dirty="0" smtClean="0"/>
                    </a:p>
                    <a:p>
                      <a:r>
                        <a:rPr lang="fr-FR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DRRIIINNG ! ! !</a:t>
                      </a:r>
                      <a:endParaRPr lang="fr-FR" sz="1400" b="0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Allô !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Allô !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r, c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des ch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</a:t>
                      </a:r>
                      <a:r>
                        <a:rPr lang="fr-FR" sz="14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c’est le ra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des ville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!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Oh ! B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 c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des ville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comm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ça va ?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Trè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bien, trè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bien ! Et v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?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Trè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bien, merci.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Dite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v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dri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ez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-v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venir m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ch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ez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ce s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oi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 ? </a:t>
                      </a:r>
                    </a:p>
                    <a:p>
                      <a:r>
                        <a:rPr lang="fr-FR" sz="14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fr-FR" sz="1400" i="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fr-FR" sz="14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oui. Merci b</a:t>
                      </a:r>
                      <a:r>
                        <a:rPr lang="fr-FR" sz="1400" i="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eau</a:t>
                      </a:r>
                      <a:r>
                        <a:rPr lang="fr-FR" sz="14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fr-FR" sz="1400" i="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fr-FR" sz="1400" i="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fr-FR" sz="14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N</a:t>
                      </a:r>
                      <a:r>
                        <a:rPr lang="fr-FR" sz="1400" i="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fr-FR" sz="14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 ser</a:t>
                      </a:r>
                      <a:r>
                        <a:rPr lang="fr-FR" sz="1400" i="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</a:t>
                      </a:r>
                      <a:r>
                        <a:rPr lang="fr-FR" sz="1400" i="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là ce s</a:t>
                      </a:r>
                      <a:r>
                        <a:rPr lang="fr-FR" sz="1400" i="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oi</a:t>
                      </a:r>
                      <a:r>
                        <a:rPr lang="fr-FR" sz="14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 ! </a:t>
                      </a:r>
                      <a:endParaRPr lang="fr-FR" sz="1400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Alor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à ce s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oi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 ! </a:t>
                      </a:r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 raccroche.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C’ét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qui, Papa ? 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le ra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des ville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il n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vite ch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ez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lui ce s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oi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r.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Génial, à n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la ville et ses fest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! 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Oui, la gr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ville et sa bonne n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rriture ! 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</a:t>
                      </a:r>
                      <a:r>
                        <a:rPr lang="fr-FR" sz="14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c’est trè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loin, la ville ?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ne v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pas march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 C’est tro</a:t>
                      </a:r>
                      <a:r>
                        <a:rPr lang="fr-FR" sz="14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loin !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 v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quiét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ez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n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dem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au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pig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All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ez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prépar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vo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aff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93242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343150" y="119355"/>
            <a:ext cx="2171700" cy="388648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400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Lecture 41 : 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527801"/>
              </p:ext>
            </p:extLst>
          </p:nvPr>
        </p:nvGraphicFramePr>
        <p:xfrm>
          <a:off x="116248" y="618072"/>
          <a:ext cx="6640154" cy="4145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7442"/>
                <a:gridCol w="5012712"/>
              </a:tblGrid>
              <a:tr h="1866900">
                <a:tc>
                  <a:txBody>
                    <a:bodyPr/>
                    <a:lstStyle/>
                    <a:p>
                      <a:pPr algn="r"/>
                      <a:r>
                        <a:rPr lang="fr-FR" sz="1400" b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Scène 2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Pigeon 1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Famille champs	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Pigeon 1</a:t>
                      </a: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Pigeon 2 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Pigeon 3 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3 pigeons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Pigeon 1 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Famille champs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Pigeon 1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champs 1 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champs 2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champs 3 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endParaRPr lang="fr-FR" sz="1400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Pigeon 1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r-FR" sz="1400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voyageurs en direction de la ville ?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C’est nous !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Alors, les parents avec moi ! Attachez-vous bien, ça peut-être dangereux !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2 grands, avec moi ! 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3 petits, vous êtes légers, c’est à moi de vous emmener ! 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Accrochez-vous ! Nous décollons ! 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Arrivée prévue dans quelques minutes ! </a:t>
                      </a:r>
                    </a:p>
                    <a:p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Youpi !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Attention, nous allons atterrir !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C’est magnifique !! 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Regarde, des gratte-ciels !! 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 toutes ces voitures !! </a:t>
                      </a:r>
                    </a:p>
                    <a:p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 revoir, bonne soirée ! </a:t>
                      </a:r>
                    </a:p>
                    <a:p>
                      <a:endParaRPr lang="fr-FR" sz="1400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21" name="Rectangle à coins arrondis 20"/>
          <p:cNvSpPr/>
          <p:nvPr/>
        </p:nvSpPr>
        <p:spPr>
          <a:xfrm>
            <a:off x="2343150" y="5139792"/>
            <a:ext cx="2171700" cy="388648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400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Lecture 41 : 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4228993"/>
              </p:ext>
            </p:extLst>
          </p:nvPr>
        </p:nvGraphicFramePr>
        <p:xfrm>
          <a:off x="116248" y="5681139"/>
          <a:ext cx="6640154" cy="4145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7442"/>
                <a:gridCol w="5012712"/>
              </a:tblGrid>
              <a:tr h="1866900">
                <a:tc>
                  <a:txBody>
                    <a:bodyPr/>
                    <a:lstStyle/>
                    <a:p>
                      <a:pPr algn="r"/>
                      <a:r>
                        <a:rPr lang="fr-FR" sz="1400" b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Scène 2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Pigeon 1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Famille champs	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Pigeon 1</a:t>
                      </a: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Pigeon 2 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Pigeon 3 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3 pigeons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Pigeon 1 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Famille champs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Pigeon 1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champs 1 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champs 2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champs 3 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endParaRPr lang="fr-FR" sz="1400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Pigeon 1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r-FR" sz="1400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voyageurs en direction de la ville ?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C’est nous !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Alors, les parents avec moi ! Attachez-vous bien, ça peut-être dangereux !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2 grands, avec moi ! 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3 petits, vous êtes légers, c’est à moi de vous emmener ! 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Accrochez-vous ! Nous décollons ! 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Arrivée prévue dans quelques minutes ! </a:t>
                      </a:r>
                    </a:p>
                    <a:p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Youpi !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Attention, nous allons atterrir !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C’est magnifique !! 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Regarde, des gratte-ciels !! 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 toutes ces voitures !! </a:t>
                      </a:r>
                    </a:p>
                    <a:p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 revoir, bonne soirée ! </a:t>
                      </a:r>
                    </a:p>
                    <a:p>
                      <a:endParaRPr lang="fr-FR" sz="1400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92295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343150" y="119355"/>
            <a:ext cx="2171700" cy="388648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400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Lecture 41 : 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650098"/>
              </p:ext>
            </p:extLst>
          </p:nvPr>
        </p:nvGraphicFramePr>
        <p:xfrm>
          <a:off x="116248" y="618072"/>
          <a:ext cx="6640154" cy="4145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7442"/>
                <a:gridCol w="5012712"/>
              </a:tblGrid>
              <a:tr h="1866900">
                <a:tc>
                  <a:txBody>
                    <a:bodyPr/>
                    <a:lstStyle/>
                    <a:p>
                      <a:pPr algn="r"/>
                      <a:r>
                        <a:rPr lang="fr-FR" sz="1400" b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Scène 2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Pigeon 1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Famille champs	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Pigeon 1</a:t>
                      </a: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Pigeon 2 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Pigeon 3 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3 pigeons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Pigeon 1 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Famille champs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Pigeon 1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champs 1 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champs 2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champs 3 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endParaRPr lang="fr-FR" sz="1400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Pigeon 1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r-FR" sz="1400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v</a:t>
                      </a:r>
                      <a:r>
                        <a:rPr lang="fr-FR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fr-FR" sz="14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en direc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tion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la ville ?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C’est n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fr-FR" sz="14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!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Alor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les par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avec m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oi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! Attach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ez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-v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bien, ça p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t-être d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ger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!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2 gr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avec m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oi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! 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3 peti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vou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ête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lég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c’est à m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oi 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v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! 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Accroch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ez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-v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fr-FR" sz="14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! Nou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décoll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! 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Arrivé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prévu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dan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q</a:t>
                      </a:r>
                      <a:r>
                        <a:rPr lang="fr-FR" sz="14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elq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minute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! </a:t>
                      </a:r>
                    </a:p>
                    <a:p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 !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tion, nou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all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atterrir !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C’est ma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gn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ifiq</a:t>
                      </a:r>
                      <a:r>
                        <a:rPr lang="fr-FR" sz="14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 !! 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Regarde, des gratte-ciel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!! 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 t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ces v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oi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ture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!! </a:t>
                      </a:r>
                    </a:p>
                    <a:p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rev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oi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r, bonne s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oi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! </a:t>
                      </a:r>
                    </a:p>
                    <a:p>
                      <a:endParaRPr lang="fr-FR" sz="1400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21" name="Rectangle à coins arrondis 20"/>
          <p:cNvSpPr/>
          <p:nvPr/>
        </p:nvSpPr>
        <p:spPr>
          <a:xfrm>
            <a:off x="2343150" y="5139792"/>
            <a:ext cx="2171700" cy="388648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400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Lecture 41 : 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75515"/>
              </p:ext>
            </p:extLst>
          </p:nvPr>
        </p:nvGraphicFramePr>
        <p:xfrm>
          <a:off x="135911" y="5715005"/>
          <a:ext cx="6640154" cy="4145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7442"/>
                <a:gridCol w="5012712"/>
              </a:tblGrid>
              <a:tr h="1866900">
                <a:tc>
                  <a:txBody>
                    <a:bodyPr/>
                    <a:lstStyle/>
                    <a:p>
                      <a:pPr algn="r"/>
                      <a:r>
                        <a:rPr lang="fr-FR" sz="1400" b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Scène 2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Pigeon 1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Famille champs	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Pigeon 1</a:t>
                      </a: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Pigeon 2 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Pigeon 3 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3 pigeons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Pigeon 1 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Famille champs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Pigeon 1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champs 1 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champs 2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champs 3 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endParaRPr lang="fr-FR" sz="1400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Pigeon 1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r-FR" sz="1400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voyageurs en direction de la ville ?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C’est nous !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Alors, les parents avec moi ! Attachez-vous bien, ça peut-être dangereux !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2 grands, avec moi ! 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3 petits, vous êtes légers, c’est à moi de vous emmener ! 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Accrochez-vous ! Nous décollons ! 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Arrivée prévue dans quelques minutes ! </a:t>
                      </a:r>
                    </a:p>
                    <a:p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Youpi !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Attention, nous allons atterrir !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C’est magnifique !! 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Regarde, des gratte-ciels !! 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 toutes ces voitures !! </a:t>
                      </a:r>
                    </a:p>
                    <a:p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 revoir, bonne soirée ! </a:t>
                      </a:r>
                    </a:p>
                    <a:p>
                      <a:endParaRPr lang="fr-FR" sz="1400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6362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343150" y="237886"/>
            <a:ext cx="2171700" cy="42545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400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Lecture 29</a:t>
            </a:r>
            <a:endParaRPr lang="fr-FR" sz="1400" dirty="0">
              <a:effectLst/>
              <a:ea typeface="ＭＳ 明朝"/>
              <a:cs typeface="Times New Roman"/>
            </a:endParaRPr>
          </a:p>
        </p:txBody>
      </p:sp>
      <p:sp>
        <p:nvSpPr>
          <p:cNvPr id="18" name="Zone de texte 5"/>
          <p:cNvSpPr txBox="1"/>
          <p:nvPr/>
        </p:nvSpPr>
        <p:spPr>
          <a:xfrm>
            <a:off x="0" y="960403"/>
            <a:ext cx="6858000" cy="3687795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fr-FR" sz="2000" dirty="0" smtClean="0">
                <a:latin typeface="Comic Sans MS"/>
                <a:ea typeface="ＭＳ 明朝"/>
                <a:cs typeface="Comic Sans MS"/>
              </a:rPr>
              <a:t>Yolande est trop gourmande. 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latin typeface="Comic Sans MS"/>
                <a:ea typeface="ＭＳ 明朝"/>
                <a:cs typeface="Comic Sans MS"/>
              </a:rPr>
              <a:t>David est trop rapide.</a:t>
            </a:r>
          </a:p>
          <a:p>
            <a:pPr>
              <a:lnSpc>
                <a:spcPct val="150000"/>
              </a:lnSpc>
            </a:pPr>
            <a:endParaRPr lang="fr-FR" sz="2000" dirty="0">
              <a:latin typeface="Comic Sans MS"/>
              <a:ea typeface="ＭＳ 明朝"/>
              <a:cs typeface="Comic Sans MS"/>
            </a:endParaRPr>
          </a:p>
          <a:p>
            <a:pPr>
              <a:lnSpc>
                <a:spcPct val="150000"/>
              </a:lnSpc>
            </a:pPr>
            <a:r>
              <a:rPr lang="fr-FR" sz="2000" dirty="0" smtClean="0">
                <a:latin typeface="Comic Sans MS"/>
                <a:ea typeface="ＭＳ 明朝"/>
                <a:cs typeface="Comic Sans MS"/>
              </a:rPr>
              <a:t>Ni trop ceci, ni trop cela, 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latin typeface="Comic Sans MS"/>
                <a:ea typeface="ＭＳ 明朝"/>
                <a:cs typeface="Comic Sans MS"/>
              </a:rPr>
              <a:t>Nous sommes tous différents. 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latin typeface="Comic Sans MS"/>
                <a:ea typeface="ＭＳ 明朝"/>
                <a:cs typeface="Comic Sans MS"/>
              </a:rPr>
              <a:t>Et tant mieux, sinon</a:t>
            </a:r>
            <a:r>
              <a:rPr lang="is-IS" sz="2000" dirty="0" smtClean="0">
                <a:latin typeface="Comic Sans MS"/>
                <a:ea typeface="ＭＳ 明朝"/>
                <a:cs typeface="Comic Sans MS"/>
              </a:rPr>
              <a:t>…</a:t>
            </a:r>
          </a:p>
          <a:p>
            <a:pPr>
              <a:lnSpc>
                <a:spcPct val="150000"/>
              </a:lnSpc>
            </a:pPr>
            <a:r>
              <a:rPr lang="is-IS" sz="2000" dirty="0" smtClean="0">
                <a:latin typeface="Comic Sans MS"/>
                <a:ea typeface="ＭＳ 明朝"/>
                <a:cs typeface="Comic Sans MS"/>
              </a:rPr>
              <a:t>ça serait vraiment pas marrant !</a:t>
            </a:r>
            <a:endParaRPr lang="fr-FR" sz="2000" dirty="0" smtClean="0">
              <a:latin typeface="Comic Sans MS"/>
              <a:ea typeface="ＭＳ 明朝"/>
              <a:cs typeface="Comic Sans MS"/>
            </a:endParaRPr>
          </a:p>
          <a:p>
            <a:pPr>
              <a:lnSpc>
                <a:spcPct val="150000"/>
              </a:lnSpc>
            </a:pPr>
            <a:endParaRPr lang="fr-FR" sz="2000" dirty="0" smtClean="0">
              <a:latin typeface="Script Ecole 2"/>
              <a:ea typeface="ＭＳ 明朝"/>
              <a:cs typeface="Script Ecole 2"/>
            </a:endParaRPr>
          </a:p>
          <a:p>
            <a:pPr>
              <a:lnSpc>
                <a:spcPct val="150000"/>
              </a:lnSpc>
            </a:pPr>
            <a:endParaRPr lang="fr-FR" sz="2000" dirty="0" smtClean="0">
              <a:latin typeface="Script Ecole 2"/>
              <a:ea typeface="ＭＳ 明朝"/>
              <a:cs typeface="Script Ecole 2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9715" y="2427393"/>
            <a:ext cx="980357" cy="900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5478" y="1715197"/>
            <a:ext cx="968000" cy="900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6648" y="1214398"/>
            <a:ext cx="975630" cy="900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0072" y="3246965"/>
            <a:ext cx="1004741" cy="90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283">
            <a:off x="4497014" y="153560"/>
            <a:ext cx="609599" cy="580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à coins arrondis 8"/>
          <p:cNvSpPr/>
          <p:nvPr/>
        </p:nvSpPr>
        <p:spPr>
          <a:xfrm>
            <a:off x="2343150" y="5300952"/>
            <a:ext cx="2171700" cy="42545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400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Lecture 29</a:t>
            </a:r>
            <a:endParaRPr lang="fr-FR" sz="1400" dirty="0">
              <a:effectLst/>
              <a:ea typeface="ＭＳ 明朝"/>
              <a:cs typeface="Times New Roman"/>
            </a:endParaRPr>
          </a:p>
        </p:txBody>
      </p:sp>
      <p:sp>
        <p:nvSpPr>
          <p:cNvPr id="10" name="Zone de texte 5"/>
          <p:cNvSpPr txBox="1"/>
          <p:nvPr/>
        </p:nvSpPr>
        <p:spPr>
          <a:xfrm>
            <a:off x="0" y="5583185"/>
            <a:ext cx="6858000" cy="3687795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200000"/>
              </a:lnSpc>
            </a:pPr>
            <a:r>
              <a:rPr lang="fr-FR" sz="2000" dirty="0" smtClean="0">
                <a:latin typeface="Comic Sans MS"/>
                <a:ea typeface="ＭＳ 明朝"/>
                <a:cs typeface="Comic Sans MS"/>
              </a:rPr>
              <a:t>Yol</a:t>
            </a:r>
            <a:r>
              <a:rPr lang="fr-FR" sz="2000" dirty="0" smtClean="0">
                <a:solidFill>
                  <a:srgbClr val="008000"/>
                </a:solidFill>
                <a:latin typeface="Comic Sans MS"/>
                <a:ea typeface="ＭＳ 明朝"/>
                <a:cs typeface="Comic Sans MS"/>
              </a:rPr>
              <a:t>an</a:t>
            </a:r>
            <a:r>
              <a:rPr lang="fr-FR" sz="2000" dirty="0" smtClean="0">
                <a:latin typeface="Comic Sans MS"/>
                <a:ea typeface="ＭＳ 明朝"/>
                <a:cs typeface="Comic Sans MS"/>
              </a:rPr>
              <a:t>de </a:t>
            </a:r>
            <a:r>
              <a:rPr lang="fr-FR" sz="2000" b="1" dirty="0" smtClean="0">
                <a:latin typeface="Comic Sans MS"/>
                <a:ea typeface="ＭＳ 明朝"/>
                <a:cs typeface="Comic Sans MS"/>
              </a:rPr>
              <a:t>est</a:t>
            </a:r>
            <a:r>
              <a:rPr lang="fr-FR" sz="2000" dirty="0" smtClean="0">
                <a:latin typeface="Comic Sans MS"/>
                <a:ea typeface="ＭＳ 明朝"/>
                <a:cs typeface="Comic Sans MS"/>
              </a:rPr>
              <a:t> tro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Comic Sans MS"/>
                <a:ea typeface="ＭＳ 明朝"/>
                <a:cs typeface="Comic Sans MS"/>
              </a:rPr>
              <a:t>p</a:t>
            </a:r>
            <a:r>
              <a:rPr lang="fr-FR" sz="2000" dirty="0" smtClean="0">
                <a:latin typeface="Comic Sans MS"/>
                <a:ea typeface="ＭＳ 明朝"/>
                <a:cs typeface="Comic Sans MS"/>
              </a:rPr>
              <a:t> gourm</a:t>
            </a:r>
            <a:r>
              <a:rPr lang="fr-FR" sz="2000" dirty="0" smtClean="0">
                <a:solidFill>
                  <a:srgbClr val="008000"/>
                </a:solidFill>
                <a:latin typeface="Comic Sans MS"/>
                <a:ea typeface="ＭＳ 明朝"/>
                <a:cs typeface="Comic Sans MS"/>
              </a:rPr>
              <a:t>an</a:t>
            </a:r>
            <a:r>
              <a:rPr lang="fr-FR" sz="2000" dirty="0" smtClean="0">
                <a:latin typeface="Comic Sans MS"/>
                <a:ea typeface="ＭＳ 明朝"/>
                <a:cs typeface="Comic Sans MS"/>
              </a:rPr>
              <a:t>de. </a:t>
            </a:r>
          </a:p>
          <a:p>
            <a:pPr>
              <a:lnSpc>
                <a:spcPct val="200000"/>
              </a:lnSpc>
            </a:pPr>
            <a:r>
              <a:rPr lang="fr-FR" sz="2000" dirty="0" smtClean="0">
                <a:latin typeface="Comic Sans MS"/>
                <a:ea typeface="ＭＳ 明朝"/>
                <a:cs typeface="Comic Sans MS"/>
              </a:rPr>
              <a:t>David </a:t>
            </a:r>
            <a:r>
              <a:rPr lang="fr-FR" sz="2000" b="1" dirty="0" smtClean="0">
                <a:latin typeface="Comic Sans MS"/>
                <a:ea typeface="ＭＳ 明朝"/>
                <a:cs typeface="Comic Sans MS"/>
              </a:rPr>
              <a:t>est</a:t>
            </a:r>
            <a:r>
              <a:rPr lang="fr-FR" sz="2000" dirty="0" smtClean="0">
                <a:latin typeface="Comic Sans MS"/>
                <a:ea typeface="ＭＳ 明朝"/>
                <a:cs typeface="Comic Sans MS"/>
              </a:rPr>
              <a:t> tro</a:t>
            </a:r>
            <a:r>
              <a:rPr lang="fr-FR" sz="2000" dirty="0" smtClean="0">
                <a:solidFill>
                  <a:srgbClr val="7F7F7F"/>
                </a:solidFill>
                <a:latin typeface="Comic Sans MS"/>
                <a:ea typeface="ＭＳ 明朝"/>
                <a:cs typeface="Comic Sans MS"/>
              </a:rPr>
              <a:t>p</a:t>
            </a:r>
            <a:r>
              <a:rPr lang="fr-FR" sz="2000" dirty="0" smtClean="0">
                <a:latin typeface="Comic Sans MS"/>
                <a:ea typeface="ＭＳ 明朝"/>
                <a:cs typeface="Comic Sans MS"/>
              </a:rPr>
              <a:t> rapide.</a:t>
            </a:r>
          </a:p>
          <a:p>
            <a:pPr>
              <a:lnSpc>
                <a:spcPct val="150000"/>
              </a:lnSpc>
            </a:pPr>
            <a:endParaRPr lang="fr-FR" sz="2000" dirty="0">
              <a:latin typeface="Comic Sans MS"/>
              <a:ea typeface="ＭＳ 明朝"/>
              <a:cs typeface="Comic Sans MS"/>
            </a:endParaRPr>
          </a:p>
          <a:p>
            <a:pPr>
              <a:lnSpc>
                <a:spcPct val="200000"/>
              </a:lnSpc>
            </a:pPr>
            <a:r>
              <a:rPr lang="fr-FR" sz="2000" dirty="0" smtClean="0">
                <a:latin typeface="Comic Sans MS"/>
                <a:ea typeface="ＭＳ 明朝"/>
                <a:cs typeface="Comic Sans MS"/>
              </a:rPr>
              <a:t>Ni tro</a:t>
            </a:r>
            <a:r>
              <a:rPr lang="fr-FR" sz="2000" dirty="0" smtClean="0">
                <a:solidFill>
                  <a:srgbClr val="7F7F7F"/>
                </a:solidFill>
                <a:latin typeface="Comic Sans MS"/>
                <a:ea typeface="ＭＳ 明朝"/>
                <a:cs typeface="Comic Sans MS"/>
              </a:rPr>
              <a:t>p</a:t>
            </a:r>
            <a:r>
              <a:rPr lang="fr-FR" sz="2000" dirty="0" smtClean="0">
                <a:latin typeface="Comic Sans MS"/>
                <a:ea typeface="ＭＳ 明朝"/>
                <a:cs typeface="Comic Sans MS"/>
              </a:rPr>
              <a:t> ceci, ni tro</a:t>
            </a:r>
            <a:r>
              <a:rPr lang="fr-FR" sz="2000" dirty="0" smtClean="0">
                <a:solidFill>
                  <a:srgbClr val="7F7F7F"/>
                </a:solidFill>
                <a:latin typeface="Comic Sans MS"/>
                <a:ea typeface="ＭＳ 明朝"/>
                <a:cs typeface="Comic Sans MS"/>
              </a:rPr>
              <a:t>p</a:t>
            </a:r>
            <a:r>
              <a:rPr lang="fr-FR" sz="2000" dirty="0" smtClean="0">
                <a:latin typeface="Comic Sans MS"/>
                <a:ea typeface="ＭＳ 明朝"/>
                <a:cs typeface="Comic Sans MS"/>
              </a:rPr>
              <a:t> cela, </a:t>
            </a:r>
          </a:p>
          <a:p>
            <a:pPr>
              <a:lnSpc>
                <a:spcPct val="200000"/>
              </a:lnSpc>
            </a:pPr>
            <a:r>
              <a:rPr lang="fr-FR" sz="2000" dirty="0" smtClean="0">
                <a:latin typeface="Comic Sans MS"/>
                <a:ea typeface="ＭＳ 明朝"/>
                <a:cs typeface="Comic Sans MS"/>
              </a:rPr>
              <a:t>Nou</a:t>
            </a:r>
            <a:r>
              <a:rPr lang="fr-FR" sz="2000" dirty="0" smtClean="0">
                <a:solidFill>
                  <a:srgbClr val="7F7F7F"/>
                </a:solidFill>
                <a:latin typeface="Comic Sans MS"/>
                <a:ea typeface="ＭＳ 明朝"/>
                <a:cs typeface="Comic Sans MS"/>
              </a:rPr>
              <a:t>s</a:t>
            </a:r>
            <a:r>
              <a:rPr lang="fr-FR" sz="2000" dirty="0" smtClean="0">
                <a:latin typeface="Comic Sans MS"/>
                <a:ea typeface="ＭＳ 明朝"/>
                <a:cs typeface="Comic Sans MS"/>
              </a:rPr>
              <a:t> somme</a:t>
            </a:r>
            <a:r>
              <a:rPr lang="fr-FR" sz="2000" dirty="0" smtClean="0">
                <a:solidFill>
                  <a:srgbClr val="7F7F7F"/>
                </a:solidFill>
                <a:latin typeface="Comic Sans MS"/>
                <a:ea typeface="ＭＳ 明朝"/>
                <a:cs typeface="Comic Sans MS"/>
              </a:rPr>
              <a:t>s</a:t>
            </a:r>
            <a:r>
              <a:rPr lang="fr-FR" sz="2000" dirty="0" smtClean="0">
                <a:latin typeface="Comic Sans MS"/>
                <a:ea typeface="ＭＳ 明朝"/>
                <a:cs typeface="Comic Sans MS"/>
              </a:rPr>
              <a:t> tous différ</a:t>
            </a:r>
            <a:r>
              <a:rPr lang="fr-FR" sz="2000" dirty="0" smtClean="0">
                <a:solidFill>
                  <a:srgbClr val="008000"/>
                </a:solidFill>
                <a:latin typeface="Comic Sans MS"/>
                <a:ea typeface="ＭＳ 明朝"/>
                <a:cs typeface="Comic Sans MS"/>
              </a:rPr>
              <a:t>en</a:t>
            </a:r>
            <a:r>
              <a:rPr lang="fr-FR" sz="2000" dirty="0" smtClean="0">
                <a:solidFill>
                  <a:srgbClr val="7F7F7F"/>
                </a:solidFill>
                <a:latin typeface="Comic Sans MS"/>
                <a:ea typeface="ＭＳ 明朝"/>
                <a:cs typeface="Comic Sans MS"/>
              </a:rPr>
              <a:t>ts</a:t>
            </a:r>
            <a:r>
              <a:rPr lang="fr-FR" sz="2000" dirty="0" smtClean="0">
                <a:latin typeface="Comic Sans MS"/>
                <a:ea typeface="ＭＳ 明朝"/>
                <a:cs typeface="Comic Sans MS"/>
              </a:rPr>
              <a:t>. </a:t>
            </a:r>
          </a:p>
          <a:p>
            <a:pPr>
              <a:lnSpc>
                <a:spcPct val="200000"/>
              </a:lnSpc>
            </a:pPr>
            <a:r>
              <a:rPr lang="fr-FR" sz="2000" b="1" dirty="0" smtClean="0">
                <a:latin typeface="Comic Sans MS"/>
                <a:ea typeface="ＭＳ 明朝"/>
                <a:cs typeface="Comic Sans MS"/>
              </a:rPr>
              <a:t>Et</a:t>
            </a:r>
            <a:r>
              <a:rPr lang="fr-FR" sz="2000" dirty="0" smtClean="0">
                <a:latin typeface="Comic Sans MS"/>
                <a:ea typeface="ＭＳ 明朝"/>
                <a:cs typeface="Comic Sans MS"/>
              </a:rPr>
              <a:t> t</a:t>
            </a:r>
            <a:r>
              <a:rPr lang="fr-FR" sz="2000" dirty="0" smtClean="0">
                <a:solidFill>
                  <a:srgbClr val="008000"/>
                </a:solidFill>
                <a:latin typeface="Comic Sans MS"/>
                <a:ea typeface="ＭＳ 明朝"/>
                <a:cs typeface="Comic Sans MS"/>
              </a:rPr>
              <a:t>an</a:t>
            </a:r>
            <a:r>
              <a:rPr lang="fr-FR" sz="2000" dirty="0" smtClean="0">
                <a:solidFill>
                  <a:srgbClr val="7F7F7F"/>
                </a:solidFill>
                <a:latin typeface="Comic Sans MS"/>
                <a:ea typeface="ＭＳ 明朝"/>
                <a:cs typeface="Comic Sans MS"/>
              </a:rPr>
              <a:t>t</a:t>
            </a:r>
            <a:r>
              <a:rPr lang="fr-FR" sz="2000" dirty="0" smtClean="0">
                <a:latin typeface="Comic Sans MS"/>
                <a:ea typeface="ＭＳ 明朝"/>
                <a:cs typeface="Comic Sans MS"/>
              </a:rPr>
              <a:t> mieu</a:t>
            </a:r>
            <a:r>
              <a:rPr lang="fr-FR" sz="2000" dirty="0" smtClean="0">
                <a:solidFill>
                  <a:srgbClr val="7F7F7F"/>
                </a:solidFill>
                <a:latin typeface="Comic Sans MS"/>
                <a:ea typeface="ＭＳ 明朝"/>
                <a:cs typeface="Comic Sans MS"/>
              </a:rPr>
              <a:t>x</a:t>
            </a:r>
            <a:r>
              <a:rPr lang="fr-FR" sz="2000" dirty="0" smtClean="0">
                <a:latin typeface="Comic Sans MS"/>
                <a:ea typeface="ＭＳ 明朝"/>
                <a:cs typeface="Comic Sans MS"/>
              </a:rPr>
              <a:t>, sinon</a:t>
            </a:r>
            <a:r>
              <a:rPr lang="is-IS" sz="2000" dirty="0" smtClean="0">
                <a:latin typeface="Comic Sans MS"/>
                <a:ea typeface="ＭＳ 明朝"/>
                <a:cs typeface="Comic Sans MS"/>
              </a:rPr>
              <a:t>…</a:t>
            </a:r>
          </a:p>
          <a:p>
            <a:pPr>
              <a:lnSpc>
                <a:spcPct val="200000"/>
              </a:lnSpc>
            </a:pPr>
            <a:r>
              <a:rPr lang="is-IS" sz="2000" dirty="0" smtClean="0">
                <a:latin typeface="Comic Sans MS"/>
                <a:ea typeface="ＭＳ 明朝"/>
                <a:cs typeface="Comic Sans MS"/>
              </a:rPr>
              <a:t>ça ne serai</a:t>
            </a:r>
            <a:r>
              <a:rPr lang="is-IS" sz="2000" dirty="0" smtClean="0">
                <a:solidFill>
                  <a:srgbClr val="7F7F7F"/>
                </a:solidFill>
                <a:latin typeface="Comic Sans MS"/>
                <a:ea typeface="ＭＳ 明朝"/>
                <a:cs typeface="Comic Sans MS"/>
              </a:rPr>
              <a:t>t</a:t>
            </a:r>
            <a:r>
              <a:rPr lang="is-IS" sz="2000" dirty="0" smtClean="0">
                <a:latin typeface="Comic Sans MS"/>
                <a:ea typeface="ＭＳ 明朝"/>
                <a:cs typeface="Comic Sans MS"/>
              </a:rPr>
              <a:t> vraim</a:t>
            </a:r>
            <a:r>
              <a:rPr lang="is-IS" sz="2000" dirty="0" smtClean="0">
                <a:solidFill>
                  <a:srgbClr val="008000"/>
                </a:solidFill>
                <a:latin typeface="Comic Sans MS"/>
                <a:ea typeface="ＭＳ 明朝"/>
                <a:cs typeface="Comic Sans MS"/>
              </a:rPr>
              <a:t>en</a:t>
            </a:r>
            <a:r>
              <a:rPr lang="is-IS" sz="2000" dirty="0" smtClean="0">
                <a:solidFill>
                  <a:srgbClr val="7F7F7F"/>
                </a:solidFill>
                <a:latin typeface="Comic Sans MS"/>
                <a:ea typeface="ＭＳ 明朝"/>
                <a:cs typeface="Comic Sans MS"/>
              </a:rPr>
              <a:t>t</a:t>
            </a:r>
            <a:r>
              <a:rPr lang="is-IS" sz="2000" dirty="0" smtClean="0">
                <a:latin typeface="Comic Sans MS"/>
                <a:ea typeface="ＭＳ 明朝"/>
                <a:cs typeface="Comic Sans MS"/>
              </a:rPr>
              <a:t> pa</a:t>
            </a:r>
            <a:r>
              <a:rPr lang="is-IS" sz="2000" dirty="0" smtClean="0">
                <a:solidFill>
                  <a:srgbClr val="7F7F7F"/>
                </a:solidFill>
                <a:latin typeface="Comic Sans MS"/>
                <a:ea typeface="ＭＳ 明朝"/>
                <a:cs typeface="Comic Sans MS"/>
              </a:rPr>
              <a:t>s</a:t>
            </a:r>
            <a:r>
              <a:rPr lang="is-IS" sz="2000" dirty="0" smtClean="0">
                <a:latin typeface="Comic Sans MS"/>
                <a:ea typeface="ＭＳ 明朝"/>
                <a:cs typeface="Comic Sans MS"/>
              </a:rPr>
              <a:t> marr</a:t>
            </a:r>
            <a:r>
              <a:rPr lang="is-IS" sz="2000" dirty="0" smtClean="0">
                <a:solidFill>
                  <a:srgbClr val="008000"/>
                </a:solidFill>
                <a:latin typeface="Comic Sans MS"/>
                <a:ea typeface="ＭＳ 明朝"/>
                <a:cs typeface="Comic Sans MS"/>
              </a:rPr>
              <a:t>an</a:t>
            </a:r>
            <a:r>
              <a:rPr lang="is-IS" sz="2000" dirty="0" smtClean="0">
                <a:solidFill>
                  <a:srgbClr val="7F7F7F"/>
                </a:solidFill>
                <a:latin typeface="Comic Sans MS"/>
                <a:ea typeface="ＭＳ 明朝"/>
                <a:cs typeface="Comic Sans MS"/>
              </a:rPr>
              <a:t>t</a:t>
            </a:r>
            <a:r>
              <a:rPr lang="is-IS" sz="2000" dirty="0" smtClean="0">
                <a:latin typeface="Comic Sans MS"/>
                <a:ea typeface="ＭＳ 明朝"/>
                <a:cs typeface="Comic Sans MS"/>
              </a:rPr>
              <a:t> !</a:t>
            </a:r>
            <a:endParaRPr lang="fr-FR" sz="2000" dirty="0" smtClean="0">
              <a:latin typeface="Comic Sans MS"/>
              <a:ea typeface="ＭＳ 明朝"/>
              <a:cs typeface="Comic Sans MS"/>
            </a:endParaRPr>
          </a:p>
          <a:p>
            <a:pPr>
              <a:lnSpc>
                <a:spcPct val="200000"/>
              </a:lnSpc>
            </a:pPr>
            <a:endParaRPr lang="fr-FR" sz="2000" dirty="0" smtClean="0">
              <a:latin typeface="Script Ecole 2"/>
              <a:ea typeface="ＭＳ 明朝"/>
              <a:cs typeface="Script Ecole 2"/>
            </a:endParaRPr>
          </a:p>
          <a:p>
            <a:pPr>
              <a:lnSpc>
                <a:spcPct val="200000"/>
              </a:lnSpc>
            </a:pPr>
            <a:endParaRPr lang="fr-FR" sz="2000" dirty="0" smtClean="0">
              <a:latin typeface="Script Ecole 2"/>
              <a:ea typeface="ＭＳ 明朝"/>
              <a:cs typeface="Script Ecole 2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4988" y="7575126"/>
            <a:ext cx="980357" cy="900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5478" y="6778263"/>
            <a:ext cx="968000" cy="9000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9715" y="6074264"/>
            <a:ext cx="975630" cy="9000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2278" y="8589431"/>
            <a:ext cx="1004741" cy="9000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283">
            <a:off x="4497014" y="5216626"/>
            <a:ext cx="609599" cy="580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Forme libre 23"/>
          <p:cNvSpPr/>
          <p:nvPr/>
        </p:nvSpPr>
        <p:spPr>
          <a:xfrm>
            <a:off x="87885" y="6162781"/>
            <a:ext cx="261365" cy="67736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orme libre 24"/>
          <p:cNvSpPr/>
          <p:nvPr/>
        </p:nvSpPr>
        <p:spPr>
          <a:xfrm>
            <a:off x="349250" y="6162781"/>
            <a:ext cx="666747" cy="71974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orme libre 25"/>
          <p:cNvSpPr/>
          <p:nvPr/>
        </p:nvSpPr>
        <p:spPr>
          <a:xfrm>
            <a:off x="2117782" y="6162780"/>
            <a:ext cx="531282" cy="78557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Forme libre 26"/>
          <p:cNvSpPr/>
          <p:nvPr/>
        </p:nvSpPr>
        <p:spPr>
          <a:xfrm>
            <a:off x="2649064" y="6162780"/>
            <a:ext cx="741836" cy="82795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Forme libre 27"/>
          <p:cNvSpPr/>
          <p:nvPr/>
        </p:nvSpPr>
        <p:spPr>
          <a:xfrm>
            <a:off x="1078498" y="6162780"/>
            <a:ext cx="376766" cy="7198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Forme libre 28"/>
          <p:cNvSpPr/>
          <p:nvPr/>
        </p:nvSpPr>
        <p:spPr>
          <a:xfrm>
            <a:off x="1569565" y="6162780"/>
            <a:ext cx="461432" cy="67738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Forme libre 29"/>
          <p:cNvSpPr/>
          <p:nvPr/>
        </p:nvSpPr>
        <p:spPr>
          <a:xfrm>
            <a:off x="109052" y="6778263"/>
            <a:ext cx="309033" cy="67738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Forme libre 30"/>
          <p:cNvSpPr/>
          <p:nvPr/>
        </p:nvSpPr>
        <p:spPr>
          <a:xfrm>
            <a:off x="412750" y="6779675"/>
            <a:ext cx="352363" cy="71974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Forme libre 31"/>
          <p:cNvSpPr/>
          <p:nvPr/>
        </p:nvSpPr>
        <p:spPr>
          <a:xfrm>
            <a:off x="1866898" y="6779675"/>
            <a:ext cx="250884" cy="78556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Forme libre 32"/>
          <p:cNvSpPr/>
          <p:nvPr/>
        </p:nvSpPr>
        <p:spPr>
          <a:xfrm>
            <a:off x="2111433" y="6779675"/>
            <a:ext cx="492068" cy="78324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Forme libre 33"/>
          <p:cNvSpPr/>
          <p:nvPr/>
        </p:nvSpPr>
        <p:spPr>
          <a:xfrm>
            <a:off x="827614" y="6779674"/>
            <a:ext cx="376766" cy="7198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Forme libre 34"/>
          <p:cNvSpPr/>
          <p:nvPr/>
        </p:nvSpPr>
        <p:spPr>
          <a:xfrm>
            <a:off x="1318681" y="6779674"/>
            <a:ext cx="461432" cy="67738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Forme libre 35"/>
          <p:cNvSpPr/>
          <p:nvPr/>
        </p:nvSpPr>
        <p:spPr>
          <a:xfrm>
            <a:off x="68836" y="7847654"/>
            <a:ext cx="309033" cy="67738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Forme libre 36"/>
          <p:cNvSpPr/>
          <p:nvPr/>
        </p:nvSpPr>
        <p:spPr>
          <a:xfrm>
            <a:off x="418085" y="7847655"/>
            <a:ext cx="483615" cy="71974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Forme libre 37"/>
          <p:cNvSpPr/>
          <p:nvPr/>
        </p:nvSpPr>
        <p:spPr>
          <a:xfrm>
            <a:off x="1952683" y="7847655"/>
            <a:ext cx="442382" cy="78556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Forme libre 38"/>
          <p:cNvSpPr/>
          <p:nvPr/>
        </p:nvSpPr>
        <p:spPr>
          <a:xfrm>
            <a:off x="2522065" y="7834955"/>
            <a:ext cx="246535" cy="82794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Forme libre 39"/>
          <p:cNvSpPr/>
          <p:nvPr/>
        </p:nvSpPr>
        <p:spPr>
          <a:xfrm>
            <a:off x="1021349" y="7847654"/>
            <a:ext cx="259232" cy="7198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Forme libre 40"/>
          <p:cNvSpPr/>
          <p:nvPr/>
        </p:nvSpPr>
        <p:spPr>
          <a:xfrm>
            <a:off x="1625600" y="7847654"/>
            <a:ext cx="215898" cy="67737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Forme libre 41"/>
          <p:cNvSpPr/>
          <p:nvPr/>
        </p:nvSpPr>
        <p:spPr>
          <a:xfrm>
            <a:off x="1280581" y="7847654"/>
            <a:ext cx="224369" cy="66791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Forme libre 42"/>
          <p:cNvSpPr/>
          <p:nvPr/>
        </p:nvSpPr>
        <p:spPr>
          <a:xfrm>
            <a:off x="2768600" y="7842472"/>
            <a:ext cx="246535" cy="82794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Forme libre 43"/>
          <p:cNvSpPr/>
          <p:nvPr/>
        </p:nvSpPr>
        <p:spPr>
          <a:xfrm>
            <a:off x="88987" y="8468998"/>
            <a:ext cx="558713" cy="67738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Forme libre 44"/>
          <p:cNvSpPr/>
          <p:nvPr/>
        </p:nvSpPr>
        <p:spPr>
          <a:xfrm>
            <a:off x="765113" y="8475125"/>
            <a:ext cx="739837" cy="71029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Forme libre 45"/>
          <p:cNvSpPr/>
          <p:nvPr/>
        </p:nvSpPr>
        <p:spPr>
          <a:xfrm>
            <a:off x="2324099" y="8461482"/>
            <a:ext cx="228601" cy="84906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Forme libre 46"/>
          <p:cNvSpPr/>
          <p:nvPr/>
        </p:nvSpPr>
        <p:spPr>
          <a:xfrm>
            <a:off x="2552700" y="8461482"/>
            <a:ext cx="387350" cy="82771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Forme libre 48"/>
          <p:cNvSpPr/>
          <p:nvPr/>
        </p:nvSpPr>
        <p:spPr>
          <a:xfrm>
            <a:off x="1758949" y="8461482"/>
            <a:ext cx="486848" cy="75254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Forme libre 50"/>
          <p:cNvSpPr/>
          <p:nvPr/>
        </p:nvSpPr>
        <p:spPr>
          <a:xfrm>
            <a:off x="2940050" y="8468998"/>
            <a:ext cx="450850" cy="76424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Forme libre 58"/>
          <p:cNvSpPr/>
          <p:nvPr/>
        </p:nvSpPr>
        <p:spPr>
          <a:xfrm>
            <a:off x="85767" y="9060504"/>
            <a:ext cx="263484" cy="67737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Forme libre 59"/>
          <p:cNvSpPr/>
          <p:nvPr/>
        </p:nvSpPr>
        <p:spPr>
          <a:xfrm>
            <a:off x="435015" y="9060505"/>
            <a:ext cx="483615" cy="71974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Forme libre 60"/>
          <p:cNvSpPr/>
          <p:nvPr/>
        </p:nvSpPr>
        <p:spPr>
          <a:xfrm>
            <a:off x="2055277" y="9060505"/>
            <a:ext cx="375767" cy="78556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Forme libre 61"/>
          <p:cNvSpPr/>
          <p:nvPr/>
        </p:nvSpPr>
        <p:spPr>
          <a:xfrm>
            <a:off x="1038279" y="9060504"/>
            <a:ext cx="259232" cy="7198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Forme libre 62"/>
          <p:cNvSpPr/>
          <p:nvPr/>
        </p:nvSpPr>
        <p:spPr>
          <a:xfrm>
            <a:off x="1839380" y="9060504"/>
            <a:ext cx="215898" cy="67737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Forme libre 63"/>
          <p:cNvSpPr/>
          <p:nvPr/>
        </p:nvSpPr>
        <p:spPr>
          <a:xfrm>
            <a:off x="1297511" y="9060505"/>
            <a:ext cx="385239" cy="6679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Forme libre 64"/>
          <p:cNvSpPr/>
          <p:nvPr/>
        </p:nvSpPr>
        <p:spPr>
          <a:xfrm>
            <a:off x="94237" y="9670104"/>
            <a:ext cx="263484" cy="67737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Forme libre 65"/>
          <p:cNvSpPr/>
          <p:nvPr/>
        </p:nvSpPr>
        <p:spPr>
          <a:xfrm>
            <a:off x="418085" y="9670104"/>
            <a:ext cx="280415" cy="71975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Forme libre 66"/>
          <p:cNvSpPr/>
          <p:nvPr/>
        </p:nvSpPr>
        <p:spPr>
          <a:xfrm>
            <a:off x="2006597" y="9670105"/>
            <a:ext cx="503999" cy="78556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Forme libre 67"/>
          <p:cNvSpPr/>
          <p:nvPr/>
        </p:nvSpPr>
        <p:spPr>
          <a:xfrm>
            <a:off x="767349" y="9670104"/>
            <a:ext cx="259232" cy="7198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Forme libre 68"/>
          <p:cNvSpPr/>
          <p:nvPr/>
        </p:nvSpPr>
        <p:spPr>
          <a:xfrm>
            <a:off x="1564215" y="9676669"/>
            <a:ext cx="430782" cy="61171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Forme libre 69"/>
          <p:cNvSpPr/>
          <p:nvPr/>
        </p:nvSpPr>
        <p:spPr>
          <a:xfrm>
            <a:off x="1026581" y="9670105"/>
            <a:ext cx="385239" cy="6679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Forme libre 70"/>
          <p:cNvSpPr/>
          <p:nvPr/>
        </p:nvSpPr>
        <p:spPr>
          <a:xfrm>
            <a:off x="3154949" y="9676669"/>
            <a:ext cx="324000" cy="7198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Forme libre 71"/>
          <p:cNvSpPr/>
          <p:nvPr/>
        </p:nvSpPr>
        <p:spPr>
          <a:xfrm>
            <a:off x="3452281" y="9676670"/>
            <a:ext cx="611999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Forme libre 72"/>
          <p:cNvSpPr/>
          <p:nvPr/>
        </p:nvSpPr>
        <p:spPr>
          <a:xfrm>
            <a:off x="2649064" y="9676669"/>
            <a:ext cx="366071" cy="60225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82933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343150" y="34685"/>
            <a:ext cx="2171700" cy="388648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400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Lecture 42 : 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081640"/>
              </p:ext>
            </p:extLst>
          </p:nvPr>
        </p:nvGraphicFramePr>
        <p:xfrm>
          <a:off x="116248" y="482603"/>
          <a:ext cx="6640154" cy="43586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7442"/>
                <a:gridCol w="5012712"/>
              </a:tblGrid>
              <a:tr h="1866900">
                <a:tc>
                  <a:txBody>
                    <a:bodyPr/>
                    <a:lstStyle/>
                    <a:p>
                      <a:pPr algn="r"/>
                      <a:r>
                        <a:rPr lang="fr-FR" sz="1400" b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Scène 3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 des champs </a:t>
                      </a:r>
                      <a:r>
                        <a:rPr lang="fr-FR" sz="140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 villes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 champs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Mère des villes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Mère des champs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Mère des villes</a:t>
                      </a:r>
                      <a:r>
                        <a:rPr lang="fr-FR" sz="14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lang="fr-FR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Famille champs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villes 1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villes 2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villes 3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Mère des champs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Mère des villes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champs 1 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champs 2 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champs 3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ville 1 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ville 2 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ville 3 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C’est ici.</a:t>
                      </a:r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Bonjour, mon cousin. Bonjour ma cousine. Bonjour les enfants.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Bonjour, bonjour.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Vous avez fait bon voyage ?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Très bon, merci.</a:t>
                      </a:r>
                    </a:p>
                    <a:p>
                      <a:r>
                        <a:rPr lang="fr-FR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Vous devez avoir faim… 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Oh oui !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Eh bien, vite à table ! 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 si nous commencions par ce beau pâté, il a l’air…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 excellent, excellent !</a:t>
                      </a:r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Quel délice !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 goûtez ce biscuit aux raisins…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n'ai jamais rien mangé de si bon !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Moi non plus…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 moi… C’est extra !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 ce n'est pas tout ! Regardez dans ce buffet. 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C’est la réserve de friandises</a:t>
                      </a:r>
                      <a:r>
                        <a:rPr lang="is-I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 bonbons, des noisettes…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7" name="Rectangle à coins arrondis 6"/>
          <p:cNvSpPr/>
          <p:nvPr/>
        </p:nvSpPr>
        <p:spPr>
          <a:xfrm>
            <a:off x="2343150" y="5083328"/>
            <a:ext cx="2171700" cy="388648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400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Lecture 42 : </a:t>
            </a: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755974"/>
              </p:ext>
            </p:extLst>
          </p:nvPr>
        </p:nvGraphicFramePr>
        <p:xfrm>
          <a:off x="116248" y="5531246"/>
          <a:ext cx="6640154" cy="43586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7442"/>
                <a:gridCol w="5012712"/>
              </a:tblGrid>
              <a:tr h="1866900">
                <a:tc>
                  <a:txBody>
                    <a:bodyPr/>
                    <a:lstStyle/>
                    <a:p>
                      <a:pPr algn="r"/>
                      <a:r>
                        <a:rPr lang="fr-FR" sz="1400" b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Scène 3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 des champs </a:t>
                      </a:r>
                      <a:r>
                        <a:rPr lang="fr-FR" sz="140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 villes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 champs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Mère des villes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Mère des champs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Mère des villes</a:t>
                      </a:r>
                      <a:r>
                        <a:rPr lang="fr-FR" sz="14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lang="fr-FR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Famille champs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villes 1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villes 2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villes 3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Mère des champs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Mère des villes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champs 1 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champs 2 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champs 3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ville 1 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ville 2 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ville 3 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C’est ici.</a:t>
                      </a:r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Bonjour, mon cousin. Bonjour ma cousine. Bonjour les enfants.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Bonjour, bonjour.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Vous avez fait bon voyage ?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Très bon, merci.</a:t>
                      </a:r>
                    </a:p>
                    <a:p>
                      <a:r>
                        <a:rPr lang="fr-FR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Vous devez avoir faim… 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Oh oui !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Eh bien, vite à table ! 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 si nous commencions par ce beau pâté, il a l’air…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 excellent, excellent !</a:t>
                      </a:r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Quel délice !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 goûtez ce biscuit aux raisins…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n'ai jamais rien mangé de si bon !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Moi non plus…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 moi… C’est extra !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 ce n'est pas tout ! Regardez dans ce buffet. 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C’est la réserve de friandises</a:t>
                      </a:r>
                      <a:r>
                        <a:rPr lang="is-I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 bonbons, des noisettes…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72604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343150" y="34685"/>
            <a:ext cx="2171700" cy="388648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400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Lecture 42 : 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318997"/>
              </p:ext>
            </p:extLst>
          </p:nvPr>
        </p:nvGraphicFramePr>
        <p:xfrm>
          <a:off x="116248" y="482603"/>
          <a:ext cx="6640154" cy="43586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7442"/>
                <a:gridCol w="5012712"/>
              </a:tblGrid>
              <a:tr h="1866900">
                <a:tc>
                  <a:txBody>
                    <a:bodyPr/>
                    <a:lstStyle/>
                    <a:p>
                      <a:pPr algn="r"/>
                      <a:r>
                        <a:rPr lang="fr-FR" sz="1400" b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Scène 3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 des champs </a:t>
                      </a:r>
                      <a:r>
                        <a:rPr lang="fr-FR" sz="140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 villes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 champs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Mère des villes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Mère des champs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Mère des villes</a:t>
                      </a:r>
                      <a:r>
                        <a:rPr lang="fr-FR" sz="14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lang="fr-FR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Famille champs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villes 1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villes 2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villes 3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Mère des champs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Mère des villes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champs 1 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champs 2 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champs 3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ville 1 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ville 2 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ville 3 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C’est ici.</a:t>
                      </a:r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r, mon c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B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 ma c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sine. B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 les 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</a:t>
                      </a:r>
                      <a:r>
                        <a:rPr lang="fr-FR" sz="14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r, b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r.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av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ez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age ?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Trè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merci.</a:t>
                      </a:r>
                    </a:p>
                    <a:p>
                      <a:r>
                        <a:rPr lang="fr-FR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r>
                        <a:rPr lang="fr-FR" sz="1400" b="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fr-FR" sz="1400" b="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dev</a:t>
                      </a:r>
                      <a:r>
                        <a:rPr lang="fr-FR" sz="1400" b="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ez</a:t>
                      </a:r>
                      <a:r>
                        <a:rPr lang="fr-FR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av</a:t>
                      </a:r>
                      <a:r>
                        <a:rPr lang="fr-FR" sz="1400" b="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oi</a:t>
                      </a:r>
                      <a:r>
                        <a:rPr lang="fr-FR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 f</a:t>
                      </a:r>
                      <a:r>
                        <a:rPr lang="fr-FR" sz="1400" b="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aim</a:t>
                      </a:r>
                      <a:r>
                        <a:rPr lang="fr-FR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 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 !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bien, vite à table ! 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 si n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comm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 ce b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eau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pâté, il a l’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r…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 excell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t, excell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 !</a:t>
                      </a:r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délice !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 g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ez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ce biscui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</a:t>
                      </a:r>
                      <a:r>
                        <a:rPr lang="fr-FR" sz="14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n'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jam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rien m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gé de si b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!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oi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plus…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 m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oi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 C’est extra !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 ce n'est pa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! Regard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ez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ce buff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C’est la réserve de fri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dise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is-I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 b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des n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oi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sette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7" name="Rectangle à coins arrondis 6"/>
          <p:cNvSpPr/>
          <p:nvPr/>
        </p:nvSpPr>
        <p:spPr>
          <a:xfrm>
            <a:off x="2343150" y="5083328"/>
            <a:ext cx="2171700" cy="388648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400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Lecture 42 : 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3855939"/>
              </p:ext>
            </p:extLst>
          </p:nvPr>
        </p:nvGraphicFramePr>
        <p:xfrm>
          <a:off x="116248" y="5539708"/>
          <a:ext cx="6640154" cy="43586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7442"/>
                <a:gridCol w="5012712"/>
              </a:tblGrid>
              <a:tr h="1866900">
                <a:tc>
                  <a:txBody>
                    <a:bodyPr/>
                    <a:lstStyle/>
                    <a:p>
                      <a:pPr algn="r"/>
                      <a:r>
                        <a:rPr lang="fr-FR" sz="1400" b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Scène 3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 des champs </a:t>
                      </a:r>
                      <a:r>
                        <a:rPr lang="fr-FR" sz="140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 villes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 champs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Mère des villes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Mère des champs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Mère des villes</a:t>
                      </a:r>
                      <a:r>
                        <a:rPr lang="fr-FR" sz="14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lang="fr-FR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Famille champs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villes 1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villes 2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villes 3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Mère des champs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Mère des villes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champs 1 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champs 2 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champs 3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ville 1 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ville 2 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ville 3 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C’est ici.</a:t>
                      </a:r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r, mon c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B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 ma c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sine. B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 les 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</a:t>
                      </a:r>
                      <a:r>
                        <a:rPr lang="fr-FR" sz="14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r, b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r.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av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ez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oy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age ?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Trè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merci.</a:t>
                      </a:r>
                    </a:p>
                    <a:p>
                      <a:r>
                        <a:rPr lang="fr-FR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r>
                        <a:rPr lang="fr-FR" sz="1400" b="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fr-FR" sz="1400" b="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dev</a:t>
                      </a:r>
                      <a:r>
                        <a:rPr lang="fr-FR" sz="1400" b="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ez</a:t>
                      </a:r>
                      <a:r>
                        <a:rPr lang="fr-FR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av</a:t>
                      </a:r>
                      <a:r>
                        <a:rPr lang="fr-FR" sz="1400" b="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oi</a:t>
                      </a:r>
                      <a:r>
                        <a:rPr lang="fr-FR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 f</a:t>
                      </a:r>
                      <a:r>
                        <a:rPr lang="fr-FR" sz="1400" b="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aim</a:t>
                      </a:r>
                      <a:r>
                        <a:rPr lang="fr-FR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 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 !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bien, vite à table ! 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 si n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comm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 ce b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eau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pâté, il a l’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r…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 excell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t, excell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 !</a:t>
                      </a:r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délice !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 g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ez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ce biscui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</a:t>
                      </a:r>
                      <a:r>
                        <a:rPr lang="fr-FR" sz="14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n'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jam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rien m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gé de si b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!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oi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plus…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 m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oi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 C’est extra !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 ce n'est pa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! Regard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ez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ce buff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C’est la réserve de fri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dise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is-I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 b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des n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oi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sette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0182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343150" y="34685"/>
            <a:ext cx="2171700" cy="388648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400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Lecture 43 : 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232390"/>
              </p:ext>
            </p:extLst>
          </p:nvPr>
        </p:nvGraphicFramePr>
        <p:xfrm>
          <a:off x="116248" y="482603"/>
          <a:ext cx="6640154" cy="43586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7442"/>
                <a:gridCol w="5012712"/>
              </a:tblGrid>
              <a:tr h="1866900">
                <a:tc>
                  <a:txBody>
                    <a:bodyPr/>
                    <a:lstStyle/>
                    <a:p>
                      <a:pPr algn="r"/>
                      <a:r>
                        <a:rPr lang="fr-FR" sz="1400" b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Scène 4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Servante 1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Servante 2 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Servante 1</a:t>
                      </a: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Servante 2</a:t>
                      </a: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Servantes  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 des champs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champs 4 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champs 5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ville 4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ville 5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Mère des villes 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ville 1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ville 2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ville 3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ville 4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ville 5</a:t>
                      </a:r>
                      <a:r>
                        <a:rPr lang="fr-FR" sz="12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fr-FR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 me semble que j'ai entendu du bruit... Qui est là ? 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ne vois personne... Tu as dû te tromper. 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Ah ! c'est tout ce qu'il reste du biscuit à la confiture ? Je ne m’étais pas trompée, les rats sont passés par là !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Ah, oui, je vois la trace de leurs petites dents dans ce biscuit. Gare à vous, voleurs de fromage ! 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Nous finirons bien par vous attraper !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Ah ! mon... mon cousin, je suis mort... mort de peur !  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 ne tiens plus sur mes pattes !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Moi non plus…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Mais ce n'est rien, les amis ! 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Rien du tout ! 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Allez, voici à boire pour vous remettre.  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Cela va mieux maintenant ? 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 n’était pas si grave ! 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N'y pensons plus... 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Tiens, goûtons à ces confitures de cerises... 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 à ces croquettes de chocolat...</a:t>
                      </a:r>
                      <a:r>
                        <a:rPr lang="fr-FR" sz="1400" dirty="0" smtClean="0">
                          <a:effectLst/>
                        </a:rPr>
                        <a:t> 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6" name="Rectangle à coins arrondis 5"/>
          <p:cNvSpPr/>
          <p:nvPr/>
        </p:nvSpPr>
        <p:spPr>
          <a:xfrm>
            <a:off x="2362366" y="5083328"/>
            <a:ext cx="2171700" cy="388648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400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Lecture 43 : </a:t>
            </a: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132538"/>
              </p:ext>
            </p:extLst>
          </p:nvPr>
        </p:nvGraphicFramePr>
        <p:xfrm>
          <a:off x="135464" y="5531246"/>
          <a:ext cx="6640154" cy="43586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7442"/>
                <a:gridCol w="5012712"/>
              </a:tblGrid>
              <a:tr h="1866900">
                <a:tc>
                  <a:txBody>
                    <a:bodyPr/>
                    <a:lstStyle/>
                    <a:p>
                      <a:pPr algn="r"/>
                      <a:r>
                        <a:rPr lang="fr-FR" sz="1400" b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Scène 4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Servante 1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Servante 2 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Servante 1</a:t>
                      </a: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Servante 2</a:t>
                      </a: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Servantes  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 des champs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champs 4 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champs 5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ville 4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ville 5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Mère des villes 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ville 1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ville 2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ville 3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ville 4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ville 5</a:t>
                      </a:r>
                      <a:r>
                        <a:rPr lang="fr-FR" sz="12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fr-FR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 me semble que j'ai entendu du bruit... Qui est là ? 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ne vois personne... Tu as dû te tromper. 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Ah ! c'est tout ce qu'il reste du biscuit à la confiture ? Je ne m’étais pas trompée, les rats sont passés par là !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Ah, oui, je vois la trace de leurs petites dents dans ce biscuit. Gare à vous, voleurs de fromage ! 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Nous finirons bien par vous attraper !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Ah ! mon... mon cousin, je suis mort... mort de peur !  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 ne tiens plus sur mes pattes !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Moi non plus…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Mais ce n'est rien, les amis ! 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Rien du tout ! 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Allez, voici à boire pour vous remettre.  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Cela va mieux maintenant ? 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 n’était pas si grave ! 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N'y pensons plus... 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Tiens, goûtons à ces confitures de cerises... 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 à ces croquettes de chocolat...</a:t>
                      </a:r>
                      <a:r>
                        <a:rPr lang="fr-FR" sz="1400" dirty="0" smtClean="0">
                          <a:effectLst/>
                        </a:rPr>
                        <a:t> 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66678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343150" y="34685"/>
            <a:ext cx="2171700" cy="388648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400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Lecture 43 : 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4221571"/>
              </p:ext>
            </p:extLst>
          </p:nvPr>
        </p:nvGraphicFramePr>
        <p:xfrm>
          <a:off x="116248" y="482603"/>
          <a:ext cx="6640154" cy="43586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7442"/>
                <a:gridCol w="5012712"/>
              </a:tblGrid>
              <a:tr h="1866900">
                <a:tc>
                  <a:txBody>
                    <a:bodyPr/>
                    <a:lstStyle/>
                    <a:p>
                      <a:pPr algn="r"/>
                      <a:r>
                        <a:rPr lang="fr-FR" sz="1400" b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Scène 4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Servante 1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Servante 2 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Servante 1</a:t>
                      </a: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Servante 2</a:t>
                      </a: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Servantes  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 des champs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champs 4 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champs 5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ville 4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ville 5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Mère des villes 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ville 1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ville 2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ville 3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ville 4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ville 5</a:t>
                      </a:r>
                      <a:r>
                        <a:rPr lang="fr-FR" sz="12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fr-FR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 me s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ble q</a:t>
                      </a:r>
                      <a:r>
                        <a:rPr lang="fr-FR" sz="14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 j'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 du brui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... Q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est là ? 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ne v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oi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personne... Tu a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dû te tr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om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! c'est t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ce qu'il reste du biscui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à la c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fiture ? Je ne m’ét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tr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om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pé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les ra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passé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 là !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oui, je v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oi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la trace de l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petite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ce biscui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Gare à v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vol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fromage ! 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Nou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finir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</a:t>
                      </a:r>
                      <a:r>
                        <a:rPr lang="fr-FR" sz="1400" b="1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ien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 v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attrap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!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! m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... m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je sui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mor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... mor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p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 !  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ne t</a:t>
                      </a:r>
                      <a:r>
                        <a:rPr lang="fr-FR" sz="1400" b="1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ien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plu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sur mes patte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!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oi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plu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ce n'est r</a:t>
                      </a:r>
                      <a:r>
                        <a:rPr lang="fr-FR" sz="1400" b="1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ien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les ami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! 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fr-FR" sz="1400" b="1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ien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du t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! 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ez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v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oi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 à b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oi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 p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 v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remettre.  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Cela va mi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fr-FR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 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 n’ét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pas si grave ! 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N'y p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plu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... 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fr-FR" sz="1400" b="1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ien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g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à ces c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fiture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cerise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... 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 à ces croquette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chocola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...</a:t>
                      </a:r>
                      <a:r>
                        <a:rPr lang="fr-FR" sz="1400" dirty="0" smtClean="0">
                          <a:effectLst/>
                        </a:rPr>
                        <a:t> 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6" name="Rectangle à coins arrondis 5"/>
          <p:cNvSpPr/>
          <p:nvPr/>
        </p:nvSpPr>
        <p:spPr>
          <a:xfrm>
            <a:off x="2362366" y="5083328"/>
            <a:ext cx="2171700" cy="388648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400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Lecture 43 : 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816456"/>
              </p:ext>
            </p:extLst>
          </p:nvPr>
        </p:nvGraphicFramePr>
        <p:xfrm>
          <a:off x="116248" y="5539708"/>
          <a:ext cx="6640154" cy="43586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7442"/>
                <a:gridCol w="5012712"/>
              </a:tblGrid>
              <a:tr h="1866900">
                <a:tc>
                  <a:txBody>
                    <a:bodyPr/>
                    <a:lstStyle/>
                    <a:p>
                      <a:pPr algn="r"/>
                      <a:r>
                        <a:rPr lang="fr-FR" sz="1400" b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Scène 4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Servante 1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Servante 2 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Servante 1</a:t>
                      </a: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Servante 2</a:t>
                      </a: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Servantes  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 des champs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champs 4 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champs 5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ville 4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ville 5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Mère des villes 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ville 1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ville 2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ville 3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ville 4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ville 5</a:t>
                      </a:r>
                      <a:r>
                        <a:rPr lang="fr-FR" sz="12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fr-FR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 me s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ble q</a:t>
                      </a:r>
                      <a:r>
                        <a:rPr lang="fr-FR" sz="14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 j'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 du brui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... Q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est là ? 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ne v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oi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personne... Tu a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dû te tr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om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! c'est t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ce qu'il reste du biscui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à la c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fiture ? Je ne m’ét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tr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om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pé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les ra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passé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 là !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oui, je v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oi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la trace de l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petite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ce biscui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Gare à v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vol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fromage ! 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Nou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finir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</a:t>
                      </a:r>
                      <a:r>
                        <a:rPr lang="fr-FR" sz="1400" b="1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ien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 v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attrap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!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! m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... m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je sui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mor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... mor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p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 !  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ne t</a:t>
                      </a:r>
                      <a:r>
                        <a:rPr lang="fr-FR" sz="1400" b="1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ien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plu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sur mes patte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!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oi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plu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ce n'est r</a:t>
                      </a:r>
                      <a:r>
                        <a:rPr lang="fr-FR" sz="1400" b="1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ien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les ami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! 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fr-FR" sz="1400" b="1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ien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du t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! 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ez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v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oi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 à b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oi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 p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 v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remettre.  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Cela va mi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fr-FR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 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 n’ét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pas si grave ! 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N'y p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plu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... 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fr-FR" sz="1400" b="1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ien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g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à ces c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fiture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cerise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... 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 à ces croquette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chocola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...</a:t>
                      </a:r>
                      <a:r>
                        <a:rPr lang="fr-FR" sz="1400" dirty="0" smtClean="0">
                          <a:effectLst/>
                        </a:rPr>
                        <a:t> 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18878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343150" y="34685"/>
            <a:ext cx="2171700" cy="388648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400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Lecture 44 : 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018727"/>
              </p:ext>
            </p:extLst>
          </p:nvPr>
        </p:nvGraphicFramePr>
        <p:xfrm>
          <a:off x="116248" y="482603"/>
          <a:ext cx="6640154" cy="4145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7442"/>
                <a:gridCol w="5012712"/>
              </a:tblGrid>
              <a:tr h="1866900">
                <a:tc>
                  <a:txBody>
                    <a:bodyPr/>
                    <a:lstStyle/>
                    <a:p>
                      <a:pPr algn="r"/>
                      <a:r>
                        <a:rPr lang="fr-FR" sz="1400" b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Scène 5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Madame villes 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ville 1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ville 2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ville 3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ville 4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ville 5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endParaRPr lang="fr-FR" sz="1400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endParaRPr lang="fr-FR" sz="1400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endParaRPr lang="fr-FR" sz="1400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endParaRPr lang="fr-FR" sz="1400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Chat 1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Chat 2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Chat 1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endParaRPr lang="fr-FR" sz="1400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Chat 2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Chat 1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dirty="0" smtClean="0">
                          <a:effectLst/>
                        </a:rPr>
                        <a:t> 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Allez, un peu de champagne pour vous remettre. 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Cela va mieux maintenant ? 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 n’était pas si grave ! 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N'y pensons plus... 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Tiens, goûtons à ces confitures de cerises... 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 à ces croquettes de chocolat</a:t>
                      </a:r>
                      <a:r>
                        <a:rPr lang="is-I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entend un miaulement dans les coulisses. Les rats se précipitent de nouveau dans leur cachette.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Miaou ! miaou ! Il y a des rats ici ! 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Ça sent le rat, ça sent le rat ! 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Ah ! vauriens, vous ne m'échapperez pas, nous allons vous croquer jusqu'à la queue ! Miaou !  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Mais où sont ces petits rats ? Où sont-ils ? 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Ils ont dû se sauver dans le grenier en nous entendant. Allons-y. Miaou !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6" name="Rectangle à coins arrondis 5"/>
          <p:cNvSpPr/>
          <p:nvPr/>
        </p:nvSpPr>
        <p:spPr>
          <a:xfrm>
            <a:off x="2362366" y="5083328"/>
            <a:ext cx="2171700" cy="388648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400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Lecture 44 : 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974677"/>
              </p:ext>
            </p:extLst>
          </p:nvPr>
        </p:nvGraphicFramePr>
        <p:xfrm>
          <a:off x="116248" y="5531246"/>
          <a:ext cx="6640154" cy="4145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7442"/>
                <a:gridCol w="5012712"/>
              </a:tblGrid>
              <a:tr h="1866900">
                <a:tc>
                  <a:txBody>
                    <a:bodyPr/>
                    <a:lstStyle/>
                    <a:p>
                      <a:pPr algn="r"/>
                      <a:r>
                        <a:rPr lang="fr-FR" sz="1400" b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Scène 5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Madame villes 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ville 1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ville 2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ville 3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ville 4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ville 5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endParaRPr lang="fr-FR" sz="1400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endParaRPr lang="fr-FR" sz="1400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endParaRPr lang="fr-FR" sz="1400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endParaRPr lang="fr-FR" sz="1400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Chat 1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Chat 2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Chat 1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endParaRPr lang="fr-FR" sz="1400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Chat 2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Chat 1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dirty="0" smtClean="0">
                          <a:effectLst/>
                        </a:rPr>
                        <a:t> 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Allez, un peu de champagne pour vous remettre. 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Cela va mieux maintenant ? 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 n’était pas si grave ! 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N'y pensons plus... 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Tiens, goûtons à ces confitures de cerises... 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 à ces croquettes de chocolat</a:t>
                      </a:r>
                      <a:r>
                        <a:rPr lang="is-I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entend un miaulement dans les coulisses. Les rats se précipitent de nouveau dans leur cachette.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Miaou ! miaou ! Il y a des rats ici ! 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Ça sent le rat, ça sent le rat ! 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Ah ! vauriens, vous ne m'échapperez pas, nous allons vous croquer jusqu'à la queue ! Miaou !  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Mais où sont ces petits rats ? Où sont-ils ? 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Ils ont dû se sauver dans le grenier en nous entendant. Allons-y. Miaou !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64177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343150" y="34685"/>
            <a:ext cx="2171700" cy="388648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400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Lecture 44 : 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3586255"/>
              </p:ext>
            </p:extLst>
          </p:nvPr>
        </p:nvGraphicFramePr>
        <p:xfrm>
          <a:off x="116248" y="482603"/>
          <a:ext cx="6640154" cy="4145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7442"/>
                <a:gridCol w="5012712"/>
              </a:tblGrid>
              <a:tr h="1866900">
                <a:tc>
                  <a:txBody>
                    <a:bodyPr/>
                    <a:lstStyle/>
                    <a:p>
                      <a:pPr algn="r"/>
                      <a:r>
                        <a:rPr lang="fr-FR" sz="1400" b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Scène 5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Madame villes 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ville 1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ville 2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ville 3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ville 4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ville 5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endParaRPr lang="fr-FR" sz="1400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endParaRPr lang="fr-FR" sz="1400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endParaRPr lang="fr-FR" sz="1400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endParaRPr lang="fr-FR" sz="1400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Chat 1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Chat 2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Chat 1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endParaRPr lang="fr-FR" sz="1400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Chat 2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Chat 1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dirty="0" smtClean="0">
                          <a:effectLst/>
                        </a:rPr>
                        <a:t> 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Alle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un p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ch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gn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 p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 v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 remettre. 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Cela va mi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</a:t>
                      </a:r>
                      <a:r>
                        <a:rPr lang="fr-FR" sz="14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ain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ten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? 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 n’ét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si grave ! 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N'y p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plu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... 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ien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g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oû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à ces c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fiture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cerise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... 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 à ces croquette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chocola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is-I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i="1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</a:t>
                      </a:r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i="1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fr-FR" sz="1400" i="1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fr-FR" sz="1400" i="1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un mi</a:t>
                      </a:r>
                      <a:r>
                        <a:rPr lang="fr-FR" sz="1400" i="1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</a:t>
                      </a:r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lem</a:t>
                      </a:r>
                      <a:r>
                        <a:rPr lang="fr-FR" sz="1400" i="1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fr-FR" sz="1400" i="1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</a:t>
                      </a:r>
                      <a:r>
                        <a:rPr lang="fr-FR" sz="1400" i="1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</a:t>
                      </a:r>
                      <a:r>
                        <a:rPr lang="fr-FR" sz="1400" i="1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les c</a:t>
                      </a:r>
                      <a:r>
                        <a:rPr lang="fr-FR" sz="1400" i="1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lisse</a:t>
                      </a:r>
                      <a:r>
                        <a:rPr lang="fr-FR" sz="1400" i="1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Les ra</a:t>
                      </a:r>
                      <a:r>
                        <a:rPr lang="fr-FR" sz="1400" i="1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ts</a:t>
                      </a:r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 précipite</a:t>
                      </a:r>
                      <a:r>
                        <a:rPr lang="fr-FR" sz="1400" i="1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nt</a:t>
                      </a:r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n</a:t>
                      </a:r>
                      <a:r>
                        <a:rPr lang="fr-FR" sz="1400" i="1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r>
                        <a:rPr lang="fr-FR" sz="1400" i="1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eau</a:t>
                      </a:r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</a:t>
                      </a:r>
                      <a:r>
                        <a:rPr lang="fr-FR" sz="1400" i="1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</a:t>
                      </a:r>
                      <a:r>
                        <a:rPr lang="fr-FR" sz="1400" i="1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</a:t>
                      </a:r>
                      <a:r>
                        <a:rPr lang="fr-FR" sz="1400" i="1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</a:t>
                      </a:r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 cachette.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Miaou ! miaou ! Il y a des ra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ici ! 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Ça s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le ra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ça s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le ra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! 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! v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ien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v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ne m'échapper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ez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n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all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croqu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jusqu'à la qu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! Miaou !  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où s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ces peti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ra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? 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Où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t-il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? 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Ils 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dû se s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le greni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All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s-y. Miaou !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6" name="Rectangle à coins arrondis 5"/>
          <p:cNvSpPr/>
          <p:nvPr/>
        </p:nvSpPr>
        <p:spPr>
          <a:xfrm>
            <a:off x="2362366" y="5083328"/>
            <a:ext cx="2171700" cy="388648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400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Lecture 44 : </a:t>
            </a: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53085"/>
              </p:ext>
            </p:extLst>
          </p:nvPr>
        </p:nvGraphicFramePr>
        <p:xfrm>
          <a:off x="116248" y="5531246"/>
          <a:ext cx="6640154" cy="4145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7442"/>
                <a:gridCol w="5012712"/>
              </a:tblGrid>
              <a:tr h="1866900">
                <a:tc>
                  <a:txBody>
                    <a:bodyPr/>
                    <a:lstStyle/>
                    <a:p>
                      <a:pPr algn="r"/>
                      <a:r>
                        <a:rPr lang="fr-FR" sz="1400" b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Scène 5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Madame villes 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ville 1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ville 2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ville 3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ville 4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ville 5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endParaRPr lang="fr-FR" sz="1400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endParaRPr lang="fr-FR" sz="1400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endParaRPr lang="fr-FR" sz="1400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endParaRPr lang="fr-FR" sz="1400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Chat 1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Chat 2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Chat 1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endParaRPr lang="fr-FR" sz="1400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Chat 2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Chat 1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dirty="0" smtClean="0">
                          <a:effectLst/>
                        </a:rPr>
                        <a:t> 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Alle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un p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ch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gn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 p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 v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 remettre. 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Cela va mi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</a:t>
                      </a:r>
                      <a:r>
                        <a:rPr lang="fr-FR" sz="14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ain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ten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? 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 n’ét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si grave ! 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N'y p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plu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... 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ien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g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oû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à ces c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fiture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cerise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... 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 à ces croquette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chocola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is-I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i="1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</a:t>
                      </a:r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i="1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fr-FR" sz="1400" i="1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fr-FR" sz="1400" i="1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un mi</a:t>
                      </a:r>
                      <a:r>
                        <a:rPr lang="fr-FR" sz="1400" i="1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</a:t>
                      </a:r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lem</a:t>
                      </a:r>
                      <a:r>
                        <a:rPr lang="fr-FR" sz="1400" i="1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fr-FR" sz="1400" i="1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</a:t>
                      </a:r>
                      <a:r>
                        <a:rPr lang="fr-FR" sz="1400" i="1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</a:t>
                      </a:r>
                      <a:r>
                        <a:rPr lang="fr-FR" sz="1400" i="1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les c</a:t>
                      </a:r>
                      <a:r>
                        <a:rPr lang="fr-FR" sz="1400" i="1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lisse</a:t>
                      </a:r>
                      <a:r>
                        <a:rPr lang="fr-FR" sz="1400" i="1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Les ra</a:t>
                      </a:r>
                      <a:r>
                        <a:rPr lang="fr-FR" sz="1400" i="1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ts</a:t>
                      </a:r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 précipite</a:t>
                      </a:r>
                      <a:r>
                        <a:rPr lang="fr-FR" sz="1400" i="1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nt</a:t>
                      </a:r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n</a:t>
                      </a:r>
                      <a:r>
                        <a:rPr lang="fr-FR" sz="1400" i="1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r>
                        <a:rPr lang="fr-FR" sz="1400" i="1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eau</a:t>
                      </a:r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</a:t>
                      </a:r>
                      <a:r>
                        <a:rPr lang="fr-FR" sz="1400" i="1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</a:t>
                      </a:r>
                      <a:r>
                        <a:rPr lang="fr-FR" sz="1400" i="1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</a:t>
                      </a:r>
                      <a:r>
                        <a:rPr lang="fr-FR" sz="1400" i="1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</a:t>
                      </a:r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 cachette.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Miaou ! miaou ! Il y a des ra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ici ! 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Ça s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le ra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ça s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le ra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! 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! v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ien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v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ne m'échapper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ez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n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all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croqu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jusqu'à la qu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! Miaou !  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où s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ces peti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ra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? 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Où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t-il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? 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Ils 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dû se s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le greni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All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s-y. Miaou !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61164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343150" y="34685"/>
            <a:ext cx="2171700" cy="388648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400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Lecture 45 : 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915624"/>
              </p:ext>
            </p:extLst>
          </p:nvPr>
        </p:nvGraphicFramePr>
        <p:xfrm>
          <a:off x="116248" y="550335"/>
          <a:ext cx="6640154" cy="3931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7442"/>
                <a:gridCol w="5012712"/>
              </a:tblGrid>
              <a:tr h="1866900">
                <a:tc>
                  <a:txBody>
                    <a:bodyPr/>
                    <a:lstStyle/>
                    <a:p>
                      <a:pPr algn="r"/>
                      <a:endParaRPr lang="fr-FR" sz="1400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endParaRPr lang="fr-FR" sz="1400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 des champs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Madame champs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Enfants champs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 des villes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ville 1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ville 2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ville 3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ville 4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ville 5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 des champs 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endParaRPr lang="fr-FR" sz="1400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Madame champs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endParaRPr lang="fr-FR" sz="1400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endParaRPr lang="fr-FR" sz="1400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 des champs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dirty="0" smtClean="0">
                          <a:effectLst/>
                        </a:rPr>
                        <a:t> 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chats vont se rassoir. Les rats sortent tout doucement de leur cachette.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n'en peux plus ! 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J'ai cru que ma dernière heure était arrivée ! 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Papa, Maman, on veut rentrer à la maison ! 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Mais vous n'avez pas encore goûté à ce nougat délicieux !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 au chocolat aux noisettes…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 vous n’avez pas été voir la cave de fromages… 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 les graines du grenier…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 les fraises du jardin…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 le pain du cellier…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Merci, merci, mon cousin, merci les enfants ! Mais toutes ces friandises</a:t>
                      </a:r>
                      <a:r>
                        <a:rPr lang="fr-FR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 me disent plus rien. 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Nous préférons retourner dans notre champ. Nous ne trouvons à manger que des graines et des racines, mais personne ne vient nous déranger. 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prochaine fois, vous viendrez chez nous, vous verrez comme on est bien ! Au revoir, mes cousins !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6" name="Rectangle à coins arrondis 5"/>
          <p:cNvSpPr/>
          <p:nvPr/>
        </p:nvSpPr>
        <p:spPr>
          <a:xfrm>
            <a:off x="2362366" y="5083328"/>
            <a:ext cx="2171700" cy="388648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400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Lecture 45 : 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802614"/>
              </p:ext>
            </p:extLst>
          </p:nvPr>
        </p:nvGraphicFramePr>
        <p:xfrm>
          <a:off x="116248" y="5681135"/>
          <a:ext cx="6640154" cy="3931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7442"/>
                <a:gridCol w="5012712"/>
              </a:tblGrid>
              <a:tr h="1866900">
                <a:tc>
                  <a:txBody>
                    <a:bodyPr/>
                    <a:lstStyle/>
                    <a:p>
                      <a:pPr algn="r"/>
                      <a:endParaRPr lang="fr-FR" sz="1400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endParaRPr lang="fr-FR" sz="1400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 des champs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Madame champs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Enfants champs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 des villes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ville 1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ville 2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ville 3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ville 4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ville 5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 des champs 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endParaRPr lang="fr-FR" sz="1400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Madame champs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endParaRPr lang="fr-FR" sz="1400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endParaRPr lang="fr-FR" sz="1400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 des champs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dirty="0" smtClean="0">
                          <a:effectLst/>
                        </a:rPr>
                        <a:t> 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chats vont se rassoir. Les rats sortent tout doucement de leur cachette.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n'en peux plus ! 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J'ai cru que ma dernière heure était arrivée ! 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Papa, Maman, on veut rentrer à la maison ! 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Mais vous n'avez pas encore goûté à ce nougat délicieux !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 au chocolat aux noisettes…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 vous n’avez pas été voir la cave de fromages… 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 les graines du grenier…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 les fraises du jardin…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 le pain du cellier…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Merci, merci, mon cousin, merci les enfants ! Mais toutes ces friandises</a:t>
                      </a:r>
                      <a:r>
                        <a:rPr lang="fr-FR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 me disent plus rien. 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Nous préférons retourner dans notre champ. Nous ne trouvons à manger que des graines et des racines, mais personne ne vient nous déranger. 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prochaine fois, vous viendrez chez nous, vous verrez comme on est bien ! Au revoir, mes cousins !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89209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343150" y="34685"/>
            <a:ext cx="2171700" cy="388648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400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Lecture 45 : 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905424"/>
              </p:ext>
            </p:extLst>
          </p:nvPr>
        </p:nvGraphicFramePr>
        <p:xfrm>
          <a:off x="116248" y="550335"/>
          <a:ext cx="6640154" cy="3931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7442"/>
                <a:gridCol w="5012712"/>
              </a:tblGrid>
              <a:tr h="1866900">
                <a:tc>
                  <a:txBody>
                    <a:bodyPr/>
                    <a:lstStyle/>
                    <a:p>
                      <a:pPr algn="r"/>
                      <a:endParaRPr lang="fr-FR" sz="1400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endParaRPr lang="fr-FR" sz="1400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 des champs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Madame champs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Enfants champs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 des villes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ville 1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ville 2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ville 3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ville 4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ville 5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 des champs 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endParaRPr lang="fr-FR" sz="1400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Madame champs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endParaRPr lang="fr-FR" sz="1400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endParaRPr lang="fr-FR" sz="1400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 des champs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dirty="0" smtClean="0">
                          <a:effectLst/>
                        </a:rPr>
                        <a:t> 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cha</a:t>
                      </a:r>
                      <a:r>
                        <a:rPr lang="fr-FR" sz="1400" i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ts</a:t>
                      </a:r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</a:t>
                      </a:r>
                      <a:r>
                        <a:rPr lang="fr-FR" sz="1400" i="1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</a:t>
                      </a:r>
                      <a:r>
                        <a:rPr lang="fr-FR" sz="1400" i="1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 rass</a:t>
                      </a:r>
                      <a:r>
                        <a:rPr lang="fr-FR" sz="1400" i="1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oi</a:t>
                      </a:r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r. Les ra</a:t>
                      </a:r>
                      <a:r>
                        <a:rPr lang="fr-FR" sz="1400" i="1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ts</a:t>
                      </a:r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sorte</a:t>
                      </a:r>
                      <a:r>
                        <a:rPr lang="fr-FR" sz="1400" i="1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nt</a:t>
                      </a:r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</a:t>
                      </a:r>
                      <a:r>
                        <a:rPr lang="fr-FR" sz="1400" i="1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fr-FR" sz="1400" i="1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</a:t>
                      </a:r>
                      <a:r>
                        <a:rPr lang="fr-FR" sz="1400" i="1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cem</a:t>
                      </a:r>
                      <a:r>
                        <a:rPr lang="fr-FR" sz="1400" i="1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fr-FR" sz="1400" i="1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l</a:t>
                      </a:r>
                      <a:r>
                        <a:rPr lang="fr-FR" sz="1400" i="1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</a:t>
                      </a:r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 cachette.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n'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plu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! 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J'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cru que ma dernière </a:t>
                      </a:r>
                      <a:r>
                        <a:rPr lang="fr-FR" sz="14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 ét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arrivé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! 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Papa, Maman, on v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à la m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! 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n'av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ez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core g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oû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té à ce n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délici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 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!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 au chocola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au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oi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sette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 vou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n’av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ez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</a:t>
                      </a:r>
                      <a:r>
                        <a:rPr lang="fr-FR" sz="14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été v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oi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 la cave de fromage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 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 les gr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du greni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 les fr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du jard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 le p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ain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du celli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Merci, merci, m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merci les 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! M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ces fri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dise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 me dise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nt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plu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ien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préfér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ret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rn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notre ch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N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ne tr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à m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que des gr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et des racine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m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personne ne v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ien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dér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proch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 f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oi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v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ien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ez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ch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ez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vou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verr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ez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comme 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est b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ien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! 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rev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oi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r, mes c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!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6" name="Rectangle à coins arrondis 5"/>
          <p:cNvSpPr/>
          <p:nvPr/>
        </p:nvSpPr>
        <p:spPr>
          <a:xfrm>
            <a:off x="2362366" y="5083328"/>
            <a:ext cx="2171700" cy="388648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400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Lecture 45 : </a:t>
            </a: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498869"/>
              </p:ext>
            </p:extLst>
          </p:nvPr>
        </p:nvGraphicFramePr>
        <p:xfrm>
          <a:off x="116248" y="5643035"/>
          <a:ext cx="6640154" cy="3931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7442"/>
                <a:gridCol w="5012712"/>
              </a:tblGrid>
              <a:tr h="1866900">
                <a:tc>
                  <a:txBody>
                    <a:bodyPr/>
                    <a:lstStyle/>
                    <a:p>
                      <a:pPr algn="r"/>
                      <a:endParaRPr lang="fr-FR" sz="1400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endParaRPr lang="fr-FR" sz="1400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 des champs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Madame champs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Enfants champs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 des villes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ville 1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ville 2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ville 3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ville 4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Enfant ville 5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 des champs 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endParaRPr lang="fr-FR" sz="1400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Madame champs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endParaRPr lang="fr-FR" sz="1400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endParaRPr lang="fr-FR" sz="1400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 des champs 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fr-FR" sz="1400" dirty="0" smtClean="0">
                          <a:effectLst/>
                        </a:rPr>
                        <a:t> 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cha</a:t>
                      </a:r>
                      <a:r>
                        <a:rPr lang="fr-FR" sz="1400" i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ts</a:t>
                      </a:r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</a:t>
                      </a:r>
                      <a:r>
                        <a:rPr lang="fr-FR" sz="1400" i="1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</a:t>
                      </a:r>
                      <a:r>
                        <a:rPr lang="fr-FR" sz="1400" i="1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 rass</a:t>
                      </a:r>
                      <a:r>
                        <a:rPr lang="fr-FR" sz="1400" i="1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oi</a:t>
                      </a:r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r. Les ra</a:t>
                      </a:r>
                      <a:r>
                        <a:rPr lang="fr-FR" sz="1400" i="1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ts</a:t>
                      </a:r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sorte</a:t>
                      </a:r>
                      <a:r>
                        <a:rPr lang="fr-FR" sz="1400" i="1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nt</a:t>
                      </a:r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</a:t>
                      </a:r>
                      <a:r>
                        <a:rPr lang="fr-FR" sz="1400" i="1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fr-FR" sz="1400" i="1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</a:t>
                      </a:r>
                      <a:r>
                        <a:rPr lang="fr-FR" sz="1400" i="1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cem</a:t>
                      </a:r>
                      <a:r>
                        <a:rPr lang="fr-FR" sz="1400" i="1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fr-FR" sz="1400" i="1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l</a:t>
                      </a:r>
                      <a:r>
                        <a:rPr lang="fr-FR" sz="1400" i="1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</a:t>
                      </a:r>
                      <a:r>
                        <a:rPr lang="fr-FR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 cachette.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n'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plu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! 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J'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cru que ma dernière </a:t>
                      </a:r>
                      <a:r>
                        <a:rPr lang="fr-FR" sz="14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 ét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arrivé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! 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Papa, Maman, on v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à la m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! 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n'av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ez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core g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oû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té à ce n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délici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 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!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 au chocola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au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oi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sette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 vou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n’av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ez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</a:t>
                      </a:r>
                      <a:r>
                        <a:rPr lang="fr-FR" sz="14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été v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oi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 la cave de fromage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 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 les gr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du greni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 les fr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du jard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 le p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ain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du celli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Merci, merci, m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merci les 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! M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ces fri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dise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 me dise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nt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plu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ien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préfér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ret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rn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notre ch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N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ne tr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à m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que des gr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et des racine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m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personne ne v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ien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dér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proch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 f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oi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v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ien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ez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ch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ez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vou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verr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ez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comme 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est b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ien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! 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rev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oi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r, mes c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</a:t>
                      </a:r>
                      <a:r>
                        <a:rPr lang="fr-FR" sz="1400" kern="1200" dirty="0" smtClean="0">
                          <a:solidFill>
                            <a:srgbClr val="7F7F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!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1020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Zone de texte 5"/>
          <p:cNvSpPr txBox="1"/>
          <p:nvPr/>
        </p:nvSpPr>
        <p:spPr>
          <a:xfrm>
            <a:off x="0" y="5982310"/>
            <a:ext cx="6858000" cy="2746824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fr-FR" sz="2000" dirty="0" smtClean="0">
                <a:latin typeface="Comic Sans MS"/>
                <a:ea typeface="ＭＳ 明朝"/>
                <a:cs typeface="Comic Sans MS"/>
              </a:rPr>
              <a:t>Comm</a:t>
            </a:r>
            <a:r>
              <a:rPr lang="fr-FR" sz="2000" dirty="0" smtClean="0">
                <a:solidFill>
                  <a:srgbClr val="008000"/>
                </a:solidFill>
                <a:latin typeface="Comic Sans MS"/>
                <a:ea typeface="ＭＳ 明朝"/>
                <a:cs typeface="Comic Sans MS"/>
              </a:rPr>
              <a:t>en</a:t>
            </a: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  <a:latin typeface="Comic Sans MS"/>
                <a:ea typeface="ＭＳ 明朝"/>
                <a:cs typeface="Comic Sans MS"/>
              </a:rPr>
              <a:t>t</a:t>
            </a:r>
            <a:r>
              <a:rPr lang="fr-FR" sz="2000" dirty="0" smtClean="0">
                <a:latin typeface="Comic Sans MS"/>
                <a:ea typeface="ＭＳ 明朝"/>
                <a:cs typeface="Comic Sans MS"/>
              </a:rPr>
              <a:t> te s</a:t>
            </a:r>
            <a:r>
              <a:rPr lang="fr-FR" sz="2000" dirty="0" smtClean="0">
                <a:solidFill>
                  <a:srgbClr val="008000"/>
                </a:solidFill>
                <a:latin typeface="Comic Sans MS"/>
                <a:ea typeface="ＭＳ 明朝"/>
                <a:cs typeface="Comic Sans MS"/>
              </a:rPr>
              <a:t>en</a:t>
            </a:r>
            <a:r>
              <a:rPr lang="fr-FR" sz="2000" dirty="0" smtClean="0">
                <a:solidFill>
                  <a:srgbClr val="A6A6A6"/>
                </a:solidFill>
                <a:latin typeface="Comic Sans MS"/>
                <a:ea typeface="ＭＳ 明朝"/>
                <a:cs typeface="Comic Sans MS"/>
              </a:rPr>
              <a:t>s</a:t>
            </a:r>
            <a:r>
              <a:rPr lang="fr-FR" sz="2000" dirty="0" smtClean="0">
                <a:latin typeface="Comic Sans MS"/>
                <a:ea typeface="ＭＳ 明朝"/>
                <a:cs typeface="Comic Sans MS"/>
              </a:rPr>
              <a:t>-tu ? </a:t>
            </a:r>
          </a:p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fr-FR" sz="2000" dirty="0" smtClean="0">
                <a:solidFill>
                  <a:srgbClr val="A6A6A6"/>
                </a:solidFill>
                <a:latin typeface="Comic Sans MS"/>
                <a:ea typeface="ＭＳ 明朝"/>
                <a:cs typeface="Comic Sans MS"/>
              </a:rPr>
              <a:t>H</a:t>
            </a:r>
            <a:r>
              <a:rPr lang="fr-FR" sz="2000" dirty="0" smtClean="0">
                <a:latin typeface="Comic Sans MS"/>
                <a:ea typeface="ＭＳ 明朝"/>
                <a:cs typeface="Comic Sans MS"/>
              </a:rPr>
              <a:t>um, parf</a:t>
            </a:r>
            <a:r>
              <a:rPr lang="fr-FR" sz="2000" dirty="0" smtClean="0">
                <a:solidFill>
                  <a:srgbClr val="008000"/>
                </a:solidFill>
                <a:latin typeface="Comic Sans MS"/>
                <a:ea typeface="ＭＳ 明朝"/>
                <a:cs typeface="Comic Sans MS"/>
              </a:rPr>
              <a:t>oi</a:t>
            </a:r>
            <a:r>
              <a:rPr lang="fr-FR" sz="2000" dirty="0" smtClean="0">
                <a:solidFill>
                  <a:srgbClr val="A6A6A6"/>
                </a:solidFill>
                <a:latin typeface="Comic Sans MS"/>
                <a:ea typeface="ＭＳ 明朝"/>
                <a:cs typeface="Comic Sans MS"/>
              </a:rPr>
              <a:t>s</a:t>
            </a:r>
            <a:r>
              <a:rPr lang="fr-FR" sz="2000" dirty="0" smtClean="0">
                <a:latin typeface="Comic Sans MS"/>
                <a:ea typeface="ＭＳ 明朝"/>
                <a:cs typeface="Comic Sans MS"/>
              </a:rPr>
              <a:t> je m’</a:t>
            </a:r>
            <a:r>
              <a:rPr lang="fr-FR" sz="2000" dirty="0" smtClean="0">
                <a:solidFill>
                  <a:srgbClr val="008000"/>
                </a:solidFill>
                <a:latin typeface="Comic Sans MS"/>
                <a:ea typeface="ＭＳ 明朝"/>
                <a:cs typeface="Comic Sans MS"/>
              </a:rPr>
              <a:t>en</a:t>
            </a:r>
            <a:r>
              <a:rPr lang="fr-FR" sz="2000" dirty="0" smtClean="0">
                <a:latin typeface="Comic Sans MS"/>
                <a:ea typeface="ＭＳ 明朝"/>
                <a:cs typeface="Comic Sans MS"/>
              </a:rPr>
              <a:t>nui</a:t>
            </a: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  <a:latin typeface="Comic Sans MS"/>
                <a:ea typeface="ＭＳ 明朝"/>
                <a:cs typeface="Comic Sans MS"/>
              </a:rPr>
              <a:t>e</a:t>
            </a:r>
            <a:r>
              <a:rPr lang="is-IS" sz="2000" dirty="0" smtClean="0">
                <a:latin typeface="Comic Sans MS"/>
                <a:ea typeface="ＭＳ 明朝"/>
                <a:cs typeface="Comic Sans MS"/>
              </a:rPr>
              <a:t>…</a:t>
            </a:r>
          </a:p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is-IS" sz="2000" dirty="0" smtClean="0">
                <a:latin typeface="Comic Sans MS"/>
                <a:ea typeface="ＭＳ 明朝"/>
                <a:cs typeface="Comic Sans MS"/>
              </a:rPr>
              <a:t>Et parf</a:t>
            </a:r>
            <a:r>
              <a:rPr lang="is-IS" sz="2000" dirty="0" smtClean="0">
                <a:solidFill>
                  <a:srgbClr val="008000"/>
                </a:solidFill>
                <a:latin typeface="Comic Sans MS"/>
                <a:ea typeface="ＭＳ 明朝"/>
                <a:cs typeface="Comic Sans MS"/>
              </a:rPr>
              <a:t>oi</a:t>
            </a:r>
            <a:r>
              <a:rPr lang="is-IS" sz="2000" dirty="0" smtClean="0">
                <a:solidFill>
                  <a:srgbClr val="A6A6A6"/>
                </a:solidFill>
                <a:latin typeface="Comic Sans MS"/>
                <a:ea typeface="ＭＳ 明朝"/>
                <a:cs typeface="Comic Sans MS"/>
              </a:rPr>
              <a:t>s</a:t>
            </a:r>
            <a:r>
              <a:rPr lang="is-IS" sz="2000" dirty="0" smtClean="0">
                <a:latin typeface="Comic Sans MS"/>
                <a:ea typeface="ＭＳ 明朝"/>
                <a:cs typeface="Comic Sans MS"/>
              </a:rPr>
              <a:t> je me s</a:t>
            </a:r>
            <a:r>
              <a:rPr lang="is-IS" sz="2000" dirty="0" smtClean="0">
                <a:solidFill>
                  <a:srgbClr val="008000"/>
                </a:solidFill>
                <a:latin typeface="Comic Sans MS"/>
                <a:ea typeface="ＭＳ 明朝"/>
                <a:cs typeface="Comic Sans MS"/>
              </a:rPr>
              <a:t>en</a:t>
            </a:r>
            <a:r>
              <a:rPr lang="is-IS" sz="2000" dirty="0" smtClean="0">
                <a:latin typeface="Comic Sans MS"/>
                <a:ea typeface="ＭＳ 明朝"/>
                <a:cs typeface="Comic Sans MS"/>
              </a:rPr>
              <a:t>s s</a:t>
            </a:r>
            <a:r>
              <a:rPr lang="is-IS" sz="2000" dirty="0" smtClean="0">
                <a:solidFill>
                  <a:srgbClr val="008000"/>
                </a:solidFill>
                <a:latin typeface="Comic Sans MS"/>
                <a:ea typeface="ＭＳ 明朝"/>
                <a:cs typeface="Comic Sans MS"/>
              </a:rPr>
              <a:t>eu</a:t>
            </a:r>
            <a:r>
              <a:rPr lang="is-IS" sz="2000" dirty="0" smtClean="0">
                <a:latin typeface="Comic Sans MS"/>
                <a:ea typeface="ＭＳ 明朝"/>
                <a:cs typeface="Comic Sans MS"/>
              </a:rPr>
              <a:t>l.</a:t>
            </a:r>
          </a:p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is-IS" sz="2000" dirty="0" smtClean="0">
                <a:latin typeface="Comic Sans MS"/>
                <a:ea typeface="ＭＳ 明朝"/>
                <a:cs typeface="Comic Sans MS"/>
              </a:rPr>
              <a:t>Parf</a:t>
            </a:r>
            <a:r>
              <a:rPr lang="is-IS" sz="2000" dirty="0" smtClean="0">
                <a:solidFill>
                  <a:srgbClr val="008000"/>
                </a:solidFill>
                <a:latin typeface="Comic Sans MS"/>
                <a:ea typeface="ＭＳ 明朝"/>
                <a:cs typeface="Comic Sans MS"/>
              </a:rPr>
              <a:t>oi</a:t>
            </a:r>
            <a:r>
              <a:rPr lang="is-IS" sz="2000" dirty="0" smtClean="0">
                <a:solidFill>
                  <a:srgbClr val="A6A6A6"/>
                </a:solidFill>
                <a:latin typeface="Comic Sans MS"/>
                <a:ea typeface="ＭＳ 明朝"/>
                <a:cs typeface="Comic Sans MS"/>
              </a:rPr>
              <a:t>s</a:t>
            </a:r>
            <a:r>
              <a:rPr lang="is-IS" sz="2000" dirty="0" smtClean="0">
                <a:latin typeface="Comic Sans MS"/>
                <a:ea typeface="ＭＳ 明朝"/>
                <a:cs typeface="Comic Sans MS"/>
              </a:rPr>
              <a:t> je sui</a:t>
            </a:r>
            <a:r>
              <a:rPr lang="is-IS" sz="2000" dirty="0" smtClean="0">
                <a:solidFill>
                  <a:srgbClr val="A6A6A6"/>
                </a:solidFill>
                <a:latin typeface="Comic Sans MS"/>
                <a:ea typeface="ＭＳ 明朝"/>
                <a:cs typeface="Comic Sans MS"/>
              </a:rPr>
              <a:t>s</a:t>
            </a:r>
            <a:r>
              <a:rPr lang="is-IS" sz="2000" dirty="0" smtClean="0">
                <a:latin typeface="Comic Sans MS"/>
                <a:ea typeface="ＭＳ 明朝"/>
                <a:cs typeface="Comic Sans MS"/>
              </a:rPr>
              <a:t> trè</a:t>
            </a:r>
            <a:r>
              <a:rPr lang="is-IS" sz="2000" dirty="0" smtClean="0">
                <a:solidFill>
                  <a:srgbClr val="A6A6A6"/>
                </a:solidFill>
                <a:latin typeface="Comic Sans MS"/>
                <a:ea typeface="ＭＳ 明朝"/>
                <a:cs typeface="Comic Sans MS"/>
              </a:rPr>
              <a:t>s</a:t>
            </a:r>
            <a:r>
              <a:rPr lang="is-IS" sz="2000" dirty="0" smtClean="0">
                <a:latin typeface="Comic Sans MS"/>
                <a:ea typeface="ＭＳ 明朝"/>
                <a:cs typeface="Comic Sans MS"/>
              </a:rPr>
              <a:t> </a:t>
            </a:r>
            <a:r>
              <a:rPr lang="is-IS" sz="2000" dirty="0" smtClean="0">
                <a:solidFill>
                  <a:srgbClr val="A6A6A6"/>
                </a:solidFill>
                <a:latin typeface="Comic Sans MS"/>
                <a:ea typeface="ＭＳ 明朝"/>
                <a:cs typeface="Comic Sans MS"/>
              </a:rPr>
              <a:t>h</a:t>
            </a:r>
            <a:r>
              <a:rPr lang="is-IS" sz="2000" dirty="0" smtClean="0">
                <a:solidFill>
                  <a:srgbClr val="008000"/>
                </a:solidFill>
                <a:latin typeface="Comic Sans MS"/>
                <a:ea typeface="ＭＳ 明朝"/>
                <a:cs typeface="Comic Sans MS"/>
              </a:rPr>
              <a:t>eu</a:t>
            </a:r>
            <a:r>
              <a:rPr lang="is-IS" sz="2000" dirty="0" smtClean="0">
                <a:latin typeface="Comic Sans MS"/>
                <a:ea typeface="ＭＳ 明朝"/>
                <a:cs typeface="Comic Sans MS"/>
              </a:rPr>
              <a:t>r</a:t>
            </a:r>
            <a:r>
              <a:rPr lang="is-IS" sz="2000" dirty="0" smtClean="0">
                <a:solidFill>
                  <a:srgbClr val="008000"/>
                </a:solidFill>
                <a:latin typeface="Comic Sans MS"/>
                <a:ea typeface="ＭＳ 明朝"/>
                <a:cs typeface="Comic Sans MS"/>
              </a:rPr>
              <a:t>eu</a:t>
            </a:r>
            <a:r>
              <a:rPr lang="is-IS" sz="2000" dirty="0" smtClean="0">
                <a:solidFill>
                  <a:srgbClr val="A6A6A6"/>
                </a:solidFill>
                <a:latin typeface="Comic Sans MS"/>
                <a:ea typeface="ＭＳ 明朝"/>
                <a:cs typeface="Comic Sans MS"/>
              </a:rPr>
              <a:t>x</a:t>
            </a:r>
            <a:r>
              <a:rPr lang="is-IS" sz="2000" dirty="0" smtClean="0">
                <a:latin typeface="Comic Sans MS"/>
                <a:ea typeface="ＭＳ 明朝"/>
                <a:cs typeface="Comic Sans MS"/>
              </a:rPr>
              <a:t>...</a:t>
            </a:r>
          </a:p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is-IS" sz="2000" dirty="0" smtClean="0">
                <a:latin typeface="Comic Sans MS"/>
                <a:ea typeface="ＭＳ 明朝"/>
                <a:cs typeface="Comic Sans MS"/>
              </a:rPr>
              <a:t>Et parf</a:t>
            </a:r>
            <a:r>
              <a:rPr lang="is-IS" sz="2000" dirty="0" smtClean="0">
                <a:solidFill>
                  <a:srgbClr val="008000"/>
                </a:solidFill>
                <a:latin typeface="Comic Sans MS"/>
                <a:ea typeface="ＭＳ 明朝"/>
                <a:cs typeface="Comic Sans MS"/>
              </a:rPr>
              <a:t>oi</a:t>
            </a:r>
            <a:r>
              <a:rPr lang="is-IS" sz="2000" dirty="0" smtClean="0">
                <a:solidFill>
                  <a:srgbClr val="A6A6A6"/>
                </a:solidFill>
                <a:latin typeface="Comic Sans MS"/>
                <a:ea typeface="ＭＳ 明朝"/>
                <a:cs typeface="Comic Sans MS"/>
              </a:rPr>
              <a:t>s</a:t>
            </a:r>
            <a:r>
              <a:rPr lang="is-IS" sz="2000" dirty="0" smtClean="0">
                <a:latin typeface="Comic Sans MS"/>
                <a:ea typeface="ＭＳ 明朝"/>
                <a:cs typeface="Comic Sans MS"/>
              </a:rPr>
              <a:t> je me s</a:t>
            </a:r>
            <a:r>
              <a:rPr lang="is-IS" sz="2000" dirty="0" smtClean="0">
                <a:solidFill>
                  <a:srgbClr val="008000"/>
                </a:solidFill>
                <a:latin typeface="Comic Sans MS"/>
                <a:ea typeface="ＭＳ 明朝"/>
                <a:cs typeface="Comic Sans MS"/>
              </a:rPr>
              <a:t>en</a:t>
            </a:r>
            <a:r>
              <a:rPr lang="is-IS" sz="2000" dirty="0" smtClean="0">
                <a:solidFill>
                  <a:srgbClr val="A6A6A6"/>
                </a:solidFill>
                <a:latin typeface="Comic Sans MS"/>
                <a:ea typeface="ＭＳ 明朝"/>
                <a:cs typeface="Comic Sans MS"/>
              </a:rPr>
              <a:t>s</a:t>
            </a:r>
            <a:r>
              <a:rPr lang="is-IS" sz="2000" dirty="0" smtClean="0">
                <a:latin typeface="Comic Sans MS"/>
                <a:ea typeface="ＭＳ 明朝"/>
                <a:cs typeface="Comic Sans MS"/>
              </a:rPr>
              <a:t> triste. 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2343150" y="237886"/>
            <a:ext cx="2171700" cy="42545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400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Lecture 30</a:t>
            </a:r>
            <a:endParaRPr lang="fr-FR" sz="1400" dirty="0">
              <a:effectLst/>
              <a:ea typeface="ＭＳ 明朝"/>
              <a:cs typeface="Times New Roman"/>
            </a:endParaRPr>
          </a:p>
        </p:txBody>
      </p:sp>
      <p:sp>
        <p:nvSpPr>
          <p:cNvPr id="18" name="Zone de texte 5"/>
          <p:cNvSpPr txBox="1"/>
          <p:nvPr/>
        </p:nvSpPr>
        <p:spPr>
          <a:xfrm>
            <a:off x="0" y="833403"/>
            <a:ext cx="6858000" cy="3687795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200000"/>
              </a:lnSpc>
            </a:pPr>
            <a:r>
              <a:rPr lang="fr-FR" sz="2000" dirty="0" smtClean="0">
                <a:latin typeface="Comic Sans MS"/>
                <a:ea typeface="ＭＳ 明朝"/>
                <a:cs typeface="Comic Sans MS"/>
              </a:rPr>
              <a:t>Comment te sens-tu ? </a:t>
            </a:r>
          </a:p>
          <a:p>
            <a:pPr>
              <a:lnSpc>
                <a:spcPct val="200000"/>
              </a:lnSpc>
            </a:pPr>
            <a:r>
              <a:rPr lang="fr-FR" sz="2000" dirty="0" smtClean="0">
                <a:latin typeface="Comic Sans MS"/>
                <a:ea typeface="ＭＳ 明朝"/>
                <a:cs typeface="Comic Sans MS"/>
              </a:rPr>
              <a:t>Hum, parfois je m’ennuie</a:t>
            </a:r>
            <a:r>
              <a:rPr lang="is-IS" sz="2000" dirty="0" smtClean="0">
                <a:latin typeface="Comic Sans MS"/>
                <a:ea typeface="ＭＳ 明朝"/>
                <a:cs typeface="Comic Sans MS"/>
              </a:rPr>
              <a:t>…</a:t>
            </a:r>
          </a:p>
          <a:p>
            <a:pPr>
              <a:lnSpc>
                <a:spcPct val="200000"/>
              </a:lnSpc>
            </a:pPr>
            <a:r>
              <a:rPr lang="is-IS" sz="2000" dirty="0" smtClean="0">
                <a:latin typeface="Comic Sans MS"/>
                <a:ea typeface="ＭＳ 明朝"/>
                <a:cs typeface="Comic Sans MS"/>
              </a:rPr>
              <a:t>Et parfois je me sens seul.</a:t>
            </a:r>
          </a:p>
          <a:p>
            <a:pPr>
              <a:lnSpc>
                <a:spcPct val="200000"/>
              </a:lnSpc>
            </a:pPr>
            <a:r>
              <a:rPr lang="is-IS" sz="2000" dirty="0" smtClean="0">
                <a:latin typeface="Comic Sans MS"/>
                <a:ea typeface="ＭＳ 明朝"/>
                <a:cs typeface="Comic Sans MS"/>
              </a:rPr>
              <a:t>Parfois je suis très heureux...</a:t>
            </a:r>
          </a:p>
          <a:p>
            <a:pPr>
              <a:lnSpc>
                <a:spcPct val="200000"/>
              </a:lnSpc>
            </a:pPr>
            <a:r>
              <a:rPr lang="is-IS" sz="2000" dirty="0" smtClean="0">
                <a:latin typeface="Comic Sans MS"/>
                <a:ea typeface="ＭＳ 明朝"/>
                <a:cs typeface="Comic Sans MS"/>
              </a:rPr>
              <a:t>Et parfois je me sens triste. </a:t>
            </a:r>
          </a:p>
          <a:p>
            <a:pPr>
              <a:lnSpc>
                <a:spcPct val="200000"/>
              </a:lnSpc>
            </a:pPr>
            <a:endParaRPr lang="fr-FR" sz="2000" dirty="0">
              <a:latin typeface="Comic Sans MS"/>
              <a:ea typeface="ＭＳ 明朝"/>
              <a:cs typeface="Comic Sans MS"/>
            </a:endParaRPr>
          </a:p>
        </p:txBody>
      </p:sp>
      <p:sp>
        <p:nvSpPr>
          <p:cNvPr id="24" name="Forme libre 23"/>
          <p:cNvSpPr/>
          <p:nvPr/>
        </p:nvSpPr>
        <p:spPr>
          <a:xfrm>
            <a:off x="87885" y="6578589"/>
            <a:ext cx="261365" cy="67736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orme libre 24"/>
          <p:cNvSpPr/>
          <p:nvPr/>
        </p:nvSpPr>
        <p:spPr>
          <a:xfrm>
            <a:off x="349250" y="6578589"/>
            <a:ext cx="793750" cy="67736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orme libre 25"/>
          <p:cNvSpPr/>
          <p:nvPr/>
        </p:nvSpPr>
        <p:spPr>
          <a:xfrm>
            <a:off x="2165403" y="6576457"/>
            <a:ext cx="345193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Forme libre 27"/>
          <p:cNvSpPr/>
          <p:nvPr/>
        </p:nvSpPr>
        <p:spPr>
          <a:xfrm>
            <a:off x="1244600" y="6576467"/>
            <a:ext cx="260350" cy="7198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Forme libre 28"/>
          <p:cNvSpPr/>
          <p:nvPr/>
        </p:nvSpPr>
        <p:spPr>
          <a:xfrm>
            <a:off x="1534582" y="6578588"/>
            <a:ext cx="520696" cy="67738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Forme libre 29"/>
          <p:cNvSpPr/>
          <p:nvPr/>
        </p:nvSpPr>
        <p:spPr>
          <a:xfrm>
            <a:off x="109052" y="7245814"/>
            <a:ext cx="538648" cy="7198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Forme libre 30"/>
          <p:cNvSpPr/>
          <p:nvPr/>
        </p:nvSpPr>
        <p:spPr>
          <a:xfrm>
            <a:off x="767348" y="7245814"/>
            <a:ext cx="396000" cy="71974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Forme libre 31"/>
          <p:cNvSpPr/>
          <p:nvPr/>
        </p:nvSpPr>
        <p:spPr>
          <a:xfrm>
            <a:off x="1674278" y="7245814"/>
            <a:ext cx="250884" cy="78556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Forme libre 32"/>
          <p:cNvSpPr/>
          <p:nvPr/>
        </p:nvSpPr>
        <p:spPr>
          <a:xfrm>
            <a:off x="2510596" y="7245814"/>
            <a:ext cx="492068" cy="78324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Forme libre 33"/>
          <p:cNvSpPr/>
          <p:nvPr/>
        </p:nvSpPr>
        <p:spPr>
          <a:xfrm>
            <a:off x="1147229" y="7245814"/>
            <a:ext cx="468000" cy="7198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Forme libre 34"/>
          <p:cNvSpPr/>
          <p:nvPr/>
        </p:nvSpPr>
        <p:spPr>
          <a:xfrm>
            <a:off x="2045815" y="7245814"/>
            <a:ext cx="461432" cy="67738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Forme libre 35"/>
          <p:cNvSpPr/>
          <p:nvPr/>
        </p:nvSpPr>
        <p:spPr>
          <a:xfrm>
            <a:off x="85770" y="7934688"/>
            <a:ext cx="287999" cy="67738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Forme libre 37"/>
          <p:cNvSpPr/>
          <p:nvPr/>
        </p:nvSpPr>
        <p:spPr>
          <a:xfrm>
            <a:off x="2079683" y="7923870"/>
            <a:ext cx="539999" cy="78556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Forme libre 38"/>
          <p:cNvSpPr/>
          <p:nvPr/>
        </p:nvSpPr>
        <p:spPr>
          <a:xfrm>
            <a:off x="2422399" y="8612472"/>
            <a:ext cx="423835" cy="82794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Forme libre 39"/>
          <p:cNvSpPr/>
          <p:nvPr/>
        </p:nvSpPr>
        <p:spPr>
          <a:xfrm>
            <a:off x="1003733" y="8623286"/>
            <a:ext cx="259232" cy="7198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Forme libre 40"/>
          <p:cNvSpPr/>
          <p:nvPr/>
        </p:nvSpPr>
        <p:spPr>
          <a:xfrm>
            <a:off x="1840813" y="8625486"/>
            <a:ext cx="504000" cy="6978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Forme libre 41"/>
          <p:cNvSpPr/>
          <p:nvPr/>
        </p:nvSpPr>
        <p:spPr>
          <a:xfrm>
            <a:off x="1290478" y="8628475"/>
            <a:ext cx="461438" cy="66791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Forme libre 42"/>
          <p:cNvSpPr/>
          <p:nvPr/>
        </p:nvSpPr>
        <p:spPr>
          <a:xfrm>
            <a:off x="2846234" y="8612472"/>
            <a:ext cx="537633" cy="82794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Forme libre 43"/>
          <p:cNvSpPr/>
          <p:nvPr/>
        </p:nvSpPr>
        <p:spPr>
          <a:xfrm>
            <a:off x="64403" y="9301576"/>
            <a:ext cx="284847" cy="67738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Forme libre 45"/>
          <p:cNvSpPr/>
          <p:nvPr/>
        </p:nvSpPr>
        <p:spPr>
          <a:xfrm>
            <a:off x="3135916" y="9306989"/>
            <a:ext cx="288000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52070">
            <a:off x="4394402" y="161107"/>
            <a:ext cx="430172" cy="539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4" name="Forme libre 73"/>
          <p:cNvSpPr/>
          <p:nvPr/>
        </p:nvSpPr>
        <p:spPr>
          <a:xfrm>
            <a:off x="422117" y="7930452"/>
            <a:ext cx="396000" cy="71974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Forme libre 74"/>
          <p:cNvSpPr/>
          <p:nvPr/>
        </p:nvSpPr>
        <p:spPr>
          <a:xfrm>
            <a:off x="801998" y="7930446"/>
            <a:ext cx="468000" cy="7198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Forme libre 75"/>
          <p:cNvSpPr/>
          <p:nvPr/>
        </p:nvSpPr>
        <p:spPr>
          <a:xfrm>
            <a:off x="1364345" y="7923870"/>
            <a:ext cx="250884" cy="78556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Forme libre 76"/>
          <p:cNvSpPr/>
          <p:nvPr/>
        </p:nvSpPr>
        <p:spPr>
          <a:xfrm>
            <a:off x="1674278" y="7923870"/>
            <a:ext cx="358884" cy="78556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Forme libre 77"/>
          <p:cNvSpPr/>
          <p:nvPr/>
        </p:nvSpPr>
        <p:spPr>
          <a:xfrm>
            <a:off x="2670050" y="7923870"/>
            <a:ext cx="539999" cy="78556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Forme libre 78"/>
          <p:cNvSpPr/>
          <p:nvPr/>
        </p:nvSpPr>
        <p:spPr>
          <a:xfrm>
            <a:off x="63716" y="8623292"/>
            <a:ext cx="396000" cy="71974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Forme libre 79"/>
          <p:cNvSpPr/>
          <p:nvPr/>
        </p:nvSpPr>
        <p:spPr>
          <a:xfrm>
            <a:off x="443597" y="8623286"/>
            <a:ext cx="468000" cy="7198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Forme libre 80"/>
          <p:cNvSpPr/>
          <p:nvPr/>
        </p:nvSpPr>
        <p:spPr>
          <a:xfrm>
            <a:off x="412700" y="9299458"/>
            <a:ext cx="396000" cy="71974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Forme libre 81"/>
          <p:cNvSpPr/>
          <p:nvPr/>
        </p:nvSpPr>
        <p:spPr>
          <a:xfrm>
            <a:off x="792581" y="9299455"/>
            <a:ext cx="468000" cy="7198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Forme libre 86"/>
          <p:cNvSpPr/>
          <p:nvPr/>
        </p:nvSpPr>
        <p:spPr>
          <a:xfrm>
            <a:off x="2079683" y="9296167"/>
            <a:ext cx="539999" cy="78556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Forme libre 87"/>
          <p:cNvSpPr/>
          <p:nvPr/>
        </p:nvSpPr>
        <p:spPr>
          <a:xfrm>
            <a:off x="1364345" y="9296167"/>
            <a:ext cx="250884" cy="78556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Forme libre 88"/>
          <p:cNvSpPr/>
          <p:nvPr/>
        </p:nvSpPr>
        <p:spPr>
          <a:xfrm>
            <a:off x="1674278" y="9296167"/>
            <a:ext cx="358884" cy="78556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Forme libre 89"/>
          <p:cNvSpPr/>
          <p:nvPr/>
        </p:nvSpPr>
        <p:spPr>
          <a:xfrm>
            <a:off x="2703918" y="9296167"/>
            <a:ext cx="431999" cy="78556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Rectangle à coins arrondis 92"/>
          <p:cNvSpPr/>
          <p:nvPr/>
        </p:nvSpPr>
        <p:spPr>
          <a:xfrm>
            <a:off x="2366815" y="5164400"/>
            <a:ext cx="2171700" cy="42545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400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Lecture 30</a:t>
            </a:r>
            <a:endParaRPr lang="fr-FR" sz="1400" dirty="0">
              <a:effectLst/>
              <a:ea typeface="ＭＳ 明朝"/>
              <a:cs typeface="Times New Roman"/>
            </a:endParaRPr>
          </a:p>
        </p:txBody>
      </p:sp>
      <p:pic>
        <p:nvPicPr>
          <p:cNvPr id="94" name="Image 9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52070">
            <a:off x="4418067" y="5087621"/>
            <a:ext cx="430172" cy="539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Image 16" descr="IMG_0307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6887" y="1204242"/>
            <a:ext cx="718790" cy="1263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Image 18" descr="IMG_0308.jpg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8127" y="2144106"/>
            <a:ext cx="651932" cy="1058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Image 19" descr="IMG_0309.jpg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87735" y="2997200"/>
            <a:ext cx="907210" cy="1074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Image 20" descr="IMG_0310.jpg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4617" y="826912"/>
            <a:ext cx="949375" cy="978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Image 21" descr="IMG_0311.jpg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7130" y="3512301"/>
            <a:ext cx="918659" cy="1118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5" name="Image 94" descr="IMG_0307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6887" y="6222433"/>
            <a:ext cx="718790" cy="1263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6" name="Image 95" descr="IMG_0308.jpg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8127" y="7162297"/>
            <a:ext cx="651932" cy="1058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7" name="Image 96" descr="IMG_0309.jpg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87735" y="8015391"/>
            <a:ext cx="907210" cy="1074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8" name="Image 97" descr="IMG_0310.jpg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4617" y="5845103"/>
            <a:ext cx="949375" cy="978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9" name="Image 98" descr="IMG_0311.jpg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7130" y="8530492"/>
            <a:ext cx="918659" cy="1118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8117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Zone de texte 5"/>
          <p:cNvSpPr txBox="1"/>
          <p:nvPr/>
        </p:nvSpPr>
        <p:spPr>
          <a:xfrm>
            <a:off x="0" y="5639590"/>
            <a:ext cx="6858000" cy="2746824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200000"/>
              </a:lnSpc>
            </a:pPr>
            <a:r>
              <a:rPr lang="is-IS" sz="2000" dirty="0">
                <a:latin typeface="Comic Sans MS"/>
                <a:ea typeface="ＭＳ 明朝"/>
                <a:cs typeface="Comic Sans MS"/>
              </a:rPr>
              <a:t>Parf</a:t>
            </a:r>
            <a:r>
              <a:rPr lang="is-IS" sz="2000" dirty="0">
                <a:solidFill>
                  <a:srgbClr val="008000"/>
                </a:solidFill>
                <a:latin typeface="Comic Sans MS"/>
                <a:ea typeface="ＭＳ 明朝"/>
                <a:cs typeface="Comic Sans MS"/>
              </a:rPr>
              <a:t>oi</a:t>
            </a:r>
            <a:r>
              <a:rPr lang="is-IS" sz="2000" dirty="0">
                <a:solidFill>
                  <a:schemeClr val="bg1">
                    <a:lumMod val="65000"/>
                  </a:schemeClr>
                </a:solidFill>
                <a:latin typeface="Comic Sans MS"/>
                <a:ea typeface="ＭＳ 明朝"/>
                <a:cs typeface="Comic Sans MS"/>
              </a:rPr>
              <a:t>s</a:t>
            </a:r>
            <a:r>
              <a:rPr lang="is-IS" sz="2000" dirty="0">
                <a:latin typeface="Comic Sans MS"/>
                <a:ea typeface="ＭＳ 明朝"/>
                <a:cs typeface="Comic Sans MS"/>
              </a:rPr>
              <a:t> je ress</a:t>
            </a:r>
            <a:r>
              <a:rPr lang="is-IS" sz="2000" dirty="0">
                <a:solidFill>
                  <a:srgbClr val="008000"/>
                </a:solidFill>
                <a:latin typeface="Comic Sans MS"/>
                <a:ea typeface="ＭＳ 明朝"/>
                <a:cs typeface="Comic Sans MS"/>
              </a:rPr>
              <a:t>en</a:t>
            </a:r>
            <a:r>
              <a:rPr lang="is-IS" sz="2000" dirty="0">
                <a:solidFill>
                  <a:srgbClr val="A6A6A6"/>
                </a:solidFill>
                <a:latin typeface="Comic Sans MS"/>
                <a:ea typeface="ＭＳ 明朝"/>
                <a:cs typeface="Comic Sans MS"/>
              </a:rPr>
              <a:t>s</a:t>
            </a:r>
            <a:r>
              <a:rPr lang="is-IS" sz="2000" dirty="0">
                <a:latin typeface="Comic Sans MS"/>
                <a:ea typeface="ＭＳ 明朝"/>
                <a:cs typeface="Comic Sans MS"/>
              </a:rPr>
              <a:t> de la colère...</a:t>
            </a:r>
          </a:p>
          <a:p>
            <a:pPr>
              <a:lnSpc>
                <a:spcPct val="200000"/>
              </a:lnSpc>
            </a:pPr>
            <a:r>
              <a:rPr lang="is-IS" sz="2000" dirty="0">
                <a:latin typeface="Comic Sans MS"/>
                <a:ea typeface="ＭＳ 明朝"/>
                <a:cs typeface="Comic Sans MS"/>
              </a:rPr>
              <a:t>Et parf</a:t>
            </a:r>
            <a:r>
              <a:rPr lang="is-IS" sz="2000" dirty="0">
                <a:solidFill>
                  <a:srgbClr val="008000"/>
                </a:solidFill>
                <a:latin typeface="Comic Sans MS"/>
                <a:ea typeface="ＭＳ 明朝"/>
                <a:cs typeface="Comic Sans MS"/>
              </a:rPr>
              <a:t>oi</a:t>
            </a:r>
            <a:r>
              <a:rPr lang="is-IS" sz="2000" dirty="0">
                <a:solidFill>
                  <a:srgbClr val="A6A6A6"/>
                </a:solidFill>
                <a:latin typeface="Comic Sans MS"/>
                <a:ea typeface="ＭＳ 明朝"/>
                <a:cs typeface="Comic Sans MS"/>
              </a:rPr>
              <a:t>s</a:t>
            </a:r>
            <a:r>
              <a:rPr lang="is-IS" sz="2000" dirty="0">
                <a:latin typeface="Comic Sans MS"/>
                <a:ea typeface="ＭＳ 明朝"/>
                <a:cs typeface="Comic Sans MS"/>
              </a:rPr>
              <a:t> de la culpabilité. </a:t>
            </a:r>
          </a:p>
          <a:p>
            <a:pPr>
              <a:lnSpc>
                <a:spcPct val="200000"/>
              </a:lnSpc>
            </a:pPr>
            <a:r>
              <a:rPr lang="is-IS" sz="2000" dirty="0">
                <a:latin typeface="Comic Sans MS"/>
                <a:ea typeface="ＭＳ 明朝"/>
                <a:cs typeface="Comic Sans MS"/>
              </a:rPr>
              <a:t>Parf</a:t>
            </a:r>
            <a:r>
              <a:rPr lang="is-IS" sz="2000" dirty="0">
                <a:solidFill>
                  <a:srgbClr val="008000"/>
                </a:solidFill>
                <a:latin typeface="Comic Sans MS"/>
                <a:ea typeface="ＭＳ 明朝"/>
                <a:cs typeface="Comic Sans MS"/>
              </a:rPr>
              <a:t>oi</a:t>
            </a:r>
            <a:r>
              <a:rPr lang="is-IS" sz="2000" dirty="0">
                <a:solidFill>
                  <a:srgbClr val="A6A6A6"/>
                </a:solidFill>
                <a:latin typeface="Comic Sans MS"/>
                <a:ea typeface="ＭＳ 明朝"/>
                <a:cs typeface="Comic Sans MS"/>
              </a:rPr>
              <a:t>s</a:t>
            </a:r>
            <a:r>
              <a:rPr lang="is-IS" sz="2000" dirty="0">
                <a:latin typeface="Comic Sans MS"/>
                <a:ea typeface="ＭＳ 明朝"/>
                <a:cs typeface="Comic Sans MS"/>
              </a:rPr>
              <a:t> je sui</a:t>
            </a:r>
            <a:r>
              <a:rPr lang="is-IS" sz="2000" dirty="0">
                <a:solidFill>
                  <a:srgbClr val="A6A6A6"/>
                </a:solidFill>
                <a:latin typeface="Comic Sans MS"/>
                <a:ea typeface="ＭＳ 明朝"/>
                <a:cs typeface="Comic Sans MS"/>
              </a:rPr>
              <a:t>s</a:t>
            </a:r>
            <a:r>
              <a:rPr lang="is-IS" sz="2000" dirty="0">
                <a:latin typeface="Comic Sans MS"/>
                <a:ea typeface="ＭＳ 明朝"/>
                <a:cs typeface="Comic Sans MS"/>
              </a:rPr>
              <a:t> curi</a:t>
            </a:r>
            <a:r>
              <a:rPr lang="is-IS" sz="2000" dirty="0">
                <a:solidFill>
                  <a:srgbClr val="008000"/>
                </a:solidFill>
                <a:latin typeface="Comic Sans MS"/>
                <a:ea typeface="ＭＳ 明朝"/>
                <a:cs typeface="Comic Sans MS"/>
              </a:rPr>
              <a:t>eu</a:t>
            </a:r>
            <a:r>
              <a:rPr lang="is-IS" sz="2000" dirty="0">
                <a:solidFill>
                  <a:srgbClr val="A6A6A6"/>
                </a:solidFill>
                <a:latin typeface="Comic Sans MS"/>
                <a:ea typeface="ＭＳ 明朝"/>
                <a:cs typeface="Comic Sans MS"/>
              </a:rPr>
              <a:t>x</a:t>
            </a:r>
            <a:r>
              <a:rPr lang="is-IS" sz="2000" dirty="0">
                <a:latin typeface="Comic Sans MS"/>
                <a:ea typeface="ＭＳ 明朝"/>
                <a:cs typeface="Comic Sans MS"/>
              </a:rPr>
              <a:t>, </a:t>
            </a:r>
          </a:p>
          <a:p>
            <a:pPr>
              <a:lnSpc>
                <a:spcPct val="200000"/>
              </a:lnSpc>
            </a:pPr>
            <a:r>
              <a:rPr lang="is-IS" sz="2000" dirty="0">
                <a:latin typeface="Comic Sans MS"/>
                <a:ea typeface="ＭＳ 明朝"/>
                <a:cs typeface="Comic Sans MS"/>
              </a:rPr>
              <a:t>et alor</a:t>
            </a:r>
            <a:r>
              <a:rPr lang="is-IS" sz="2000" dirty="0">
                <a:solidFill>
                  <a:srgbClr val="A6A6A6"/>
                </a:solidFill>
                <a:latin typeface="Comic Sans MS"/>
                <a:ea typeface="ＭＳ 明朝"/>
                <a:cs typeface="Comic Sans MS"/>
              </a:rPr>
              <a:t>s</a:t>
            </a:r>
            <a:r>
              <a:rPr lang="is-IS" sz="2000" dirty="0">
                <a:latin typeface="Comic Sans MS"/>
                <a:ea typeface="ＭＳ 明朝"/>
                <a:cs typeface="Comic Sans MS"/>
              </a:rPr>
              <a:t> je sui</a:t>
            </a:r>
            <a:r>
              <a:rPr lang="is-IS" sz="2000" dirty="0">
                <a:solidFill>
                  <a:srgbClr val="A6A6A6"/>
                </a:solidFill>
                <a:latin typeface="Comic Sans MS"/>
                <a:ea typeface="ＭＳ 明朝"/>
                <a:cs typeface="Comic Sans MS"/>
              </a:rPr>
              <a:t>s</a:t>
            </a:r>
            <a:r>
              <a:rPr lang="is-IS" sz="2000" dirty="0">
                <a:latin typeface="Comic Sans MS"/>
                <a:ea typeface="ＭＳ 明朝"/>
                <a:cs typeface="Comic Sans MS"/>
              </a:rPr>
              <a:t> surpri</a:t>
            </a:r>
            <a:r>
              <a:rPr lang="is-IS" sz="2000" dirty="0">
                <a:solidFill>
                  <a:srgbClr val="A6A6A6"/>
                </a:solidFill>
                <a:latin typeface="Comic Sans MS"/>
                <a:ea typeface="ＭＳ 明朝"/>
                <a:cs typeface="Comic Sans MS"/>
              </a:rPr>
              <a:t>s</a:t>
            </a:r>
            <a:r>
              <a:rPr lang="is-IS" sz="2000" dirty="0">
                <a:latin typeface="Comic Sans MS"/>
                <a:ea typeface="ＭＳ 明朝"/>
                <a:cs typeface="Comic Sans MS"/>
              </a:rPr>
              <a:t> ! </a:t>
            </a:r>
          </a:p>
          <a:p>
            <a:pPr>
              <a:lnSpc>
                <a:spcPct val="200000"/>
              </a:lnSpc>
            </a:pPr>
            <a:r>
              <a:rPr lang="is-IS" sz="2000" dirty="0" smtClean="0">
                <a:latin typeface="Comic Sans MS"/>
                <a:ea typeface="ＭＳ 明朝"/>
                <a:cs typeface="Comic Sans MS"/>
              </a:rPr>
              <a:t>Parf</a:t>
            </a:r>
            <a:r>
              <a:rPr lang="is-IS" sz="2000" dirty="0" smtClean="0">
                <a:solidFill>
                  <a:srgbClr val="008000"/>
                </a:solidFill>
                <a:latin typeface="Comic Sans MS"/>
                <a:ea typeface="ＭＳ 明朝"/>
                <a:cs typeface="Comic Sans MS"/>
              </a:rPr>
              <a:t>oi</a:t>
            </a:r>
            <a:r>
              <a:rPr lang="is-IS" sz="2000" dirty="0" smtClean="0">
                <a:solidFill>
                  <a:srgbClr val="A6A6A6"/>
                </a:solidFill>
                <a:latin typeface="Comic Sans MS"/>
                <a:ea typeface="ＭＳ 明朝"/>
                <a:cs typeface="Comic Sans MS"/>
              </a:rPr>
              <a:t>s</a:t>
            </a:r>
            <a:r>
              <a:rPr lang="is-IS" sz="2000" dirty="0" smtClean="0">
                <a:latin typeface="Comic Sans MS"/>
                <a:ea typeface="ＭＳ 明朝"/>
                <a:cs typeface="Comic Sans MS"/>
              </a:rPr>
              <a:t> </a:t>
            </a:r>
            <a:r>
              <a:rPr lang="is-IS" sz="2000" dirty="0">
                <a:latin typeface="Comic Sans MS"/>
                <a:ea typeface="ＭＳ 明朝"/>
                <a:cs typeface="Comic Sans MS"/>
              </a:rPr>
              <a:t>je sui</a:t>
            </a:r>
            <a:r>
              <a:rPr lang="is-IS" sz="2000" dirty="0">
                <a:solidFill>
                  <a:srgbClr val="A6A6A6"/>
                </a:solidFill>
                <a:latin typeface="Comic Sans MS"/>
                <a:ea typeface="ＭＳ 明朝"/>
                <a:cs typeface="Comic Sans MS"/>
              </a:rPr>
              <a:t>s</a:t>
            </a:r>
            <a:r>
              <a:rPr lang="is-IS" sz="2000" dirty="0">
                <a:latin typeface="Comic Sans MS"/>
                <a:ea typeface="ＭＳ 明朝"/>
                <a:cs typeface="Comic Sans MS"/>
              </a:rPr>
              <a:t> </a:t>
            </a:r>
            <a:r>
              <a:rPr lang="is-IS" sz="2000" dirty="0" smtClean="0">
                <a:latin typeface="Comic Sans MS"/>
                <a:ea typeface="ＭＳ 明朝"/>
                <a:cs typeface="Comic Sans MS"/>
              </a:rPr>
              <a:t>sûr </a:t>
            </a:r>
            <a:r>
              <a:rPr lang="is-IS" sz="2000" dirty="0">
                <a:latin typeface="Comic Sans MS"/>
                <a:ea typeface="ＭＳ 明朝"/>
                <a:cs typeface="Comic Sans MS"/>
              </a:rPr>
              <a:t>de m</a:t>
            </a:r>
            <a:r>
              <a:rPr lang="is-IS" sz="2000" dirty="0">
                <a:solidFill>
                  <a:srgbClr val="008000"/>
                </a:solidFill>
                <a:latin typeface="Comic Sans MS"/>
                <a:ea typeface="ＭＳ 明朝"/>
                <a:cs typeface="Comic Sans MS"/>
              </a:rPr>
              <a:t>oi</a:t>
            </a:r>
          </a:p>
          <a:p>
            <a:pPr>
              <a:lnSpc>
                <a:spcPct val="200000"/>
              </a:lnSpc>
            </a:pPr>
            <a:r>
              <a:rPr lang="is-IS" sz="2000" dirty="0">
                <a:latin typeface="Comic Sans MS"/>
                <a:ea typeface="ＭＳ 明朝"/>
                <a:cs typeface="Comic Sans MS"/>
              </a:rPr>
              <a:t>Mai</a:t>
            </a:r>
            <a:r>
              <a:rPr lang="is-IS" sz="2000" dirty="0">
                <a:solidFill>
                  <a:srgbClr val="A6A6A6"/>
                </a:solidFill>
                <a:latin typeface="Comic Sans MS"/>
                <a:ea typeface="ＭＳ 明朝"/>
                <a:cs typeface="Comic Sans MS"/>
              </a:rPr>
              <a:t>s</a:t>
            </a:r>
            <a:r>
              <a:rPr lang="is-IS" sz="2000" dirty="0">
                <a:latin typeface="Comic Sans MS"/>
                <a:ea typeface="ＭＳ 明朝"/>
                <a:cs typeface="Comic Sans MS"/>
              </a:rPr>
              <a:t> je sui</a:t>
            </a:r>
            <a:r>
              <a:rPr lang="is-IS" sz="2000" dirty="0">
                <a:solidFill>
                  <a:srgbClr val="A6A6A6"/>
                </a:solidFill>
                <a:latin typeface="Comic Sans MS"/>
                <a:ea typeface="ＭＳ 明朝"/>
                <a:cs typeface="Comic Sans MS"/>
              </a:rPr>
              <a:t>s</a:t>
            </a:r>
            <a:r>
              <a:rPr lang="is-IS" sz="2000" dirty="0">
                <a:latin typeface="Comic Sans MS"/>
                <a:ea typeface="ＭＳ 明朝"/>
                <a:cs typeface="Comic Sans MS"/>
              </a:rPr>
              <a:t> </a:t>
            </a:r>
            <a:r>
              <a:rPr lang="is-IS" sz="2000" dirty="0">
                <a:solidFill>
                  <a:srgbClr val="008000"/>
                </a:solidFill>
                <a:latin typeface="Comic Sans MS"/>
                <a:ea typeface="ＭＳ 明朝"/>
                <a:cs typeface="Comic Sans MS"/>
              </a:rPr>
              <a:t>au</a:t>
            </a:r>
            <a:r>
              <a:rPr lang="is-IS" sz="2000" dirty="0">
                <a:latin typeface="Comic Sans MS"/>
                <a:ea typeface="ＭＳ 明朝"/>
                <a:cs typeface="Comic Sans MS"/>
              </a:rPr>
              <a:t>ssi timide parf</a:t>
            </a:r>
            <a:r>
              <a:rPr lang="is-IS" sz="2000" dirty="0">
                <a:solidFill>
                  <a:srgbClr val="008000"/>
                </a:solidFill>
                <a:latin typeface="Comic Sans MS"/>
                <a:ea typeface="ＭＳ 明朝"/>
                <a:cs typeface="Comic Sans MS"/>
              </a:rPr>
              <a:t>oi</a:t>
            </a:r>
            <a:r>
              <a:rPr lang="is-IS" sz="2000" dirty="0">
                <a:solidFill>
                  <a:srgbClr val="A6A6A6"/>
                </a:solidFill>
                <a:latin typeface="Comic Sans MS"/>
                <a:ea typeface="ＭＳ 明朝"/>
                <a:cs typeface="Comic Sans MS"/>
              </a:rPr>
              <a:t>s</a:t>
            </a:r>
            <a:r>
              <a:rPr lang="is-IS" sz="2000" dirty="0">
                <a:latin typeface="Comic Sans MS"/>
                <a:ea typeface="ＭＳ 明朝"/>
                <a:cs typeface="Comic Sans MS"/>
              </a:rPr>
              <a:t>. 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2343150" y="237886"/>
            <a:ext cx="2171700" cy="42545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400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Lecture 31</a:t>
            </a:r>
            <a:endParaRPr lang="fr-FR" sz="1400" dirty="0">
              <a:effectLst/>
              <a:ea typeface="ＭＳ 明朝"/>
              <a:cs typeface="Times New Roman"/>
            </a:endParaRPr>
          </a:p>
        </p:txBody>
      </p:sp>
      <p:sp>
        <p:nvSpPr>
          <p:cNvPr id="18" name="Zone de texte 5"/>
          <p:cNvSpPr txBox="1"/>
          <p:nvPr/>
        </p:nvSpPr>
        <p:spPr>
          <a:xfrm>
            <a:off x="0" y="833403"/>
            <a:ext cx="6858000" cy="3687795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200000"/>
              </a:lnSpc>
            </a:pPr>
            <a:r>
              <a:rPr lang="is-IS" sz="2000" dirty="0">
                <a:latin typeface="Comic Sans MS"/>
                <a:ea typeface="ＭＳ 明朝"/>
                <a:cs typeface="Comic Sans MS"/>
              </a:rPr>
              <a:t>Parfois je ressens de la colère...</a:t>
            </a:r>
          </a:p>
          <a:p>
            <a:pPr>
              <a:lnSpc>
                <a:spcPct val="200000"/>
              </a:lnSpc>
            </a:pPr>
            <a:r>
              <a:rPr lang="is-IS" sz="2000" dirty="0">
                <a:latin typeface="Comic Sans MS"/>
                <a:ea typeface="ＭＳ 明朝"/>
                <a:cs typeface="Comic Sans MS"/>
              </a:rPr>
              <a:t>Et parfois de la culpabilité. </a:t>
            </a:r>
          </a:p>
          <a:p>
            <a:pPr>
              <a:lnSpc>
                <a:spcPct val="200000"/>
              </a:lnSpc>
            </a:pPr>
            <a:r>
              <a:rPr lang="is-IS" sz="2000" dirty="0">
                <a:latin typeface="Comic Sans MS"/>
                <a:ea typeface="ＭＳ 明朝"/>
                <a:cs typeface="Comic Sans MS"/>
              </a:rPr>
              <a:t>Parfois je suis curieux, </a:t>
            </a:r>
          </a:p>
          <a:p>
            <a:pPr>
              <a:lnSpc>
                <a:spcPct val="200000"/>
              </a:lnSpc>
            </a:pPr>
            <a:r>
              <a:rPr lang="is-IS" sz="2000" dirty="0">
                <a:latin typeface="Comic Sans MS"/>
                <a:ea typeface="ＭＳ 明朝"/>
                <a:cs typeface="Comic Sans MS"/>
              </a:rPr>
              <a:t>et alors je suis surpris ! </a:t>
            </a:r>
          </a:p>
          <a:p>
            <a:pPr>
              <a:lnSpc>
                <a:spcPct val="200000"/>
              </a:lnSpc>
            </a:pPr>
            <a:r>
              <a:rPr lang="is-IS" sz="2000" dirty="0">
                <a:latin typeface="Comic Sans MS"/>
                <a:ea typeface="ＭＳ 明朝"/>
                <a:cs typeface="Comic Sans MS"/>
              </a:rPr>
              <a:t>Quelquefois je suis </a:t>
            </a:r>
            <a:r>
              <a:rPr lang="is-IS" sz="2000" dirty="0" smtClean="0">
                <a:latin typeface="Comic Sans MS"/>
                <a:ea typeface="ＭＳ 明朝"/>
                <a:cs typeface="Comic Sans MS"/>
              </a:rPr>
              <a:t>sûr </a:t>
            </a:r>
            <a:r>
              <a:rPr lang="is-IS" sz="2000" dirty="0">
                <a:latin typeface="Comic Sans MS"/>
                <a:ea typeface="ＭＳ 明朝"/>
                <a:cs typeface="Comic Sans MS"/>
              </a:rPr>
              <a:t>de moi</a:t>
            </a:r>
          </a:p>
          <a:p>
            <a:pPr>
              <a:lnSpc>
                <a:spcPct val="200000"/>
              </a:lnSpc>
            </a:pPr>
            <a:r>
              <a:rPr lang="is-IS" sz="2000" dirty="0">
                <a:latin typeface="Comic Sans MS"/>
                <a:ea typeface="ＭＳ 明朝"/>
                <a:cs typeface="Comic Sans MS"/>
              </a:rPr>
              <a:t>Mais je suis aussi timide parfois. </a:t>
            </a:r>
          </a:p>
        </p:txBody>
      </p:sp>
      <p:sp>
        <p:nvSpPr>
          <p:cNvPr id="28" name="Forme libre 27"/>
          <p:cNvSpPr/>
          <p:nvPr/>
        </p:nvSpPr>
        <p:spPr>
          <a:xfrm>
            <a:off x="2219941" y="9276044"/>
            <a:ext cx="179999" cy="7198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Forme libre 32"/>
          <p:cNvSpPr/>
          <p:nvPr/>
        </p:nvSpPr>
        <p:spPr>
          <a:xfrm>
            <a:off x="2219940" y="7435842"/>
            <a:ext cx="492068" cy="78324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Forme libre 34"/>
          <p:cNvSpPr/>
          <p:nvPr/>
        </p:nvSpPr>
        <p:spPr>
          <a:xfrm>
            <a:off x="1869460" y="7441135"/>
            <a:ext cx="359997" cy="67738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Forme libre 35"/>
          <p:cNvSpPr/>
          <p:nvPr/>
        </p:nvSpPr>
        <p:spPr>
          <a:xfrm>
            <a:off x="73071" y="8058410"/>
            <a:ext cx="251997" cy="67738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Forme libre 37"/>
          <p:cNvSpPr/>
          <p:nvPr/>
        </p:nvSpPr>
        <p:spPr>
          <a:xfrm>
            <a:off x="1893043" y="8056279"/>
            <a:ext cx="395997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Forme libre 38"/>
          <p:cNvSpPr/>
          <p:nvPr/>
        </p:nvSpPr>
        <p:spPr>
          <a:xfrm>
            <a:off x="2295399" y="8662319"/>
            <a:ext cx="287999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Forme libre 39"/>
          <p:cNvSpPr/>
          <p:nvPr/>
        </p:nvSpPr>
        <p:spPr>
          <a:xfrm>
            <a:off x="1003733" y="8662329"/>
            <a:ext cx="259232" cy="7198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Forme libre 40"/>
          <p:cNvSpPr/>
          <p:nvPr/>
        </p:nvSpPr>
        <p:spPr>
          <a:xfrm>
            <a:off x="1840815" y="8663429"/>
            <a:ext cx="359997" cy="6978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Forme libre 41"/>
          <p:cNvSpPr/>
          <p:nvPr/>
        </p:nvSpPr>
        <p:spPr>
          <a:xfrm>
            <a:off x="1322228" y="8664924"/>
            <a:ext cx="431999" cy="66791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Forme libre 42"/>
          <p:cNvSpPr/>
          <p:nvPr/>
        </p:nvSpPr>
        <p:spPr>
          <a:xfrm>
            <a:off x="2655735" y="8662319"/>
            <a:ext cx="429631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Forme libre 43"/>
          <p:cNvSpPr/>
          <p:nvPr/>
        </p:nvSpPr>
        <p:spPr>
          <a:xfrm>
            <a:off x="89803" y="9278165"/>
            <a:ext cx="536846" cy="67738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Forme libre 45"/>
          <p:cNvSpPr/>
          <p:nvPr/>
        </p:nvSpPr>
        <p:spPr>
          <a:xfrm>
            <a:off x="3430588" y="9276034"/>
            <a:ext cx="468000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52070">
            <a:off x="4394402" y="161107"/>
            <a:ext cx="430172" cy="539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4" name="Forme libre 73"/>
          <p:cNvSpPr/>
          <p:nvPr/>
        </p:nvSpPr>
        <p:spPr>
          <a:xfrm>
            <a:off x="406665" y="8056292"/>
            <a:ext cx="143997" cy="71974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Forme libre 74"/>
          <p:cNvSpPr/>
          <p:nvPr/>
        </p:nvSpPr>
        <p:spPr>
          <a:xfrm>
            <a:off x="535733" y="8056289"/>
            <a:ext cx="468000" cy="7198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Forme libre 75"/>
          <p:cNvSpPr/>
          <p:nvPr/>
        </p:nvSpPr>
        <p:spPr>
          <a:xfrm>
            <a:off x="1087813" y="8056279"/>
            <a:ext cx="250884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Forme libre 76"/>
          <p:cNvSpPr/>
          <p:nvPr/>
        </p:nvSpPr>
        <p:spPr>
          <a:xfrm>
            <a:off x="1397746" y="8056279"/>
            <a:ext cx="430884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Forme libre 77"/>
          <p:cNvSpPr/>
          <p:nvPr/>
        </p:nvSpPr>
        <p:spPr>
          <a:xfrm>
            <a:off x="2284669" y="8056279"/>
            <a:ext cx="467999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Forme libre 78"/>
          <p:cNvSpPr/>
          <p:nvPr/>
        </p:nvSpPr>
        <p:spPr>
          <a:xfrm>
            <a:off x="63716" y="8662332"/>
            <a:ext cx="396000" cy="71974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Forme libre 79"/>
          <p:cNvSpPr/>
          <p:nvPr/>
        </p:nvSpPr>
        <p:spPr>
          <a:xfrm>
            <a:off x="443597" y="8662329"/>
            <a:ext cx="468000" cy="7198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Forme libre 80"/>
          <p:cNvSpPr/>
          <p:nvPr/>
        </p:nvSpPr>
        <p:spPr>
          <a:xfrm>
            <a:off x="711153" y="9276047"/>
            <a:ext cx="251995" cy="71974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Forme libre 81"/>
          <p:cNvSpPr/>
          <p:nvPr/>
        </p:nvSpPr>
        <p:spPr>
          <a:xfrm>
            <a:off x="1033882" y="9276044"/>
            <a:ext cx="431999" cy="7198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Forme libre 86"/>
          <p:cNvSpPr/>
          <p:nvPr/>
        </p:nvSpPr>
        <p:spPr>
          <a:xfrm>
            <a:off x="2392674" y="9276034"/>
            <a:ext cx="539999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Forme libre 87"/>
          <p:cNvSpPr/>
          <p:nvPr/>
        </p:nvSpPr>
        <p:spPr>
          <a:xfrm>
            <a:off x="1556745" y="9276034"/>
            <a:ext cx="286884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Forme libre 88"/>
          <p:cNvSpPr/>
          <p:nvPr/>
        </p:nvSpPr>
        <p:spPr>
          <a:xfrm>
            <a:off x="1839379" y="9276034"/>
            <a:ext cx="286883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Forme libre 89"/>
          <p:cNvSpPr/>
          <p:nvPr/>
        </p:nvSpPr>
        <p:spPr>
          <a:xfrm>
            <a:off x="3023990" y="9276034"/>
            <a:ext cx="395998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Rectangle à coins arrondis 92"/>
          <p:cNvSpPr/>
          <p:nvPr/>
        </p:nvSpPr>
        <p:spPr>
          <a:xfrm>
            <a:off x="2366815" y="5164400"/>
            <a:ext cx="2171700" cy="42545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400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Lecture 31</a:t>
            </a:r>
            <a:endParaRPr lang="fr-FR" sz="1400" dirty="0">
              <a:effectLst/>
              <a:ea typeface="ＭＳ 明朝"/>
              <a:cs typeface="Times New Roman"/>
            </a:endParaRPr>
          </a:p>
        </p:txBody>
      </p:sp>
      <p:pic>
        <p:nvPicPr>
          <p:cNvPr id="94" name="Image 9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52070">
            <a:off x="4418067" y="5087621"/>
            <a:ext cx="430172" cy="539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1" name="Forme libre 50"/>
          <p:cNvSpPr/>
          <p:nvPr/>
        </p:nvSpPr>
        <p:spPr>
          <a:xfrm>
            <a:off x="2932673" y="6215943"/>
            <a:ext cx="251997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Forme libre 51"/>
          <p:cNvSpPr/>
          <p:nvPr/>
        </p:nvSpPr>
        <p:spPr>
          <a:xfrm>
            <a:off x="2808941" y="6821564"/>
            <a:ext cx="179996" cy="75254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Forme libre 52"/>
          <p:cNvSpPr/>
          <p:nvPr/>
        </p:nvSpPr>
        <p:spPr>
          <a:xfrm>
            <a:off x="3184670" y="6215943"/>
            <a:ext cx="503999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Forme libre 53"/>
          <p:cNvSpPr/>
          <p:nvPr/>
        </p:nvSpPr>
        <p:spPr>
          <a:xfrm>
            <a:off x="2299585" y="6215943"/>
            <a:ext cx="291461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Forme libre 54"/>
          <p:cNvSpPr/>
          <p:nvPr/>
        </p:nvSpPr>
        <p:spPr>
          <a:xfrm>
            <a:off x="979211" y="6215953"/>
            <a:ext cx="259232" cy="53614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Forme libre 55"/>
          <p:cNvSpPr/>
          <p:nvPr/>
        </p:nvSpPr>
        <p:spPr>
          <a:xfrm>
            <a:off x="1559977" y="6218075"/>
            <a:ext cx="647897" cy="67737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Forme libre 56"/>
          <p:cNvSpPr/>
          <p:nvPr/>
        </p:nvSpPr>
        <p:spPr>
          <a:xfrm>
            <a:off x="1319686" y="6218548"/>
            <a:ext cx="249973" cy="6679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Forme libre 58"/>
          <p:cNvSpPr/>
          <p:nvPr/>
        </p:nvSpPr>
        <p:spPr>
          <a:xfrm>
            <a:off x="84667" y="6825323"/>
            <a:ext cx="263484" cy="67737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Forme libre 59"/>
          <p:cNvSpPr/>
          <p:nvPr/>
        </p:nvSpPr>
        <p:spPr>
          <a:xfrm>
            <a:off x="1685372" y="6823191"/>
            <a:ext cx="251996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Forme libre 60"/>
          <p:cNvSpPr/>
          <p:nvPr/>
        </p:nvSpPr>
        <p:spPr>
          <a:xfrm>
            <a:off x="1339255" y="6828606"/>
            <a:ext cx="322780" cy="61171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Forme libre 61"/>
          <p:cNvSpPr/>
          <p:nvPr/>
        </p:nvSpPr>
        <p:spPr>
          <a:xfrm>
            <a:off x="2308211" y="6823201"/>
            <a:ext cx="287999" cy="7198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Forme libre 62"/>
          <p:cNvSpPr/>
          <p:nvPr/>
        </p:nvSpPr>
        <p:spPr>
          <a:xfrm>
            <a:off x="2572672" y="6823191"/>
            <a:ext cx="251996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Forme libre 63"/>
          <p:cNvSpPr/>
          <p:nvPr/>
        </p:nvSpPr>
        <p:spPr>
          <a:xfrm>
            <a:off x="2023592" y="6829079"/>
            <a:ext cx="287999" cy="60225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Forme libre 64"/>
          <p:cNvSpPr/>
          <p:nvPr/>
        </p:nvSpPr>
        <p:spPr>
          <a:xfrm>
            <a:off x="61179" y="6215956"/>
            <a:ext cx="396000" cy="53609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Forme libre 65"/>
          <p:cNvSpPr/>
          <p:nvPr/>
        </p:nvSpPr>
        <p:spPr>
          <a:xfrm>
            <a:off x="441060" y="6215953"/>
            <a:ext cx="468000" cy="53614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Forme libre 66"/>
          <p:cNvSpPr/>
          <p:nvPr/>
        </p:nvSpPr>
        <p:spPr>
          <a:xfrm>
            <a:off x="412547" y="6823204"/>
            <a:ext cx="396000" cy="71974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Forme libre 67"/>
          <p:cNvSpPr/>
          <p:nvPr/>
        </p:nvSpPr>
        <p:spPr>
          <a:xfrm>
            <a:off x="792428" y="6823201"/>
            <a:ext cx="468000" cy="7198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Forme libre 68"/>
          <p:cNvSpPr/>
          <p:nvPr/>
        </p:nvSpPr>
        <p:spPr>
          <a:xfrm>
            <a:off x="2639494" y="6215943"/>
            <a:ext cx="255460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Forme libre 69"/>
          <p:cNvSpPr/>
          <p:nvPr/>
        </p:nvSpPr>
        <p:spPr>
          <a:xfrm>
            <a:off x="3001579" y="6823191"/>
            <a:ext cx="251996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Forme libre 84"/>
          <p:cNvSpPr/>
          <p:nvPr/>
        </p:nvSpPr>
        <p:spPr>
          <a:xfrm>
            <a:off x="1025893" y="7439014"/>
            <a:ext cx="252000" cy="7198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Forme libre 85"/>
          <p:cNvSpPr/>
          <p:nvPr/>
        </p:nvSpPr>
        <p:spPr>
          <a:xfrm>
            <a:off x="1312638" y="7441609"/>
            <a:ext cx="461438" cy="66791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Forme libre 90"/>
          <p:cNvSpPr/>
          <p:nvPr/>
        </p:nvSpPr>
        <p:spPr>
          <a:xfrm>
            <a:off x="85876" y="7439017"/>
            <a:ext cx="396000" cy="71974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Forme libre 91"/>
          <p:cNvSpPr/>
          <p:nvPr/>
        </p:nvSpPr>
        <p:spPr>
          <a:xfrm>
            <a:off x="465757" y="7439014"/>
            <a:ext cx="468000" cy="7198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2146" y="2099933"/>
            <a:ext cx="615516" cy="827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" name="Image 7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2145" y="833403"/>
            <a:ext cx="693630" cy="827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5689" y="3231529"/>
            <a:ext cx="700086" cy="827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2" name="Image 7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7453" y="2286198"/>
            <a:ext cx="553604" cy="827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15818" y="1057666"/>
            <a:ext cx="755239" cy="827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3" name="Image 72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43794" y="3676264"/>
            <a:ext cx="727263" cy="827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3" name="Image 8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2146" y="7258210"/>
            <a:ext cx="615516" cy="827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4" name="Image 8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2145" y="5991680"/>
            <a:ext cx="693630" cy="827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5" name="Image 9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5689" y="8389806"/>
            <a:ext cx="700086" cy="827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6" name="Image 9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7453" y="7444475"/>
            <a:ext cx="553604" cy="827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7" name="Image 96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15818" y="6215943"/>
            <a:ext cx="755239" cy="827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8" name="Image 97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43794" y="8834541"/>
            <a:ext cx="727263" cy="827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2423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Zone de texte 5"/>
          <p:cNvSpPr txBox="1"/>
          <p:nvPr/>
        </p:nvSpPr>
        <p:spPr>
          <a:xfrm>
            <a:off x="0" y="5921872"/>
            <a:ext cx="6858000" cy="3687795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200000"/>
              </a:lnSpc>
            </a:pPr>
            <a:r>
              <a:rPr lang="is-IS" sz="2000" dirty="0" smtClean="0">
                <a:latin typeface="Comic Sans MS"/>
                <a:ea typeface="ＭＳ 明朝"/>
                <a:cs typeface="Comic Sans MS"/>
              </a:rPr>
              <a:t>Il m’arrive d’être </a:t>
            </a:r>
            <a:r>
              <a:rPr lang="is-IS" sz="2000" dirty="0" smtClean="0">
                <a:solidFill>
                  <a:srgbClr val="008000"/>
                </a:solidFill>
                <a:latin typeface="Comic Sans MS"/>
                <a:ea typeface="ＭＳ 明朝"/>
                <a:cs typeface="Comic Sans MS"/>
              </a:rPr>
              <a:t>in</a:t>
            </a:r>
            <a:r>
              <a:rPr lang="is-IS" sz="2000" dirty="0" smtClean="0">
                <a:solidFill>
                  <a:srgbClr val="0000FF"/>
                </a:solidFill>
                <a:latin typeface="Comic Sans MS"/>
                <a:ea typeface="ＭＳ 明朝"/>
                <a:cs typeface="Comic Sans MS"/>
              </a:rPr>
              <a:t>qu</a:t>
            </a:r>
            <a:r>
              <a:rPr lang="is-IS" sz="2000" dirty="0" smtClean="0">
                <a:latin typeface="Comic Sans MS"/>
                <a:ea typeface="ＭＳ 明朝"/>
                <a:cs typeface="Comic Sans MS"/>
              </a:rPr>
              <a:t>i</a:t>
            </a:r>
            <a:r>
              <a:rPr lang="is-IS" sz="2000" dirty="0" smtClean="0">
                <a:solidFill>
                  <a:srgbClr val="008000"/>
                </a:solidFill>
                <a:latin typeface="Comic Sans MS"/>
                <a:ea typeface="ＭＳ 明朝"/>
                <a:cs typeface="Comic Sans MS"/>
              </a:rPr>
              <a:t>et</a:t>
            </a:r>
            <a:r>
              <a:rPr lang="is-IS" sz="2000" dirty="0" smtClean="0">
                <a:latin typeface="Comic Sans MS"/>
                <a:ea typeface="ＭＳ 明朝"/>
                <a:cs typeface="Comic Sans MS"/>
              </a:rPr>
              <a:t>, </a:t>
            </a:r>
          </a:p>
          <a:p>
            <a:pPr>
              <a:lnSpc>
                <a:spcPct val="200000"/>
              </a:lnSpc>
            </a:pPr>
            <a:r>
              <a:rPr lang="is-IS" sz="2000" dirty="0" smtClean="0">
                <a:latin typeface="Comic Sans MS"/>
                <a:ea typeface="ＭＳ 明朝"/>
                <a:cs typeface="Comic Sans MS"/>
              </a:rPr>
              <a:t>m</a:t>
            </a:r>
            <a:r>
              <a:rPr lang="is-IS" sz="2000" dirty="0" smtClean="0">
                <a:solidFill>
                  <a:srgbClr val="008000"/>
                </a:solidFill>
                <a:latin typeface="Comic Sans MS"/>
                <a:ea typeface="ＭＳ 明朝"/>
                <a:cs typeface="Comic Sans MS"/>
              </a:rPr>
              <a:t>ai</a:t>
            </a:r>
            <a:r>
              <a:rPr lang="is-IS" sz="2000" dirty="0" smtClean="0">
                <a:solidFill>
                  <a:srgbClr val="A6A6A6"/>
                </a:solidFill>
                <a:latin typeface="Comic Sans MS"/>
                <a:ea typeface="ＭＳ 明朝"/>
                <a:cs typeface="Comic Sans MS"/>
              </a:rPr>
              <a:t>s</a:t>
            </a:r>
            <a:r>
              <a:rPr lang="is-IS" sz="2000" dirty="0" smtClean="0">
                <a:latin typeface="Comic Sans MS"/>
                <a:ea typeface="ＭＳ 明朝"/>
                <a:cs typeface="Comic Sans MS"/>
              </a:rPr>
              <a:t> le plu</a:t>
            </a:r>
            <a:r>
              <a:rPr lang="is-IS" sz="2000" dirty="0" smtClean="0">
                <a:solidFill>
                  <a:schemeClr val="bg1">
                    <a:lumMod val="65000"/>
                  </a:schemeClr>
                </a:solidFill>
                <a:latin typeface="Comic Sans MS"/>
                <a:ea typeface="ＭＳ 明朝"/>
                <a:cs typeface="Comic Sans MS"/>
              </a:rPr>
              <a:t>s</a:t>
            </a:r>
            <a:r>
              <a:rPr lang="is-IS" sz="2000" dirty="0" smtClean="0">
                <a:latin typeface="Comic Sans MS"/>
                <a:ea typeface="ＭＳ 明朝"/>
                <a:cs typeface="Comic Sans MS"/>
              </a:rPr>
              <a:t> s</a:t>
            </a:r>
            <a:r>
              <a:rPr lang="is-IS" sz="2000" dirty="0" smtClean="0">
                <a:solidFill>
                  <a:srgbClr val="008000"/>
                </a:solidFill>
                <a:latin typeface="Comic Sans MS"/>
                <a:ea typeface="ＭＳ 明朝"/>
                <a:cs typeface="Comic Sans MS"/>
              </a:rPr>
              <a:t>ou</a:t>
            </a:r>
            <a:r>
              <a:rPr lang="is-IS" sz="2000" dirty="0" smtClean="0">
                <a:latin typeface="Comic Sans MS"/>
                <a:ea typeface="ＭＳ 明朝"/>
                <a:cs typeface="Comic Sans MS"/>
              </a:rPr>
              <a:t>v</a:t>
            </a:r>
            <a:r>
              <a:rPr lang="is-IS" sz="2000" dirty="0" smtClean="0">
                <a:solidFill>
                  <a:srgbClr val="008000"/>
                </a:solidFill>
                <a:latin typeface="Comic Sans MS"/>
                <a:ea typeface="ＭＳ 明朝"/>
                <a:cs typeface="Comic Sans MS"/>
              </a:rPr>
              <a:t>en</a:t>
            </a:r>
            <a:r>
              <a:rPr lang="is-IS" sz="2000" dirty="0" smtClean="0">
                <a:solidFill>
                  <a:srgbClr val="A6A6A6"/>
                </a:solidFill>
                <a:latin typeface="Comic Sans MS"/>
                <a:ea typeface="ＭＳ 明朝"/>
                <a:cs typeface="Comic Sans MS"/>
              </a:rPr>
              <a:t>t</a:t>
            </a:r>
            <a:r>
              <a:rPr lang="is-IS" sz="2000" dirty="0" smtClean="0">
                <a:latin typeface="Comic Sans MS"/>
                <a:ea typeface="ＭＳ 明朝"/>
                <a:cs typeface="Comic Sans MS"/>
              </a:rPr>
              <a:t>, je sui</a:t>
            </a:r>
            <a:r>
              <a:rPr lang="is-IS" sz="2000" dirty="0" smtClean="0">
                <a:solidFill>
                  <a:srgbClr val="A6A6A6"/>
                </a:solidFill>
                <a:latin typeface="Comic Sans MS"/>
                <a:ea typeface="ＭＳ 明朝"/>
                <a:cs typeface="Comic Sans MS"/>
              </a:rPr>
              <a:t>s</a:t>
            </a:r>
            <a:r>
              <a:rPr lang="is-IS" sz="2000" dirty="0" smtClean="0">
                <a:latin typeface="Comic Sans MS"/>
                <a:ea typeface="ＭＳ 明朝"/>
                <a:cs typeface="Comic Sans MS"/>
              </a:rPr>
              <a:t> t</a:t>
            </a:r>
            <a:r>
              <a:rPr lang="is-IS" sz="2000" dirty="0" smtClean="0">
                <a:solidFill>
                  <a:srgbClr val="008000"/>
                </a:solidFill>
                <a:latin typeface="Comic Sans MS"/>
                <a:ea typeface="ＭＳ 明朝"/>
                <a:cs typeface="Comic Sans MS"/>
              </a:rPr>
              <a:t>ou</a:t>
            </a:r>
            <a:r>
              <a:rPr lang="is-IS" sz="2000" dirty="0" smtClean="0">
                <a:solidFill>
                  <a:srgbClr val="A6A6A6"/>
                </a:solidFill>
                <a:latin typeface="Comic Sans MS"/>
                <a:ea typeface="ＭＳ 明朝"/>
                <a:cs typeface="Comic Sans MS"/>
              </a:rPr>
              <a:t>t</a:t>
            </a:r>
            <a:r>
              <a:rPr lang="is-IS" sz="2000" dirty="0" smtClean="0">
                <a:latin typeface="Comic Sans MS"/>
                <a:ea typeface="ＭＳ 明朝"/>
                <a:cs typeface="Comic Sans MS"/>
              </a:rPr>
              <a:t> f</a:t>
            </a:r>
            <a:r>
              <a:rPr lang="is-IS" sz="2000" dirty="0" smtClean="0">
                <a:solidFill>
                  <a:srgbClr val="008000"/>
                </a:solidFill>
                <a:latin typeface="Comic Sans MS"/>
                <a:ea typeface="ＭＳ 明朝"/>
                <a:cs typeface="Comic Sans MS"/>
              </a:rPr>
              <a:t>ou</a:t>
            </a:r>
            <a:r>
              <a:rPr lang="is-IS" sz="2000" dirty="0" smtClean="0">
                <a:latin typeface="Comic Sans MS"/>
                <a:ea typeface="ＭＳ 明朝"/>
                <a:cs typeface="Comic Sans MS"/>
              </a:rPr>
              <a:t>f</a:t>
            </a:r>
            <a:r>
              <a:rPr lang="is-IS" sz="2000" dirty="0" smtClean="0">
                <a:solidFill>
                  <a:srgbClr val="008000"/>
                </a:solidFill>
                <a:latin typeface="Comic Sans MS"/>
                <a:ea typeface="ＭＳ 明朝"/>
                <a:cs typeface="Comic Sans MS"/>
              </a:rPr>
              <a:t>ou</a:t>
            </a:r>
            <a:r>
              <a:rPr lang="is-IS" sz="2000" dirty="0" smtClean="0">
                <a:latin typeface="Comic Sans MS"/>
                <a:ea typeface="ＭＳ 明朝"/>
                <a:cs typeface="Comic Sans MS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is-IS" sz="2000" dirty="0" smtClean="0">
                <a:latin typeface="Comic Sans MS"/>
                <a:ea typeface="ＭＳ 明朝"/>
                <a:cs typeface="Comic Sans MS"/>
              </a:rPr>
              <a:t>Parf</a:t>
            </a:r>
            <a:r>
              <a:rPr lang="is-IS" sz="2000" dirty="0" smtClean="0">
                <a:solidFill>
                  <a:srgbClr val="008000"/>
                </a:solidFill>
                <a:latin typeface="Comic Sans MS"/>
                <a:ea typeface="ＭＳ 明朝"/>
                <a:cs typeface="Comic Sans MS"/>
              </a:rPr>
              <a:t>oi</a:t>
            </a:r>
            <a:r>
              <a:rPr lang="is-IS" sz="2000" dirty="0" smtClean="0">
                <a:solidFill>
                  <a:srgbClr val="A6A6A6"/>
                </a:solidFill>
                <a:latin typeface="Comic Sans MS"/>
                <a:ea typeface="ＭＳ 明朝"/>
                <a:cs typeface="Comic Sans MS"/>
              </a:rPr>
              <a:t>s</a:t>
            </a:r>
            <a:r>
              <a:rPr lang="is-IS" sz="2000" dirty="0" smtClean="0">
                <a:latin typeface="Comic Sans MS"/>
                <a:ea typeface="ＭＳ 明朝"/>
                <a:cs typeface="Comic Sans MS"/>
              </a:rPr>
              <a:t> je me s</a:t>
            </a:r>
            <a:r>
              <a:rPr lang="is-IS" sz="2000" dirty="0" smtClean="0">
                <a:solidFill>
                  <a:srgbClr val="008000"/>
                </a:solidFill>
                <a:latin typeface="Comic Sans MS"/>
                <a:ea typeface="ＭＳ 明朝"/>
                <a:cs typeface="Comic Sans MS"/>
              </a:rPr>
              <a:t>en</a:t>
            </a:r>
            <a:r>
              <a:rPr lang="is-IS" sz="2000" dirty="0" smtClean="0">
                <a:solidFill>
                  <a:srgbClr val="A6A6A6"/>
                </a:solidFill>
                <a:latin typeface="Comic Sans MS"/>
                <a:ea typeface="ＭＳ 明朝"/>
                <a:cs typeface="Comic Sans MS"/>
              </a:rPr>
              <a:t>s</a:t>
            </a:r>
            <a:r>
              <a:rPr lang="is-IS" sz="2000" dirty="0" smtClean="0">
                <a:latin typeface="Comic Sans MS"/>
                <a:ea typeface="ＭＳ 明朝"/>
                <a:cs typeface="Comic Sans MS"/>
              </a:rPr>
              <a:t> affamé,</a:t>
            </a:r>
          </a:p>
          <a:p>
            <a:pPr>
              <a:lnSpc>
                <a:spcPct val="200000"/>
              </a:lnSpc>
            </a:pPr>
            <a:r>
              <a:rPr lang="is-IS" sz="2000" dirty="0" smtClean="0">
                <a:latin typeface="Comic Sans MS"/>
                <a:ea typeface="ＭＳ 明朝"/>
                <a:cs typeface="Comic Sans MS"/>
              </a:rPr>
              <a:t>Et parf</a:t>
            </a:r>
            <a:r>
              <a:rPr lang="is-IS" sz="2000" dirty="0" smtClean="0">
                <a:solidFill>
                  <a:srgbClr val="008000"/>
                </a:solidFill>
                <a:latin typeface="Comic Sans MS"/>
                <a:ea typeface="ＭＳ 明朝"/>
                <a:cs typeface="Comic Sans MS"/>
              </a:rPr>
              <a:t>oi</a:t>
            </a:r>
            <a:r>
              <a:rPr lang="is-IS" sz="2000" dirty="0" smtClean="0">
                <a:solidFill>
                  <a:srgbClr val="A6A6A6"/>
                </a:solidFill>
                <a:latin typeface="Comic Sans MS"/>
                <a:ea typeface="ＭＳ 明朝"/>
                <a:cs typeface="Comic Sans MS"/>
              </a:rPr>
              <a:t>s</a:t>
            </a:r>
            <a:r>
              <a:rPr lang="is-IS" sz="2000" dirty="0" smtClean="0">
                <a:latin typeface="Comic Sans MS"/>
                <a:ea typeface="ＭＳ 明朝"/>
                <a:cs typeface="Comic Sans MS"/>
              </a:rPr>
              <a:t> je me s</a:t>
            </a:r>
            <a:r>
              <a:rPr lang="is-IS" sz="2000" dirty="0" smtClean="0">
                <a:solidFill>
                  <a:srgbClr val="008000"/>
                </a:solidFill>
                <a:latin typeface="Comic Sans MS"/>
                <a:ea typeface="ＭＳ 明朝"/>
                <a:cs typeface="Comic Sans MS"/>
              </a:rPr>
              <a:t>en</a:t>
            </a:r>
            <a:r>
              <a:rPr lang="is-IS" sz="2000" dirty="0" smtClean="0">
                <a:solidFill>
                  <a:srgbClr val="A6A6A6"/>
                </a:solidFill>
                <a:latin typeface="Comic Sans MS"/>
                <a:ea typeface="ＭＳ 明朝"/>
                <a:cs typeface="Comic Sans MS"/>
              </a:rPr>
              <a:t>s</a:t>
            </a:r>
            <a:r>
              <a:rPr lang="is-IS" sz="2000" dirty="0" smtClean="0">
                <a:latin typeface="Comic Sans MS"/>
                <a:ea typeface="ＭＳ 明朝"/>
                <a:cs typeface="Comic Sans MS"/>
              </a:rPr>
              <a:t> rassasié.</a:t>
            </a:r>
          </a:p>
          <a:p>
            <a:pPr>
              <a:lnSpc>
                <a:spcPct val="200000"/>
              </a:lnSpc>
            </a:pPr>
            <a:r>
              <a:rPr lang="is-IS" sz="2000" dirty="0" smtClean="0">
                <a:latin typeface="Comic Sans MS"/>
                <a:ea typeface="ＭＳ 明朝"/>
                <a:cs typeface="Comic Sans MS"/>
              </a:rPr>
              <a:t>Là, je me s</a:t>
            </a:r>
            <a:r>
              <a:rPr lang="is-IS" sz="2000" dirty="0" smtClean="0">
                <a:solidFill>
                  <a:srgbClr val="008000"/>
                </a:solidFill>
                <a:latin typeface="Comic Sans MS"/>
                <a:ea typeface="ＭＳ 明朝"/>
                <a:cs typeface="Comic Sans MS"/>
              </a:rPr>
              <a:t>en</a:t>
            </a:r>
            <a:r>
              <a:rPr lang="is-IS" sz="2000" dirty="0" smtClean="0">
                <a:solidFill>
                  <a:srgbClr val="A6A6A6"/>
                </a:solidFill>
                <a:latin typeface="Comic Sans MS"/>
                <a:ea typeface="ＭＳ 明朝"/>
                <a:cs typeface="Comic Sans MS"/>
              </a:rPr>
              <a:t>s</a:t>
            </a:r>
            <a:r>
              <a:rPr lang="is-IS" sz="2000" dirty="0" smtClean="0">
                <a:latin typeface="Comic Sans MS"/>
                <a:ea typeface="ＭＳ 明朝"/>
                <a:cs typeface="Comic Sans MS"/>
              </a:rPr>
              <a:t> un peu fati</a:t>
            </a:r>
            <a:r>
              <a:rPr lang="is-IS" sz="2000" dirty="0" smtClean="0">
                <a:solidFill>
                  <a:srgbClr val="0000FF"/>
                </a:solidFill>
                <a:latin typeface="Comic Sans MS"/>
                <a:ea typeface="ＭＳ 明朝"/>
                <a:cs typeface="Comic Sans MS"/>
              </a:rPr>
              <a:t>gu</a:t>
            </a:r>
            <a:r>
              <a:rPr lang="is-IS" sz="2000" dirty="0" smtClean="0">
                <a:latin typeface="Comic Sans MS"/>
                <a:ea typeface="ＭＳ 明朝"/>
                <a:cs typeface="Comic Sans MS"/>
              </a:rPr>
              <a:t>é. </a:t>
            </a:r>
          </a:p>
          <a:p>
            <a:pPr>
              <a:lnSpc>
                <a:spcPct val="200000"/>
              </a:lnSpc>
            </a:pPr>
            <a:r>
              <a:rPr lang="is-IS" sz="2000" dirty="0" smtClean="0">
                <a:latin typeface="Comic Sans MS"/>
                <a:ea typeface="ＭＳ 明朝"/>
                <a:cs typeface="Comic Sans MS"/>
              </a:rPr>
              <a:t>Comm</a:t>
            </a:r>
            <a:r>
              <a:rPr lang="is-IS" sz="2000" dirty="0" smtClean="0">
                <a:solidFill>
                  <a:srgbClr val="008000"/>
                </a:solidFill>
                <a:latin typeface="Comic Sans MS"/>
                <a:ea typeface="ＭＳ 明朝"/>
                <a:cs typeface="Comic Sans MS"/>
              </a:rPr>
              <a:t>en</a:t>
            </a:r>
            <a:r>
              <a:rPr lang="is-IS" sz="2000" dirty="0" smtClean="0">
                <a:solidFill>
                  <a:srgbClr val="A6A6A6"/>
                </a:solidFill>
                <a:latin typeface="Comic Sans MS"/>
                <a:ea typeface="ＭＳ 明朝"/>
                <a:cs typeface="Comic Sans MS"/>
              </a:rPr>
              <a:t>t</a:t>
            </a:r>
            <a:r>
              <a:rPr lang="is-IS" sz="2000" dirty="0" smtClean="0">
                <a:latin typeface="Comic Sans MS"/>
                <a:ea typeface="ＭＳ 明朝"/>
                <a:cs typeface="Comic Sans MS"/>
              </a:rPr>
              <a:t> te s</a:t>
            </a:r>
            <a:r>
              <a:rPr lang="is-IS" sz="2000" dirty="0" smtClean="0">
                <a:solidFill>
                  <a:srgbClr val="008000"/>
                </a:solidFill>
                <a:latin typeface="Comic Sans MS"/>
                <a:ea typeface="ＭＳ 明朝"/>
                <a:cs typeface="Comic Sans MS"/>
              </a:rPr>
              <a:t>en</a:t>
            </a:r>
            <a:r>
              <a:rPr lang="is-IS" sz="2000" dirty="0" smtClean="0">
                <a:solidFill>
                  <a:srgbClr val="A6A6A6"/>
                </a:solidFill>
                <a:latin typeface="Comic Sans MS"/>
                <a:ea typeface="ＭＳ 明朝"/>
                <a:cs typeface="Comic Sans MS"/>
              </a:rPr>
              <a:t>s</a:t>
            </a:r>
            <a:r>
              <a:rPr lang="is-IS" sz="2000" dirty="0" smtClean="0">
                <a:latin typeface="Comic Sans MS"/>
                <a:ea typeface="ＭＳ 明朝"/>
                <a:cs typeface="Comic Sans MS"/>
              </a:rPr>
              <a:t>-tu, t</a:t>
            </a:r>
            <a:r>
              <a:rPr lang="is-IS" sz="2000" dirty="0" smtClean="0">
                <a:solidFill>
                  <a:srgbClr val="008000"/>
                </a:solidFill>
                <a:latin typeface="Comic Sans MS"/>
                <a:ea typeface="ＭＳ 明朝"/>
                <a:cs typeface="Comic Sans MS"/>
              </a:rPr>
              <a:t>oi</a:t>
            </a:r>
            <a:r>
              <a:rPr lang="is-IS" sz="2000" dirty="0" smtClean="0">
                <a:latin typeface="Comic Sans MS"/>
                <a:ea typeface="ＭＳ 明朝"/>
                <a:cs typeface="Comic Sans MS"/>
              </a:rPr>
              <a:t> ? </a:t>
            </a:r>
            <a:endParaRPr lang="fr-FR" sz="2000" dirty="0" smtClean="0">
              <a:latin typeface="Comic Sans MS"/>
              <a:ea typeface="ＭＳ 明朝"/>
              <a:cs typeface="Comic Sans MS"/>
            </a:endParaRPr>
          </a:p>
          <a:p>
            <a:pPr>
              <a:lnSpc>
                <a:spcPct val="200000"/>
              </a:lnSpc>
            </a:pPr>
            <a:endParaRPr lang="fr-FR" sz="2000" dirty="0">
              <a:latin typeface="Comic Sans MS"/>
              <a:ea typeface="ＭＳ 明朝"/>
              <a:cs typeface="Comic Sans MS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2343150" y="237886"/>
            <a:ext cx="2171700" cy="42545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400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Lecture 32</a:t>
            </a:r>
            <a:endParaRPr lang="fr-FR" sz="1400" dirty="0">
              <a:effectLst/>
              <a:ea typeface="ＭＳ 明朝"/>
              <a:cs typeface="Times New Roman"/>
            </a:endParaRPr>
          </a:p>
        </p:txBody>
      </p:sp>
      <p:sp>
        <p:nvSpPr>
          <p:cNvPr id="18" name="Zone de texte 5"/>
          <p:cNvSpPr txBox="1"/>
          <p:nvPr/>
        </p:nvSpPr>
        <p:spPr>
          <a:xfrm>
            <a:off x="0" y="841872"/>
            <a:ext cx="6858000" cy="3687795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200000"/>
              </a:lnSpc>
            </a:pPr>
            <a:r>
              <a:rPr lang="is-IS" sz="2000" dirty="0" smtClean="0">
                <a:latin typeface="Comic Sans MS"/>
                <a:ea typeface="ＭＳ 明朝"/>
                <a:cs typeface="Comic Sans MS"/>
              </a:rPr>
              <a:t>Il m’arrive d’être inquiet, </a:t>
            </a:r>
          </a:p>
          <a:p>
            <a:pPr>
              <a:lnSpc>
                <a:spcPct val="200000"/>
              </a:lnSpc>
            </a:pPr>
            <a:r>
              <a:rPr lang="is-IS" sz="2000" dirty="0" smtClean="0">
                <a:latin typeface="Comic Sans MS"/>
                <a:ea typeface="ＭＳ 明朝"/>
                <a:cs typeface="Comic Sans MS"/>
              </a:rPr>
              <a:t>mais le plus souvent, je suis tout foufou.</a:t>
            </a:r>
          </a:p>
          <a:p>
            <a:pPr>
              <a:lnSpc>
                <a:spcPct val="200000"/>
              </a:lnSpc>
            </a:pPr>
            <a:r>
              <a:rPr lang="is-IS" sz="2000" dirty="0" smtClean="0">
                <a:latin typeface="Comic Sans MS"/>
                <a:ea typeface="ＭＳ 明朝"/>
                <a:cs typeface="Comic Sans MS"/>
              </a:rPr>
              <a:t>Parfois je me sens affamé,</a:t>
            </a:r>
          </a:p>
          <a:p>
            <a:pPr>
              <a:lnSpc>
                <a:spcPct val="200000"/>
              </a:lnSpc>
            </a:pPr>
            <a:r>
              <a:rPr lang="is-IS" sz="2000" dirty="0" smtClean="0">
                <a:latin typeface="Comic Sans MS"/>
                <a:ea typeface="ＭＳ 明朝"/>
                <a:cs typeface="Comic Sans MS"/>
              </a:rPr>
              <a:t>Et parfois je me sens rassasié.</a:t>
            </a:r>
          </a:p>
          <a:p>
            <a:pPr>
              <a:lnSpc>
                <a:spcPct val="200000"/>
              </a:lnSpc>
            </a:pPr>
            <a:r>
              <a:rPr lang="is-IS" sz="2000" dirty="0" smtClean="0">
                <a:latin typeface="Comic Sans MS"/>
                <a:ea typeface="ＭＳ 明朝"/>
                <a:cs typeface="Comic Sans MS"/>
              </a:rPr>
              <a:t>Là, je me sens un peu fatigué. </a:t>
            </a:r>
          </a:p>
          <a:p>
            <a:pPr>
              <a:lnSpc>
                <a:spcPct val="200000"/>
              </a:lnSpc>
            </a:pPr>
            <a:r>
              <a:rPr lang="is-IS" sz="2000" dirty="0" smtClean="0">
                <a:latin typeface="Comic Sans MS"/>
                <a:ea typeface="ＭＳ 明朝"/>
                <a:cs typeface="Comic Sans MS"/>
              </a:rPr>
              <a:t>Comment te sens-tu, toi ? </a:t>
            </a:r>
            <a:endParaRPr lang="fr-FR" sz="2000" dirty="0" smtClean="0">
              <a:latin typeface="Comic Sans MS"/>
              <a:ea typeface="ＭＳ 明朝"/>
              <a:cs typeface="Comic Sans MS"/>
            </a:endParaRPr>
          </a:p>
          <a:p>
            <a:pPr>
              <a:lnSpc>
                <a:spcPct val="200000"/>
              </a:lnSpc>
            </a:pPr>
            <a:endParaRPr lang="fr-FR" sz="2000" dirty="0">
              <a:latin typeface="Comic Sans MS"/>
              <a:ea typeface="ＭＳ 明朝"/>
              <a:cs typeface="Comic Sans MS"/>
            </a:endParaRPr>
          </a:p>
        </p:txBody>
      </p:sp>
      <p:sp>
        <p:nvSpPr>
          <p:cNvPr id="24" name="Forme libre 23"/>
          <p:cNvSpPr/>
          <p:nvPr/>
        </p:nvSpPr>
        <p:spPr>
          <a:xfrm>
            <a:off x="85770" y="6524290"/>
            <a:ext cx="215999" cy="67736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orme libre 24"/>
          <p:cNvSpPr/>
          <p:nvPr/>
        </p:nvSpPr>
        <p:spPr>
          <a:xfrm>
            <a:off x="343014" y="6522171"/>
            <a:ext cx="395998" cy="71974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orme libre 25"/>
          <p:cNvSpPr/>
          <p:nvPr/>
        </p:nvSpPr>
        <p:spPr>
          <a:xfrm>
            <a:off x="1417111" y="6522158"/>
            <a:ext cx="323997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Forme libre 26"/>
          <p:cNvSpPr/>
          <p:nvPr/>
        </p:nvSpPr>
        <p:spPr>
          <a:xfrm>
            <a:off x="2737114" y="6522158"/>
            <a:ext cx="251996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Forme libre 27"/>
          <p:cNvSpPr/>
          <p:nvPr/>
        </p:nvSpPr>
        <p:spPr>
          <a:xfrm>
            <a:off x="738714" y="6522168"/>
            <a:ext cx="324000" cy="7198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Forme libre 28"/>
          <p:cNvSpPr/>
          <p:nvPr/>
        </p:nvSpPr>
        <p:spPr>
          <a:xfrm>
            <a:off x="1049866" y="6524289"/>
            <a:ext cx="287997" cy="67738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Forme libre 29"/>
          <p:cNvSpPr/>
          <p:nvPr/>
        </p:nvSpPr>
        <p:spPr>
          <a:xfrm>
            <a:off x="85767" y="7114823"/>
            <a:ext cx="503999" cy="67738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Forme libre 30"/>
          <p:cNvSpPr/>
          <p:nvPr/>
        </p:nvSpPr>
        <p:spPr>
          <a:xfrm>
            <a:off x="668868" y="7112705"/>
            <a:ext cx="215997" cy="71974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Forme libre 31"/>
          <p:cNvSpPr/>
          <p:nvPr/>
        </p:nvSpPr>
        <p:spPr>
          <a:xfrm>
            <a:off x="2552700" y="7109414"/>
            <a:ext cx="250884" cy="78556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Forme libre 32"/>
          <p:cNvSpPr/>
          <p:nvPr/>
        </p:nvSpPr>
        <p:spPr>
          <a:xfrm>
            <a:off x="2866412" y="7109530"/>
            <a:ext cx="467999" cy="78324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Forme libre 33"/>
          <p:cNvSpPr/>
          <p:nvPr/>
        </p:nvSpPr>
        <p:spPr>
          <a:xfrm>
            <a:off x="961097" y="7112702"/>
            <a:ext cx="468000" cy="7198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Forme libre 34"/>
          <p:cNvSpPr/>
          <p:nvPr/>
        </p:nvSpPr>
        <p:spPr>
          <a:xfrm>
            <a:off x="1504950" y="7114823"/>
            <a:ext cx="395998" cy="67738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Forme libre 35"/>
          <p:cNvSpPr/>
          <p:nvPr/>
        </p:nvSpPr>
        <p:spPr>
          <a:xfrm>
            <a:off x="85769" y="7750045"/>
            <a:ext cx="360000" cy="67738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Forme libre 36"/>
          <p:cNvSpPr/>
          <p:nvPr/>
        </p:nvSpPr>
        <p:spPr>
          <a:xfrm>
            <a:off x="418084" y="7747927"/>
            <a:ext cx="504000" cy="71974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Forme libre 37"/>
          <p:cNvSpPr/>
          <p:nvPr/>
        </p:nvSpPr>
        <p:spPr>
          <a:xfrm>
            <a:off x="2472521" y="7744636"/>
            <a:ext cx="395997" cy="78556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Forme libre 38"/>
          <p:cNvSpPr/>
          <p:nvPr/>
        </p:nvSpPr>
        <p:spPr>
          <a:xfrm>
            <a:off x="2324099" y="7747914"/>
            <a:ext cx="143999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Forme libre 39"/>
          <p:cNvSpPr/>
          <p:nvPr/>
        </p:nvSpPr>
        <p:spPr>
          <a:xfrm>
            <a:off x="1014011" y="7747924"/>
            <a:ext cx="259232" cy="7198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Forme libre 40"/>
          <p:cNvSpPr/>
          <p:nvPr/>
        </p:nvSpPr>
        <p:spPr>
          <a:xfrm>
            <a:off x="1735671" y="7750046"/>
            <a:ext cx="503898" cy="67737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Forme libre 41"/>
          <p:cNvSpPr/>
          <p:nvPr/>
        </p:nvSpPr>
        <p:spPr>
          <a:xfrm>
            <a:off x="1339849" y="7750519"/>
            <a:ext cx="324000" cy="66791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Forme libre 42"/>
          <p:cNvSpPr/>
          <p:nvPr/>
        </p:nvSpPr>
        <p:spPr>
          <a:xfrm>
            <a:off x="2850649" y="7750984"/>
            <a:ext cx="324000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Forme libre 43"/>
          <p:cNvSpPr/>
          <p:nvPr/>
        </p:nvSpPr>
        <p:spPr>
          <a:xfrm>
            <a:off x="86832" y="8350347"/>
            <a:ext cx="251996" cy="67738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Forme libre 44"/>
          <p:cNvSpPr/>
          <p:nvPr/>
        </p:nvSpPr>
        <p:spPr>
          <a:xfrm>
            <a:off x="418085" y="8348702"/>
            <a:ext cx="395997" cy="71029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Forme libre 45"/>
          <p:cNvSpPr/>
          <p:nvPr/>
        </p:nvSpPr>
        <p:spPr>
          <a:xfrm>
            <a:off x="2684591" y="8348216"/>
            <a:ext cx="288000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Forme libre 46"/>
          <p:cNvSpPr/>
          <p:nvPr/>
        </p:nvSpPr>
        <p:spPr>
          <a:xfrm>
            <a:off x="2947061" y="8348216"/>
            <a:ext cx="387350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Forme libre 48"/>
          <p:cNvSpPr/>
          <p:nvPr/>
        </p:nvSpPr>
        <p:spPr>
          <a:xfrm>
            <a:off x="3090988" y="8963133"/>
            <a:ext cx="395998" cy="75254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Forme libre 50"/>
          <p:cNvSpPr/>
          <p:nvPr/>
        </p:nvSpPr>
        <p:spPr>
          <a:xfrm>
            <a:off x="3334412" y="8348216"/>
            <a:ext cx="323997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Forme libre 58"/>
          <p:cNvSpPr/>
          <p:nvPr/>
        </p:nvSpPr>
        <p:spPr>
          <a:xfrm>
            <a:off x="102701" y="8966892"/>
            <a:ext cx="263484" cy="67737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Forme libre 60"/>
          <p:cNvSpPr/>
          <p:nvPr/>
        </p:nvSpPr>
        <p:spPr>
          <a:xfrm>
            <a:off x="2182282" y="8961482"/>
            <a:ext cx="375767" cy="78556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Forme libre 61"/>
          <p:cNvSpPr/>
          <p:nvPr/>
        </p:nvSpPr>
        <p:spPr>
          <a:xfrm>
            <a:off x="2660364" y="8964770"/>
            <a:ext cx="259232" cy="7198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Forme libre 62"/>
          <p:cNvSpPr/>
          <p:nvPr/>
        </p:nvSpPr>
        <p:spPr>
          <a:xfrm>
            <a:off x="1839380" y="8966892"/>
            <a:ext cx="251898" cy="67737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Forme libre 63"/>
          <p:cNvSpPr/>
          <p:nvPr/>
        </p:nvSpPr>
        <p:spPr>
          <a:xfrm>
            <a:off x="2919597" y="8967365"/>
            <a:ext cx="179997" cy="6679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Forme libre 64"/>
          <p:cNvSpPr/>
          <p:nvPr/>
        </p:nvSpPr>
        <p:spPr>
          <a:xfrm>
            <a:off x="102701" y="9564740"/>
            <a:ext cx="263484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Forme libre 65"/>
          <p:cNvSpPr/>
          <p:nvPr/>
        </p:nvSpPr>
        <p:spPr>
          <a:xfrm>
            <a:off x="366185" y="9564740"/>
            <a:ext cx="791999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Forme libre 66"/>
          <p:cNvSpPr/>
          <p:nvPr/>
        </p:nvSpPr>
        <p:spPr>
          <a:xfrm>
            <a:off x="2194314" y="9564740"/>
            <a:ext cx="251996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Forme libre 67"/>
          <p:cNvSpPr/>
          <p:nvPr/>
        </p:nvSpPr>
        <p:spPr>
          <a:xfrm>
            <a:off x="1240240" y="9564740"/>
            <a:ext cx="259232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Forme libre 68"/>
          <p:cNvSpPr/>
          <p:nvPr/>
        </p:nvSpPr>
        <p:spPr>
          <a:xfrm>
            <a:off x="1564215" y="9564740"/>
            <a:ext cx="538782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Forme libre 72"/>
          <p:cNvSpPr/>
          <p:nvPr/>
        </p:nvSpPr>
        <p:spPr>
          <a:xfrm>
            <a:off x="2606520" y="9564740"/>
            <a:ext cx="323999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3732" y="144437"/>
            <a:ext cx="487613" cy="611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Image 1" descr="ParfoisJeMeSens.jpe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4748020" y="2205259"/>
            <a:ext cx="992512" cy="726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8" name="Image 47" descr="ParfoisJeMeSens.jpeg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04436" y="1774693"/>
            <a:ext cx="956734" cy="760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e 2" descr="ParfoisJeMeSens 1.jpe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913216" y="3018979"/>
            <a:ext cx="922867" cy="743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 descr="ParfoisJeMeSens 2.jpe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997747" y="936000"/>
            <a:ext cx="872059" cy="683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 descr="ParfoisJeMeSens 3.jpeg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815931" y="3662679"/>
            <a:ext cx="931919" cy="802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2" name="Rectangle à coins arrondis 51"/>
          <p:cNvSpPr/>
          <p:nvPr/>
        </p:nvSpPr>
        <p:spPr>
          <a:xfrm>
            <a:off x="2343150" y="5317886"/>
            <a:ext cx="2171700" cy="42545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400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Lecture 32</a:t>
            </a:r>
            <a:endParaRPr lang="fr-FR" sz="1400" dirty="0">
              <a:effectLst/>
              <a:ea typeface="ＭＳ 明朝"/>
              <a:cs typeface="Times New Roman"/>
            </a:endParaRPr>
          </a:p>
        </p:txBody>
      </p:sp>
      <p:pic>
        <p:nvPicPr>
          <p:cNvPr id="54" name="Image 5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3732" y="5224437"/>
            <a:ext cx="487613" cy="611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5" name="Image 54" descr="ParfoisJeMeSens.jpe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4748020" y="7285259"/>
            <a:ext cx="992512" cy="726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6" name="Image 55" descr="ParfoisJeMeSens.jpeg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04436" y="6854693"/>
            <a:ext cx="956734" cy="760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7" name="Image 56" descr="ParfoisJeMeSens 1.jpe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913216" y="8098979"/>
            <a:ext cx="922867" cy="743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8" name="Image 57" descr="ParfoisJeMeSens 2.jpe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997747" y="6016000"/>
            <a:ext cx="872059" cy="683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4" name="Image 73" descr="ParfoisJeMeSens 3.jpeg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815931" y="8742679"/>
            <a:ext cx="931919" cy="802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5" name="Forme libre 74"/>
          <p:cNvSpPr/>
          <p:nvPr/>
        </p:nvSpPr>
        <p:spPr>
          <a:xfrm>
            <a:off x="1716460" y="6522158"/>
            <a:ext cx="395997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Forme libre 75"/>
          <p:cNvSpPr/>
          <p:nvPr/>
        </p:nvSpPr>
        <p:spPr>
          <a:xfrm>
            <a:off x="2194313" y="6522158"/>
            <a:ext cx="215996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Forme libre 76"/>
          <p:cNvSpPr/>
          <p:nvPr/>
        </p:nvSpPr>
        <p:spPr>
          <a:xfrm>
            <a:off x="2417461" y="6522158"/>
            <a:ext cx="323993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Forme libre 77"/>
          <p:cNvSpPr/>
          <p:nvPr/>
        </p:nvSpPr>
        <p:spPr>
          <a:xfrm>
            <a:off x="1900948" y="7114823"/>
            <a:ext cx="503998" cy="67738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Forme libre 78"/>
          <p:cNvSpPr/>
          <p:nvPr/>
        </p:nvSpPr>
        <p:spPr>
          <a:xfrm>
            <a:off x="3416301" y="7109530"/>
            <a:ext cx="467999" cy="78324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Forme libre 79"/>
          <p:cNvSpPr/>
          <p:nvPr/>
        </p:nvSpPr>
        <p:spPr>
          <a:xfrm>
            <a:off x="3992480" y="7112692"/>
            <a:ext cx="395998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Forme libre 80"/>
          <p:cNvSpPr/>
          <p:nvPr/>
        </p:nvSpPr>
        <p:spPr>
          <a:xfrm>
            <a:off x="4388478" y="7130919"/>
            <a:ext cx="395998" cy="7200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Forme libre 81"/>
          <p:cNvSpPr/>
          <p:nvPr/>
        </p:nvSpPr>
        <p:spPr>
          <a:xfrm>
            <a:off x="797866" y="8348229"/>
            <a:ext cx="504000" cy="71974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Forme libre 82"/>
          <p:cNvSpPr/>
          <p:nvPr/>
        </p:nvSpPr>
        <p:spPr>
          <a:xfrm>
            <a:off x="1350490" y="8348226"/>
            <a:ext cx="259232" cy="7198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Forme libre 83"/>
          <p:cNvSpPr/>
          <p:nvPr/>
        </p:nvSpPr>
        <p:spPr>
          <a:xfrm>
            <a:off x="2080617" y="8350348"/>
            <a:ext cx="503898" cy="67737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Forme libre 84"/>
          <p:cNvSpPr/>
          <p:nvPr/>
        </p:nvSpPr>
        <p:spPr>
          <a:xfrm>
            <a:off x="1676328" y="8350821"/>
            <a:ext cx="324000" cy="66791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Forme libre 85"/>
          <p:cNvSpPr/>
          <p:nvPr/>
        </p:nvSpPr>
        <p:spPr>
          <a:xfrm>
            <a:off x="501646" y="8964770"/>
            <a:ext cx="259232" cy="71980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Forme libre 86"/>
          <p:cNvSpPr/>
          <p:nvPr/>
        </p:nvSpPr>
        <p:spPr>
          <a:xfrm>
            <a:off x="1231773" y="8966892"/>
            <a:ext cx="503898" cy="67737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Forme libre 87"/>
          <p:cNvSpPr/>
          <p:nvPr/>
        </p:nvSpPr>
        <p:spPr>
          <a:xfrm>
            <a:off x="827484" y="8967365"/>
            <a:ext cx="324000" cy="66791"/>
          </a:xfrm>
          <a:custGeom>
            <a:avLst/>
            <a:gdLst>
              <a:gd name="connsiteX0" fmla="*/ 0 w 309033"/>
              <a:gd name="connsiteY0" fmla="*/ 0 h 67738"/>
              <a:gd name="connsiteX1" fmla="*/ 173567 w 309033"/>
              <a:gd name="connsiteY1" fmla="*/ 67733 h 67738"/>
              <a:gd name="connsiteX2" fmla="*/ 309033 w 309033"/>
              <a:gd name="connsiteY2" fmla="*/ 4233 h 67738"/>
              <a:gd name="connsiteX3" fmla="*/ 309033 w 309033"/>
              <a:gd name="connsiteY3" fmla="*/ 4233 h 6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33" h="67738">
                <a:moveTo>
                  <a:pt x="0" y="0"/>
                </a:moveTo>
                <a:cubicBezTo>
                  <a:pt x="61031" y="33514"/>
                  <a:pt x="122062" y="67028"/>
                  <a:pt x="173567" y="67733"/>
                </a:cubicBezTo>
                <a:cubicBezTo>
                  <a:pt x="225072" y="68438"/>
                  <a:pt x="309033" y="4233"/>
                  <a:pt x="309033" y="4233"/>
                </a:cubicBezTo>
                <a:lnTo>
                  <a:pt x="309033" y="4233"/>
                </a:lnTo>
              </a:path>
            </a:pathLst>
          </a:custGeom>
          <a:ln>
            <a:solidFill>
              <a:srgbClr val="A6A6A6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450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93133" y="380981"/>
            <a:ext cx="6629400" cy="442172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fr-FR" sz="1600" dirty="0" err="1" smtClean="0">
                <a:latin typeface="Cursivestandard"/>
                <a:cs typeface="Cursivestandard"/>
              </a:rPr>
              <a:t>Lusigny</a:t>
            </a:r>
            <a:r>
              <a:rPr lang="fr-FR" sz="1600" dirty="0" smtClean="0">
                <a:latin typeface="Cursivestandard"/>
                <a:cs typeface="Cursivestandard"/>
              </a:rPr>
              <a:t>, ²le 18/01</a:t>
            </a:r>
            <a:endParaRPr lang="fr-FR" sz="1600" dirty="0">
              <a:latin typeface="Cursivestandard"/>
              <a:cs typeface="Cursivestandard"/>
            </a:endParaRPr>
          </a:p>
          <a:p>
            <a:pPr marL="627063">
              <a:lnSpc>
                <a:spcPct val="110000"/>
              </a:lnSpc>
            </a:pPr>
            <a:r>
              <a:rPr lang="fr-FR" sz="1600" dirty="0" smtClean="0">
                <a:latin typeface="Script Ecole 2"/>
                <a:cs typeface="Script Ecole 2"/>
              </a:rPr>
              <a:t>S</a:t>
            </a:r>
            <a:r>
              <a:rPr lang="fr-FR" sz="1600" dirty="0">
                <a:latin typeface="Cursivestandard"/>
                <a:cs typeface="Cursivestandard"/>
              </a:rPr>
              <a:t>²</a:t>
            </a:r>
            <a:r>
              <a:rPr lang="fr-FR" sz="1600" dirty="0" smtClean="0">
                <a:latin typeface="Cursivestandard"/>
                <a:cs typeface="Cursivestandard"/>
              </a:rPr>
              <a:t>alut </a:t>
            </a:r>
            <a:r>
              <a:rPr lang="fr-FR" sz="1600" dirty="0">
                <a:latin typeface="Cursivestandard"/>
                <a:cs typeface="Cursivestandard"/>
              </a:rPr>
              <a:t>²</a:t>
            </a:r>
            <a:r>
              <a:rPr lang="fr-FR" sz="1600" dirty="0" smtClean="0">
                <a:latin typeface="Cursivestandard"/>
                <a:cs typeface="Cursivestandard"/>
              </a:rPr>
              <a:t>le$ </a:t>
            </a:r>
            <a:r>
              <a:rPr lang="fr-FR" sz="1600" dirty="0">
                <a:latin typeface="Cursivestandard"/>
                <a:cs typeface="Cursivestandard"/>
              </a:rPr>
              <a:t>²</a:t>
            </a:r>
            <a:r>
              <a:rPr lang="fr-FR" sz="1600" dirty="0" smtClean="0">
                <a:latin typeface="Cursivestandard"/>
                <a:cs typeface="Cursivestandard"/>
              </a:rPr>
              <a:t>copain$,</a:t>
            </a:r>
          </a:p>
          <a:p>
            <a:pPr>
              <a:lnSpc>
                <a:spcPct val="110000"/>
              </a:lnSpc>
            </a:pPr>
            <a:endParaRPr lang="fr-FR" sz="1600" dirty="0">
              <a:latin typeface="Cursivestandard"/>
              <a:cs typeface="Cursivestandard"/>
            </a:endParaRPr>
          </a:p>
          <a:p>
            <a:pPr>
              <a:lnSpc>
                <a:spcPct val="110000"/>
              </a:lnSpc>
            </a:pPr>
            <a:r>
              <a:rPr lang="fr-FR" sz="1600" dirty="0" smtClean="0">
                <a:latin typeface="Script Ecole 2"/>
                <a:cs typeface="Script Ecole 2"/>
              </a:rPr>
              <a:t>O</a:t>
            </a:r>
            <a:r>
              <a:rPr lang="fr-FR" sz="1600" dirty="0" smtClean="0">
                <a:latin typeface="Cursivestandard"/>
                <a:cs typeface="Cursivestandard"/>
              </a:rPr>
              <a:t>n </a:t>
            </a:r>
            <a:r>
              <a:rPr lang="fr-FR" sz="1600" dirty="0" err="1" smtClean="0">
                <a:latin typeface="Cursivestandard"/>
                <a:cs typeface="Cursivestandard"/>
              </a:rPr>
              <a:t>vou</a:t>
            </a:r>
            <a:r>
              <a:rPr lang="fr-FR" sz="1600" dirty="0" smtClean="0">
                <a:latin typeface="Cursivestandard"/>
                <a:cs typeface="Cursivestandard"/>
              </a:rPr>
              <a:t>$ </a:t>
            </a:r>
            <a:r>
              <a:rPr lang="fr-FR" sz="1600" dirty="0">
                <a:latin typeface="Cursivestandard"/>
                <a:cs typeface="Cursivestandard"/>
              </a:rPr>
              <a:t>²</a:t>
            </a:r>
            <a:r>
              <a:rPr lang="fr-FR" sz="1600" dirty="0" smtClean="0">
                <a:latin typeface="Cursivestandard"/>
                <a:cs typeface="Cursivestandard"/>
              </a:rPr>
              <a:t>souhaite </a:t>
            </a:r>
            <a:r>
              <a:rPr lang="fr-FR" sz="1600" dirty="0">
                <a:latin typeface="Cursivestandard"/>
                <a:cs typeface="Cursivestandard"/>
              </a:rPr>
              <a:t>²</a:t>
            </a:r>
            <a:r>
              <a:rPr lang="fr-FR" sz="1600" dirty="0" smtClean="0">
                <a:latin typeface="Cursivestandard"/>
                <a:cs typeface="Cursivestandard"/>
              </a:rPr>
              <a:t>une </a:t>
            </a:r>
            <a:r>
              <a:rPr lang="fr-FR" sz="1600" dirty="0">
                <a:latin typeface="Cursivestandard"/>
                <a:cs typeface="Cursivestandard"/>
              </a:rPr>
              <a:t>²</a:t>
            </a:r>
            <a:r>
              <a:rPr lang="fr-FR" sz="1600" dirty="0" smtClean="0">
                <a:latin typeface="Cursivestandard"/>
                <a:cs typeface="Cursivestandard"/>
              </a:rPr>
              <a:t>bonne </a:t>
            </a:r>
            <a:r>
              <a:rPr lang="fr-FR" sz="1600" dirty="0">
                <a:latin typeface="Cursivestandard"/>
                <a:cs typeface="Cursivestandard"/>
              </a:rPr>
              <a:t>²</a:t>
            </a:r>
            <a:r>
              <a:rPr lang="fr-FR" sz="1600" dirty="0" smtClean="0">
                <a:latin typeface="Cursivestandard"/>
                <a:cs typeface="Cursivestandard"/>
              </a:rPr>
              <a:t>année. </a:t>
            </a:r>
            <a:r>
              <a:rPr lang="fr-FR" sz="1600" dirty="0" smtClean="0">
                <a:latin typeface="Script Ecole 2"/>
                <a:cs typeface="Script Ecole 2"/>
              </a:rPr>
              <a:t>O</a:t>
            </a:r>
            <a:r>
              <a:rPr lang="fr-FR" sz="1600" dirty="0" smtClean="0">
                <a:latin typeface="Cursivestandard"/>
                <a:cs typeface="Cursivestandard"/>
              </a:rPr>
              <a:t>n </a:t>
            </a:r>
            <a:r>
              <a:rPr lang="fr-FR" sz="1600" dirty="0">
                <a:latin typeface="Cursivestandard"/>
                <a:cs typeface="Cursivestandard"/>
              </a:rPr>
              <a:t>²</a:t>
            </a:r>
            <a:r>
              <a:rPr lang="fr-FR" sz="1600" dirty="0" smtClean="0">
                <a:latin typeface="Cursivestandard"/>
                <a:cs typeface="Cursivestandard"/>
              </a:rPr>
              <a:t>a </a:t>
            </a:r>
            <a:r>
              <a:rPr lang="fr-FR" sz="1600" dirty="0">
                <a:latin typeface="Cursivestandard"/>
                <a:cs typeface="Cursivestandard"/>
              </a:rPr>
              <a:t>²</a:t>
            </a:r>
            <a:r>
              <a:rPr lang="fr-FR" sz="1600" dirty="0" smtClean="0">
                <a:latin typeface="Cursivestandard"/>
                <a:cs typeface="Cursivestandard"/>
              </a:rPr>
              <a:t>regardé </a:t>
            </a:r>
            <a:r>
              <a:rPr lang="fr-FR" sz="1600" dirty="0">
                <a:latin typeface="Cursivestandard"/>
                <a:cs typeface="Cursivestandard"/>
              </a:rPr>
              <a:t>²</a:t>
            </a:r>
            <a:r>
              <a:rPr lang="fr-FR" sz="1600" dirty="0" smtClean="0">
                <a:latin typeface="Cursivestandard"/>
                <a:cs typeface="Cursivestandard"/>
              </a:rPr>
              <a:t>sur </a:t>
            </a:r>
            <a:r>
              <a:rPr lang="fr-FR" sz="1600" dirty="0" smtClean="0">
                <a:latin typeface="Script Ecole 2"/>
                <a:cs typeface="Script Ecole 2"/>
              </a:rPr>
              <a:t>I</a:t>
            </a:r>
            <a:r>
              <a:rPr lang="fr-FR" sz="1600" dirty="0" smtClean="0">
                <a:latin typeface="Cursivestandard"/>
                <a:cs typeface="Cursivestandard"/>
              </a:rPr>
              <a:t>nternet </a:t>
            </a:r>
            <a:r>
              <a:rPr lang="fr-FR" sz="1600" dirty="0">
                <a:latin typeface="Cursivestandard"/>
                <a:cs typeface="Cursivestandard"/>
              </a:rPr>
              <a:t>²</a:t>
            </a:r>
            <a:r>
              <a:rPr lang="fr-FR" sz="1600" dirty="0" smtClean="0">
                <a:latin typeface="Cursivestandard"/>
                <a:cs typeface="Cursivestandard"/>
              </a:rPr>
              <a:t>pour </a:t>
            </a:r>
            <a:r>
              <a:rPr lang="fr-FR" sz="1600" dirty="0">
                <a:latin typeface="Cursivestandard"/>
                <a:cs typeface="Cursivestandard"/>
              </a:rPr>
              <a:t>²</a:t>
            </a:r>
            <a:r>
              <a:rPr lang="fr-FR" sz="1600" dirty="0" smtClean="0">
                <a:latin typeface="Cursivestandard"/>
                <a:cs typeface="Cursivestandard"/>
              </a:rPr>
              <a:t>faire </a:t>
            </a:r>
            <a:r>
              <a:rPr lang="fr-FR" sz="1600" dirty="0">
                <a:latin typeface="Cursivestandard"/>
                <a:cs typeface="Cursivestandard"/>
              </a:rPr>
              <a:t>²</a:t>
            </a:r>
            <a:r>
              <a:rPr lang="fr-FR" sz="1600" dirty="0" smtClean="0">
                <a:latin typeface="Cursivestandard"/>
                <a:cs typeface="Cursivestandard"/>
              </a:rPr>
              <a:t>l’²itinéraire </a:t>
            </a:r>
            <a:r>
              <a:rPr lang="fr-FR" sz="1600" dirty="0">
                <a:latin typeface="Cursivestandard"/>
                <a:cs typeface="Cursivestandard"/>
              </a:rPr>
              <a:t>²</a:t>
            </a:r>
            <a:r>
              <a:rPr lang="fr-FR" sz="1600" dirty="0" smtClean="0">
                <a:latin typeface="Cursivestandard"/>
                <a:cs typeface="Cursivestandard"/>
              </a:rPr>
              <a:t>jusqu’²à </a:t>
            </a:r>
            <a:r>
              <a:rPr lang="fr-FR" sz="1600" dirty="0" err="1" smtClean="0">
                <a:latin typeface="Script Ecole 2"/>
                <a:cs typeface="Script Ecole 2"/>
              </a:rPr>
              <a:t>L</a:t>
            </a:r>
            <a:r>
              <a:rPr lang="fr-FR" sz="1600" dirty="0" err="1" smtClean="0">
                <a:latin typeface="Cursivestandard"/>
                <a:cs typeface="Cursivestandard"/>
              </a:rPr>
              <a:t>usigny</a:t>
            </a:r>
            <a:r>
              <a:rPr lang="fr-FR" sz="1600" dirty="0" smtClean="0">
                <a:latin typeface="Cursivestandard"/>
                <a:cs typeface="Cursivestandard"/>
              </a:rPr>
              <a:t>. </a:t>
            </a:r>
          </a:p>
          <a:p>
            <a:pPr>
              <a:lnSpc>
                <a:spcPct val="110000"/>
              </a:lnSpc>
            </a:pPr>
            <a:endParaRPr lang="fr-FR" sz="1600" dirty="0">
              <a:latin typeface="Cursivestandard"/>
              <a:cs typeface="Cursivestandard"/>
            </a:endParaRPr>
          </a:p>
          <a:p>
            <a:pPr>
              <a:lnSpc>
                <a:spcPct val="110000"/>
              </a:lnSpc>
            </a:pPr>
            <a:endParaRPr lang="fr-FR" sz="1600" dirty="0" smtClean="0">
              <a:latin typeface="Cursivestandard"/>
              <a:cs typeface="Cursivestandard"/>
            </a:endParaRPr>
          </a:p>
          <a:p>
            <a:pPr>
              <a:lnSpc>
                <a:spcPct val="110000"/>
              </a:lnSpc>
            </a:pPr>
            <a:r>
              <a:rPr lang="fr-FR" sz="1600" dirty="0" smtClean="0">
                <a:latin typeface="Script Ecole 2"/>
                <a:cs typeface="Script Ecole 2"/>
              </a:rPr>
              <a:t>O</a:t>
            </a:r>
            <a:r>
              <a:rPr lang="fr-FR" sz="1600" dirty="0" smtClean="0">
                <a:latin typeface="Cursivestandard"/>
                <a:cs typeface="Cursivestandard"/>
              </a:rPr>
              <a:t>n </a:t>
            </a:r>
            <a:r>
              <a:rPr lang="fr-FR" sz="1600" dirty="0" err="1" smtClean="0">
                <a:latin typeface="Cursivestandard"/>
                <a:cs typeface="Cursivestandard"/>
              </a:rPr>
              <a:t>vou</a:t>
            </a:r>
            <a:r>
              <a:rPr lang="fr-FR" sz="1600" dirty="0" smtClean="0">
                <a:latin typeface="Cursivestandard"/>
                <a:cs typeface="Cursivestandard"/>
              </a:rPr>
              <a:t>$ </a:t>
            </a:r>
            <a:r>
              <a:rPr lang="fr-FR" sz="1600" dirty="0">
                <a:latin typeface="Cursivestandard"/>
                <a:cs typeface="Cursivestandard"/>
              </a:rPr>
              <a:t>²</a:t>
            </a:r>
            <a:r>
              <a:rPr lang="fr-FR" sz="1600" dirty="0" smtClean="0">
                <a:latin typeface="Cursivestandard"/>
                <a:cs typeface="Cursivestandard"/>
              </a:rPr>
              <a:t>propose </a:t>
            </a:r>
            <a:r>
              <a:rPr lang="fr-FR" sz="1600" dirty="0">
                <a:latin typeface="Cursivestandard"/>
                <a:cs typeface="Cursivestandard"/>
              </a:rPr>
              <a:t>²</a:t>
            </a:r>
            <a:r>
              <a:rPr lang="fr-FR" sz="1600" dirty="0" smtClean="0">
                <a:latin typeface="Cursivestandard"/>
                <a:cs typeface="Cursivestandard"/>
              </a:rPr>
              <a:t>un </a:t>
            </a:r>
            <a:r>
              <a:rPr lang="fr-FR" sz="1600" dirty="0">
                <a:latin typeface="Cursivestandard"/>
                <a:cs typeface="Cursivestandard"/>
              </a:rPr>
              <a:t>²</a:t>
            </a:r>
            <a:r>
              <a:rPr lang="fr-FR" sz="1600" dirty="0" smtClean="0">
                <a:latin typeface="Cursivestandard"/>
                <a:cs typeface="Cursivestandard"/>
              </a:rPr>
              <a:t>petit </a:t>
            </a:r>
            <a:r>
              <a:rPr lang="fr-FR" sz="1600" dirty="0">
                <a:latin typeface="Cursivestandard"/>
                <a:cs typeface="Cursivestandard"/>
              </a:rPr>
              <a:t>²</a:t>
            </a:r>
            <a:r>
              <a:rPr lang="fr-FR" sz="1600" dirty="0" smtClean="0">
                <a:latin typeface="Cursivestandard"/>
                <a:cs typeface="Cursivestandard"/>
              </a:rPr>
              <a:t>jeu. </a:t>
            </a:r>
            <a:r>
              <a:rPr lang="fr-FR" sz="1600" dirty="0" err="1" smtClean="0">
                <a:latin typeface="Script Ecole 2"/>
                <a:cs typeface="Script Ecole 2"/>
              </a:rPr>
              <a:t>V</a:t>
            </a:r>
            <a:r>
              <a:rPr lang="fr-FR" sz="1600" dirty="0" err="1" smtClean="0">
                <a:latin typeface="Cursivestandard"/>
                <a:cs typeface="Cursivestandard"/>
              </a:rPr>
              <a:t>ou</a:t>
            </a:r>
            <a:r>
              <a:rPr lang="fr-FR" sz="1600" dirty="0" smtClean="0">
                <a:latin typeface="Cursivestandard"/>
                <a:cs typeface="Cursivestandard"/>
              </a:rPr>
              <a:t>$ </a:t>
            </a:r>
            <a:r>
              <a:rPr lang="fr-FR" sz="1600" dirty="0">
                <a:latin typeface="Cursivestandard"/>
                <a:cs typeface="Cursivestandard"/>
              </a:rPr>
              <a:t>²</a:t>
            </a:r>
            <a:r>
              <a:rPr lang="fr-FR" sz="1600" dirty="0" smtClean="0">
                <a:latin typeface="Cursivestandard"/>
                <a:cs typeface="Cursivestandard"/>
              </a:rPr>
              <a:t>allez </a:t>
            </a:r>
            <a:r>
              <a:rPr lang="fr-FR" sz="1600" dirty="0">
                <a:latin typeface="Cursivestandard"/>
                <a:cs typeface="Cursivestandard"/>
              </a:rPr>
              <a:t>²</a:t>
            </a:r>
            <a:r>
              <a:rPr lang="fr-FR" sz="1600" dirty="0" smtClean="0">
                <a:latin typeface="Cursivestandard"/>
                <a:cs typeface="Cursivestandard"/>
              </a:rPr>
              <a:t>sur « </a:t>
            </a:r>
            <a:r>
              <a:rPr lang="fr-FR" sz="1600" dirty="0" smtClean="0">
                <a:latin typeface="+mj-lt"/>
                <a:cs typeface="Script Ecole 2"/>
              </a:rPr>
              <a:t>Google </a:t>
            </a:r>
            <a:r>
              <a:rPr lang="fr-FR" sz="1600" dirty="0" err="1" smtClean="0">
                <a:latin typeface="+mj-lt"/>
                <a:cs typeface="Script Ecole 2"/>
              </a:rPr>
              <a:t>Maps</a:t>
            </a:r>
            <a:r>
              <a:rPr lang="fr-FR" sz="1600" dirty="0" smtClean="0">
                <a:latin typeface="Cursivestandard"/>
                <a:cs typeface="Cursivestandard"/>
              </a:rPr>
              <a:t> ». </a:t>
            </a:r>
          </a:p>
          <a:p>
            <a:pPr>
              <a:lnSpc>
                <a:spcPct val="110000"/>
              </a:lnSpc>
            </a:pPr>
            <a:r>
              <a:rPr lang="fr-FR" sz="1600" dirty="0" err="1" smtClean="0">
                <a:latin typeface="Script Ecole 2"/>
                <a:cs typeface="Script Ecole 2"/>
              </a:rPr>
              <a:t>V</a:t>
            </a:r>
            <a:r>
              <a:rPr lang="fr-FR" sz="1600" dirty="0" err="1" smtClean="0">
                <a:latin typeface="Cursivestandard"/>
                <a:cs typeface="Cursivestandard"/>
              </a:rPr>
              <a:t>ou</a:t>
            </a:r>
            <a:r>
              <a:rPr lang="fr-FR" sz="1600" dirty="0" smtClean="0">
                <a:latin typeface="Cursivestandard"/>
                <a:cs typeface="Cursivestandard"/>
              </a:rPr>
              <a:t>$ </a:t>
            </a:r>
            <a:r>
              <a:rPr lang="fr-FR" sz="1600" dirty="0">
                <a:latin typeface="Cursivestandard"/>
                <a:cs typeface="Cursivestandard"/>
              </a:rPr>
              <a:t>²</a:t>
            </a:r>
            <a:r>
              <a:rPr lang="fr-FR" sz="1600" dirty="0" smtClean="0">
                <a:latin typeface="Cursivestandard"/>
                <a:cs typeface="Cursivestandard"/>
              </a:rPr>
              <a:t>tapez : </a:t>
            </a:r>
            <a:r>
              <a:rPr lang="fr-FR" sz="1600" dirty="0" smtClean="0">
                <a:cs typeface="Script Ecole 2"/>
              </a:rPr>
              <a:t>Ecole </a:t>
            </a:r>
            <a:r>
              <a:rPr lang="fr-FR" sz="1600" dirty="0" smtClean="0">
                <a:cs typeface="Script Ecole 2"/>
              </a:rPr>
              <a:t>primaire</a:t>
            </a:r>
            <a:endParaRPr lang="fr-FR" sz="1600" dirty="0" smtClean="0">
              <a:cs typeface="Script Ecole 2"/>
            </a:endParaRPr>
          </a:p>
          <a:p>
            <a:pPr marL="1074738">
              <a:lnSpc>
                <a:spcPct val="110000"/>
              </a:lnSpc>
            </a:pPr>
            <a:r>
              <a:rPr lang="fr-FR" sz="1600" dirty="0" err="1" smtClean="0">
                <a:cs typeface="Script Ecole 2"/>
              </a:rPr>
              <a:t>xxxxxxxxxxx</a:t>
            </a:r>
            <a:endParaRPr lang="fr-FR" sz="1600" dirty="0" smtClean="0">
              <a:cs typeface="Script Ecole 2"/>
            </a:endParaRPr>
          </a:p>
          <a:p>
            <a:pPr>
              <a:lnSpc>
                <a:spcPct val="110000"/>
              </a:lnSpc>
            </a:pPr>
            <a:r>
              <a:rPr lang="fr-FR" sz="1600" dirty="0">
                <a:latin typeface="Cursivestandard"/>
                <a:cs typeface="Cursivestandard"/>
              </a:rPr>
              <a:t>²</a:t>
            </a:r>
            <a:r>
              <a:rPr lang="fr-FR" sz="1600" dirty="0" smtClean="0">
                <a:latin typeface="Cursivestandard"/>
                <a:cs typeface="Cursivestandard"/>
              </a:rPr>
              <a:t>pui$ </a:t>
            </a:r>
            <a:r>
              <a:rPr lang="fr-FR" sz="1600" dirty="0">
                <a:latin typeface="Cursivestandard"/>
                <a:cs typeface="Cursivestandard"/>
              </a:rPr>
              <a:t>²</a:t>
            </a:r>
            <a:r>
              <a:rPr lang="fr-FR" sz="1600" dirty="0" smtClean="0">
                <a:latin typeface="Cursivestandard"/>
                <a:cs typeface="Cursivestandard"/>
              </a:rPr>
              <a:t>en </a:t>
            </a:r>
            <a:r>
              <a:rPr lang="fr-FR" sz="1600" dirty="0">
                <a:latin typeface="Cursivestandard"/>
                <a:cs typeface="Cursivestandard"/>
              </a:rPr>
              <a:t>²</a:t>
            </a:r>
            <a:r>
              <a:rPr lang="fr-FR" sz="1600" dirty="0" smtClean="0">
                <a:latin typeface="Cursivestandard"/>
                <a:cs typeface="Cursivestandard"/>
              </a:rPr>
              <a:t>dessou$ : </a:t>
            </a:r>
            <a:r>
              <a:rPr lang="fr-FR" sz="1600" dirty="0" smtClean="0">
                <a:cs typeface="Script Ecole 2"/>
              </a:rPr>
              <a:t>Ecole primaire </a:t>
            </a:r>
            <a:r>
              <a:rPr lang="fr-FR" sz="1600" dirty="0" err="1" smtClean="0">
                <a:cs typeface="Script Ecole 2"/>
              </a:rPr>
              <a:t>xxxxxxxxx</a:t>
            </a:r>
            <a:endParaRPr lang="fr-FR" sz="1600" dirty="0" smtClean="0">
              <a:cs typeface="Script Ecole 2"/>
            </a:endParaRPr>
          </a:p>
          <a:p>
            <a:pPr>
              <a:lnSpc>
                <a:spcPct val="110000"/>
              </a:lnSpc>
            </a:pPr>
            <a:r>
              <a:rPr lang="fr-FR" sz="1600" dirty="0" err="1" smtClean="0">
                <a:latin typeface="Script Ecole 2"/>
                <a:cs typeface="Script Ecole 2"/>
              </a:rPr>
              <a:t>V</a:t>
            </a:r>
            <a:r>
              <a:rPr lang="fr-FR" sz="1600" dirty="0" err="1" smtClean="0">
                <a:latin typeface="Cursivestandard"/>
                <a:cs typeface="Cursivestandard"/>
              </a:rPr>
              <a:t>ou</a:t>
            </a:r>
            <a:r>
              <a:rPr lang="fr-FR" sz="1600" dirty="0" smtClean="0">
                <a:latin typeface="Cursivestandard"/>
                <a:cs typeface="Cursivestandard"/>
              </a:rPr>
              <a:t>$ </a:t>
            </a:r>
            <a:r>
              <a:rPr lang="fr-FR" sz="1600" dirty="0">
                <a:latin typeface="Cursivestandard"/>
                <a:cs typeface="Cursivestandard"/>
              </a:rPr>
              <a:t>²</a:t>
            </a:r>
            <a:r>
              <a:rPr lang="fr-FR" sz="1600" dirty="0" smtClean="0">
                <a:latin typeface="Cursivestandard"/>
                <a:cs typeface="Cursivestandard"/>
              </a:rPr>
              <a:t>allez </a:t>
            </a:r>
            <a:r>
              <a:rPr lang="fr-FR" sz="1600" dirty="0">
                <a:latin typeface="Cursivestandard"/>
                <a:cs typeface="Cursivestandard"/>
              </a:rPr>
              <a:t>²</a:t>
            </a:r>
            <a:r>
              <a:rPr lang="fr-FR" sz="1600" dirty="0" smtClean="0">
                <a:latin typeface="Cursivestandard"/>
                <a:cs typeface="Cursivestandard"/>
              </a:rPr>
              <a:t>refaire </a:t>
            </a:r>
            <a:r>
              <a:rPr lang="fr-FR" sz="1600" dirty="0">
                <a:latin typeface="Cursivestandard"/>
                <a:cs typeface="Cursivestandard"/>
              </a:rPr>
              <a:t>²</a:t>
            </a:r>
            <a:r>
              <a:rPr lang="fr-FR" sz="1600" dirty="0" smtClean="0">
                <a:latin typeface="Cursivestandard"/>
                <a:cs typeface="Cursivestandard"/>
              </a:rPr>
              <a:t>le </a:t>
            </a:r>
            <a:r>
              <a:rPr lang="fr-FR" sz="1600" dirty="0">
                <a:latin typeface="Cursivestandard"/>
                <a:cs typeface="Cursivestandard"/>
              </a:rPr>
              <a:t>²</a:t>
            </a:r>
            <a:r>
              <a:rPr lang="fr-FR" sz="1600" dirty="0" smtClean="0">
                <a:latin typeface="Cursivestandard"/>
                <a:cs typeface="Cursivestandard"/>
              </a:rPr>
              <a:t>chemin. </a:t>
            </a:r>
          </a:p>
          <a:p>
            <a:pPr>
              <a:lnSpc>
                <a:spcPct val="110000"/>
              </a:lnSpc>
            </a:pPr>
            <a:r>
              <a:rPr lang="fr-FR" sz="1600" dirty="0" smtClean="0">
                <a:latin typeface="Script Ecole 2"/>
                <a:cs typeface="Script Ecole 2"/>
              </a:rPr>
              <a:t>O</a:t>
            </a:r>
            <a:r>
              <a:rPr lang="fr-FR" sz="1600" dirty="0" smtClean="0">
                <a:latin typeface="Cursivestandard"/>
                <a:cs typeface="Cursivestandard"/>
              </a:rPr>
              <a:t>n </a:t>
            </a:r>
            <a:r>
              <a:rPr lang="fr-FR" sz="1600" dirty="0">
                <a:latin typeface="Cursivestandard"/>
                <a:cs typeface="Cursivestandard"/>
              </a:rPr>
              <a:t>²</a:t>
            </a:r>
            <a:r>
              <a:rPr lang="fr-FR" sz="1600" dirty="0" smtClean="0">
                <a:latin typeface="Cursivestandard"/>
                <a:cs typeface="Cursivestandard"/>
              </a:rPr>
              <a:t>a </a:t>
            </a:r>
            <a:r>
              <a:rPr lang="fr-FR" sz="1600" dirty="0">
                <a:latin typeface="Cursivestandard"/>
                <a:cs typeface="Cursivestandard"/>
              </a:rPr>
              <a:t>²</a:t>
            </a:r>
            <a:r>
              <a:rPr lang="fr-FR" sz="1600" dirty="0" smtClean="0">
                <a:latin typeface="Cursivestandard"/>
                <a:cs typeface="Cursivestandard"/>
              </a:rPr>
              <a:t>fait </a:t>
            </a:r>
            <a:r>
              <a:rPr lang="fr-FR" sz="1600" dirty="0">
                <a:latin typeface="Cursivestandard"/>
                <a:cs typeface="Cursivestandard"/>
              </a:rPr>
              <a:t>²</a:t>
            </a:r>
            <a:r>
              <a:rPr lang="fr-FR" sz="1600" dirty="0" smtClean="0">
                <a:latin typeface="Cursivestandard"/>
                <a:cs typeface="Cursivestandard"/>
              </a:rPr>
              <a:t>de$ </a:t>
            </a:r>
            <a:r>
              <a:rPr lang="fr-FR" sz="1600" dirty="0">
                <a:latin typeface="Cursivestandard"/>
                <a:cs typeface="Cursivestandard"/>
              </a:rPr>
              <a:t>²</a:t>
            </a:r>
            <a:r>
              <a:rPr lang="fr-FR" sz="1600" dirty="0" smtClean="0">
                <a:latin typeface="Cursivestandard"/>
                <a:cs typeface="Cursivestandard"/>
              </a:rPr>
              <a:t>photo$ </a:t>
            </a:r>
            <a:r>
              <a:rPr lang="fr-FR" sz="1600" dirty="0">
                <a:latin typeface="Cursivestandard"/>
                <a:cs typeface="Cursivestandard"/>
              </a:rPr>
              <a:t>²</a:t>
            </a:r>
            <a:r>
              <a:rPr lang="fr-FR" sz="1600" dirty="0" smtClean="0">
                <a:latin typeface="Cursivestandard"/>
                <a:cs typeface="Cursivestandard"/>
              </a:rPr>
              <a:t>là </a:t>
            </a:r>
            <a:r>
              <a:rPr lang="fr-FR" sz="1600" dirty="0">
                <a:latin typeface="Cursivestandard"/>
                <a:cs typeface="Cursivestandard"/>
              </a:rPr>
              <a:t>²</a:t>
            </a:r>
            <a:r>
              <a:rPr lang="fr-FR" sz="1600" dirty="0" smtClean="0">
                <a:latin typeface="Cursivestandard"/>
                <a:cs typeface="Cursivestandard"/>
              </a:rPr>
              <a:t>où </a:t>
            </a:r>
            <a:r>
              <a:rPr lang="fr-FR" sz="1600" dirty="0">
                <a:latin typeface="Cursivestandard"/>
                <a:cs typeface="Cursivestandard"/>
              </a:rPr>
              <a:t>²</a:t>
            </a:r>
            <a:r>
              <a:rPr lang="fr-FR" sz="1600" dirty="0" smtClean="0">
                <a:latin typeface="Cursivestandard"/>
                <a:cs typeface="Cursivestandard"/>
              </a:rPr>
              <a:t>on ²</a:t>
            </a:r>
            <a:r>
              <a:rPr lang="fr-FR" sz="1600" dirty="0">
                <a:latin typeface="Cursivestandard"/>
                <a:cs typeface="Cursivestandard"/>
              </a:rPr>
              <a:t>$</a:t>
            </a:r>
            <a:r>
              <a:rPr lang="fr-FR" sz="1600" dirty="0" smtClean="0">
                <a:latin typeface="Cursivestandard"/>
                <a:cs typeface="Cursivestandard"/>
              </a:rPr>
              <a:t>’²est </a:t>
            </a:r>
            <a:r>
              <a:rPr lang="fr-FR" sz="1600" dirty="0">
                <a:latin typeface="Cursivestandard"/>
                <a:cs typeface="Cursivestandard"/>
              </a:rPr>
              <a:t>²</a:t>
            </a:r>
            <a:r>
              <a:rPr lang="fr-FR" sz="1600" dirty="0" smtClean="0">
                <a:latin typeface="Cursivestandard"/>
                <a:cs typeface="Cursivestandard"/>
              </a:rPr>
              <a:t>arrêté. </a:t>
            </a:r>
            <a:r>
              <a:rPr lang="fr-FR" sz="1600" dirty="0" smtClean="0">
                <a:latin typeface="Script Ecole 2"/>
                <a:cs typeface="Script Ecole 2"/>
              </a:rPr>
              <a:t>I</a:t>
            </a:r>
            <a:r>
              <a:rPr lang="fr-FR" sz="1600" dirty="0">
                <a:latin typeface="Cursivestandard"/>
                <a:cs typeface="Cursivestandard"/>
              </a:rPr>
              <a:t>²</a:t>
            </a:r>
            <a:r>
              <a:rPr lang="fr-FR" sz="1600" dirty="0" smtClean="0">
                <a:latin typeface="Cursivestandard"/>
                <a:cs typeface="Cursivestandard"/>
              </a:rPr>
              <a:t>l </a:t>
            </a:r>
            <a:r>
              <a:rPr lang="fr-FR" sz="1600" dirty="0">
                <a:latin typeface="Cursivestandard"/>
                <a:cs typeface="Cursivestandard"/>
              </a:rPr>
              <a:t>²</a:t>
            </a:r>
            <a:r>
              <a:rPr lang="fr-FR" sz="1600" dirty="0" smtClean="0">
                <a:latin typeface="Cursivestandard"/>
                <a:cs typeface="Cursivestandard"/>
              </a:rPr>
              <a:t>faut </a:t>
            </a:r>
            <a:r>
              <a:rPr lang="fr-FR" sz="1600" dirty="0">
                <a:latin typeface="Cursivestandard"/>
                <a:cs typeface="Cursivestandard"/>
              </a:rPr>
              <a:t>²</a:t>
            </a:r>
            <a:r>
              <a:rPr lang="fr-FR" sz="1600" dirty="0" smtClean="0">
                <a:latin typeface="Cursivestandard"/>
                <a:cs typeface="Cursivestandard"/>
              </a:rPr>
              <a:t>retrouver </a:t>
            </a:r>
            <a:r>
              <a:rPr lang="fr-FR" sz="1600" dirty="0">
                <a:latin typeface="Cursivestandard"/>
                <a:cs typeface="Cursivestandard"/>
              </a:rPr>
              <a:t>²</a:t>
            </a:r>
            <a:r>
              <a:rPr lang="fr-FR" sz="1600" dirty="0" smtClean="0">
                <a:latin typeface="Cursivestandard"/>
                <a:cs typeface="Cursivestandard"/>
              </a:rPr>
              <a:t>où </a:t>
            </a:r>
            <a:r>
              <a:rPr lang="fr-FR" sz="1600" dirty="0">
                <a:latin typeface="Cursivestandard"/>
                <a:cs typeface="Cursivestandard"/>
              </a:rPr>
              <a:t>²</a:t>
            </a:r>
            <a:r>
              <a:rPr lang="fr-FR" sz="1600" dirty="0" smtClean="0">
                <a:latin typeface="Cursivestandard"/>
                <a:cs typeface="Cursivestandard"/>
              </a:rPr>
              <a:t>c’²est </a:t>
            </a:r>
            <a:r>
              <a:rPr lang="fr-FR" sz="1600" dirty="0">
                <a:latin typeface="Cursivestandard"/>
                <a:cs typeface="Cursivestandard"/>
              </a:rPr>
              <a:t>²</a:t>
            </a:r>
            <a:r>
              <a:rPr lang="fr-FR" sz="1600" dirty="0" smtClean="0">
                <a:latin typeface="Cursivestandard"/>
                <a:cs typeface="Cursivestandard"/>
              </a:rPr>
              <a:t>sur </a:t>
            </a:r>
            <a:r>
              <a:rPr lang="fr-FR" sz="1600" dirty="0">
                <a:latin typeface="Cursivestandard"/>
                <a:cs typeface="Cursivestandard"/>
              </a:rPr>
              <a:t>²</a:t>
            </a:r>
            <a:r>
              <a:rPr lang="fr-FR" sz="1600" dirty="0" smtClean="0">
                <a:latin typeface="Cursivestandard"/>
                <a:cs typeface="Cursivestandard"/>
              </a:rPr>
              <a:t>le </a:t>
            </a:r>
            <a:r>
              <a:rPr lang="fr-FR" sz="1600" dirty="0">
                <a:latin typeface="Cursivestandard"/>
                <a:cs typeface="Cursivestandard"/>
              </a:rPr>
              <a:t>²</a:t>
            </a:r>
            <a:r>
              <a:rPr lang="fr-FR" sz="1600" dirty="0" smtClean="0">
                <a:latin typeface="Cursivestandard"/>
                <a:cs typeface="Cursivestandard"/>
              </a:rPr>
              <a:t>plan </a:t>
            </a:r>
            <a:r>
              <a:rPr lang="fr-FR" sz="1600" dirty="0">
                <a:latin typeface="Cursivestandard"/>
                <a:cs typeface="Cursivestandard"/>
              </a:rPr>
              <a:t>²</a:t>
            </a:r>
            <a:r>
              <a:rPr lang="fr-FR" sz="1600" dirty="0" smtClean="0">
                <a:latin typeface="Cursivestandard"/>
                <a:cs typeface="Cursivestandard"/>
              </a:rPr>
              <a:t>et </a:t>
            </a:r>
            <a:r>
              <a:rPr lang="fr-FR" sz="1600" dirty="0">
                <a:latin typeface="Cursivestandard"/>
                <a:cs typeface="Cursivestandard"/>
              </a:rPr>
              <a:t>²</a:t>
            </a:r>
            <a:r>
              <a:rPr lang="fr-FR" sz="1600" dirty="0" smtClean="0">
                <a:latin typeface="Cursivestandard"/>
                <a:cs typeface="Cursivestandard"/>
              </a:rPr>
              <a:t>trouver </a:t>
            </a:r>
            <a:r>
              <a:rPr lang="fr-FR" sz="1600" dirty="0">
                <a:latin typeface="Cursivestandard"/>
                <a:cs typeface="Cursivestandard"/>
              </a:rPr>
              <a:t>²</a:t>
            </a:r>
            <a:r>
              <a:rPr lang="fr-FR" sz="1600" dirty="0" smtClean="0">
                <a:latin typeface="Cursivestandard"/>
                <a:cs typeface="Cursivestandard"/>
              </a:rPr>
              <a:t>le$ </a:t>
            </a:r>
            <a:r>
              <a:rPr lang="fr-FR" sz="1600" dirty="0">
                <a:latin typeface="Cursivestandard"/>
                <a:cs typeface="Cursivestandard"/>
              </a:rPr>
              <a:t>²</a:t>
            </a:r>
            <a:r>
              <a:rPr lang="fr-FR" sz="1600" dirty="0" smtClean="0">
                <a:latin typeface="Cursivestandard"/>
                <a:cs typeface="Cursivestandard"/>
              </a:rPr>
              <a:t>devinette$. </a:t>
            </a:r>
          </a:p>
          <a:p>
            <a:pPr>
              <a:lnSpc>
                <a:spcPct val="110000"/>
              </a:lnSpc>
            </a:pPr>
            <a:r>
              <a:rPr lang="fr-FR" sz="1600" dirty="0" smtClean="0">
                <a:latin typeface="Script Ecole 2"/>
                <a:cs typeface="Script Ecole 2"/>
              </a:rPr>
              <a:t>B</a:t>
            </a:r>
            <a:r>
              <a:rPr lang="fr-FR" sz="1600" dirty="0" smtClean="0">
                <a:latin typeface="Cursivestandard"/>
                <a:cs typeface="Cursivestandard"/>
              </a:rPr>
              <a:t>onne </a:t>
            </a:r>
            <a:r>
              <a:rPr lang="fr-FR" sz="1600" dirty="0">
                <a:latin typeface="Cursivestandard"/>
                <a:cs typeface="Cursivestandard"/>
              </a:rPr>
              <a:t>²</a:t>
            </a:r>
            <a:r>
              <a:rPr lang="fr-FR" sz="1600" dirty="0" smtClean="0">
                <a:latin typeface="Cursivestandard"/>
                <a:cs typeface="Cursivestandard"/>
              </a:rPr>
              <a:t>balade. </a:t>
            </a:r>
            <a:r>
              <a:rPr lang="fr-FR" sz="1600" dirty="0" smtClean="0">
                <a:latin typeface="Script Ecole 2"/>
                <a:cs typeface="Script Ecole 2"/>
              </a:rPr>
              <a:t>A</a:t>
            </a:r>
            <a:r>
              <a:rPr lang="fr-FR" sz="1600" dirty="0" smtClean="0">
                <a:latin typeface="Cursivestandard"/>
                <a:cs typeface="Cursivestandard"/>
              </a:rPr>
              <a:t> </a:t>
            </a:r>
            <a:r>
              <a:rPr lang="fr-FR" sz="1600" dirty="0">
                <a:latin typeface="Cursivestandard"/>
                <a:cs typeface="Cursivestandard"/>
              </a:rPr>
              <a:t>²</a:t>
            </a:r>
            <a:r>
              <a:rPr lang="fr-FR" sz="1600" dirty="0" smtClean="0">
                <a:latin typeface="Cursivestandard"/>
                <a:cs typeface="Cursivestandard"/>
              </a:rPr>
              <a:t>bientôt. </a:t>
            </a:r>
          </a:p>
          <a:p>
            <a:pPr marL="3411538">
              <a:lnSpc>
                <a:spcPct val="110000"/>
              </a:lnSpc>
            </a:pPr>
            <a:r>
              <a:rPr lang="fr-FR" sz="1600" dirty="0">
                <a:latin typeface="Cursivestandard"/>
                <a:cs typeface="Cursivestandard"/>
              </a:rPr>
              <a:t>²</a:t>
            </a:r>
            <a:r>
              <a:rPr lang="fr-FR" sz="1600" dirty="0" smtClean="0">
                <a:latin typeface="Cursivestandard"/>
                <a:cs typeface="Cursivestandard"/>
              </a:rPr>
              <a:t>le$ </a:t>
            </a:r>
            <a:r>
              <a:rPr lang="fr-FR" sz="1600" dirty="0" smtClean="0">
                <a:latin typeface="Script Ecole 2"/>
                <a:cs typeface="Script Ecole 2"/>
              </a:rPr>
              <a:t>CP</a:t>
            </a:r>
            <a:endParaRPr lang="fr-FR" sz="1600" dirty="0">
              <a:latin typeface="Cursivestandard"/>
              <a:cs typeface="Cursivestandard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5393" y="1555651"/>
            <a:ext cx="1270006" cy="722926"/>
          </a:xfrm>
          <a:prstGeom prst="rect">
            <a:avLst/>
          </a:prstGeom>
          <a:ln w="9525" cap="sq" cmpd="sng">
            <a:solidFill>
              <a:schemeClr val="bg1">
                <a:lumMod val="50000"/>
              </a:schemeClr>
            </a:solidFill>
            <a:prstDash val="solid"/>
            <a:miter lim="800000"/>
          </a:ln>
          <a:effectLst/>
        </p:spPr>
      </p:pic>
      <p:sp>
        <p:nvSpPr>
          <p:cNvPr id="2" name="Rectangle à coins arrondis 1"/>
          <p:cNvSpPr/>
          <p:nvPr/>
        </p:nvSpPr>
        <p:spPr>
          <a:xfrm>
            <a:off x="2377018" y="102414"/>
            <a:ext cx="2171700" cy="42545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400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Lecture 33</a:t>
            </a:r>
            <a:endParaRPr lang="fr-FR" sz="1400" dirty="0">
              <a:effectLst/>
              <a:ea typeface="ＭＳ 明朝"/>
              <a:cs typeface="Times New Roman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10066" y="5405933"/>
            <a:ext cx="6629400" cy="442172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fr-FR" sz="1600" dirty="0" err="1" smtClean="0">
                <a:latin typeface="Cursivestandard"/>
                <a:cs typeface="Cursivestandard"/>
              </a:rPr>
              <a:t>Lusigny</a:t>
            </a:r>
            <a:r>
              <a:rPr lang="fr-FR" sz="1600" dirty="0" smtClean="0">
                <a:latin typeface="Cursivestandard"/>
                <a:cs typeface="Cursivestandard"/>
              </a:rPr>
              <a:t>, ²le 18/01</a:t>
            </a:r>
            <a:endParaRPr lang="fr-FR" sz="1600" dirty="0">
              <a:latin typeface="Cursivestandard"/>
              <a:cs typeface="Cursivestandard"/>
            </a:endParaRPr>
          </a:p>
          <a:p>
            <a:pPr marL="627063">
              <a:lnSpc>
                <a:spcPct val="110000"/>
              </a:lnSpc>
            </a:pPr>
            <a:r>
              <a:rPr lang="fr-FR" sz="1600" dirty="0" smtClean="0">
                <a:latin typeface="Script Ecole 2"/>
                <a:cs typeface="Script Ecole 2"/>
              </a:rPr>
              <a:t>S</a:t>
            </a:r>
            <a:r>
              <a:rPr lang="fr-FR" sz="1600" dirty="0">
                <a:latin typeface="Cursivestandard"/>
                <a:cs typeface="Cursivestandard"/>
              </a:rPr>
              <a:t>²</a:t>
            </a:r>
            <a:r>
              <a:rPr lang="fr-FR" sz="1600" dirty="0" smtClean="0">
                <a:latin typeface="Cursivestandard"/>
                <a:cs typeface="Cursivestandard"/>
              </a:rPr>
              <a:t>alut </a:t>
            </a:r>
            <a:r>
              <a:rPr lang="fr-FR" sz="1600" dirty="0">
                <a:latin typeface="Cursivestandard"/>
                <a:cs typeface="Cursivestandard"/>
              </a:rPr>
              <a:t>²</a:t>
            </a:r>
            <a:r>
              <a:rPr lang="fr-FR" sz="1600" dirty="0" smtClean="0">
                <a:latin typeface="Cursivestandard"/>
                <a:cs typeface="Cursivestandard"/>
              </a:rPr>
              <a:t>le$ </a:t>
            </a:r>
            <a:r>
              <a:rPr lang="fr-FR" sz="1600" dirty="0">
                <a:latin typeface="Cursivestandard"/>
                <a:cs typeface="Cursivestandard"/>
              </a:rPr>
              <a:t>²</a:t>
            </a:r>
            <a:r>
              <a:rPr lang="fr-FR" sz="1600" dirty="0" smtClean="0">
                <a:latin typeface="Cursivestandard"/>
                <a:cs typeface="Cursivestandard"/>
              </a:rPr>
              <a:t>copain$,</a:t>
            </a:r>
          </a:p>
          <a:p>
            <a:pPr>
              <a:lnSpc>
                <a:spcPct val="110000"/>
              </a:lnSpc>
            </a:pPr>
            <a:endParaRPr lang="fr-FR" sz="1600" dirty="0">
              <a:latin typeface="Cursivestandard"/>
              <a:cs typeface="Cursivestandard"/>
            </a:endParaRPr>
          </a:p>
          <a:p>
            <a:pPr>
              <a:lnSpc>
                <a:spcPct val="110000"/>
              </a:lnSpc>
            </a:pPr>
            <a:r>
              <a:rPr lang="fr-FR" sz="1600" dirty="0" smtClean="0">
                <a:latin typeface="Script Ecole 2"/>
                <a:cs typeface="Script Ecole 2"/>
              </a:rPr>
              <a:t>O</a:t>
            </a:r>
            <a:r>
              <a:rPr lang="fr-FR" sz="1600" dirty="0" smtClean="0">
                <a:latin typeface="Cursivestandard"/>
                <a:cs typeface="Cursivestandard"/>
              </a:rPr>
              <a:t>n </a:t>
            </a:r>
            <a:r>
              <a:rPr lang="fr-FR" sz="1600" dirty="0" err="1" smtClean="0">
                <a:latin typeface="Cursivestandard"/>
                <a:cs typeface="Cursivestandard"/>
              </a:rPr>
              <a:t>vou</a:t>
            </a:r>
            <a:r>
              <a:rPr lang="fr-FR" sz="1600" dirty="0" smtClean="0">
                <a:latin typeface="Cursivestandard"/>
                <a:cs typeface="Cursivestandard"/>
              </a:rPr>
              <a:t>$ </a:t>
            </a:r>
            <a:r>
              <a:rPr lang="fr-FR" sz="1600" dirty="0">
                <a:latin typeface="Cursivestandard"/>
                <a:cs typeface="Cursivestandard"/>
              </a:rPr>
              <a:t>²</a:t>
            </a:r>
            <a:r>
              <a:rPr lang="fr-FR" sz="1600" dirty="0" smtClean="0">
                <a:latin typeface="Cursivestandard"/>
                <a:cs typeface="Cursivestandard"/>
              </a:rPr>
              <a:t>souhaite </a:t>
            </a:r>
            <a:r>
              <a:rPr lang="fr-FR" sz="1600" dirty="0">
                <a:latin typeface="Cursivestandard"/>
                <a:cs typeface="Cursivestandard"/>
              </a:rPr>
              <a:t>²</a:t>
            </a:r>
            <a:r>
              <a:rPr lang="fr-FR" sz="1600" dirty="0" smtClean="0">
                <a:latin typeface="Cursivestandard"/>
                <a:cs typeface="Cursivestandard"/>
              </a:rPr>
              <a:t>une </a:t>
            </a:r>
            <a:r>
              <a:rPr lang="fr-FR" sz="1600" dirty="0">
                <a:latin typeface="Cursivestandard"/>
                <a:cs typeface="Cursivestandard"/>
              </a:rPr>
              <a:t>²</a:t>
            </a:r>
            <a:r>
              <a:rPr lang="fr-FR" sz="1600" dirty="0" smtClean="0">
                <a:latin typeface="Cursivestandard"/>
                <a:cs typeface="Cursivestandard"/>
              </a:rPr>
              <a:t>bonne </a:t>
            </a:r>
            <a:r>
              <a:rPr lang="fr-FR" sz="1600" dirty="0">
                <a:latin typeface="Cursivestandard"/>
                <a:cs typeface="Cursivestandard"/>
              </a:rPr>
              <a:t>²</a:t>
            </a:r>
            <a:r>
              <a:rPr lang="fr-FR" sz="1600" dirty="0" smtClean="0">
                <a:latin typeface="Cursivestandard"/>
                <a:cs typeface="Cursivestandard"/>
              </a:rPr>
              <a:t>année. </a:t>
            </a:r>
            <a:r>
              <a:rPr lang="fr-FR" sz="1600" dirty="0" smtClean="0">
                <a:latin typeface="Script Ecole 2"/>
                <a:cs typeface="Script Ecole 2"/>
              </a:rPr>
              <a:t>O</a:t>
            </a:r>
            <a:r>
              <a:rPr lang="fr-FR" sz="1600" dirty="0" smtClean="0">
                <a:latin typeface="Cursivestandard"/>
                <a:cs typeface="Cursivestandard"/>
              </a:rPr>
              <a:t>n </a:t>
            </a:r>
            <a:r>
              <a:rPr lang="fr-FR" sz="1600" dirty="0">
                <a:latin typeface="Cursivestandard"/>
                <a:cs typeface="Cursivestandard"/>
              </a:rPr>
              <a:t>²</a:t>
            </a:r>
            <a:r>
              <a:rPr lang="fr-FR" sz="1600" dirty="0" smtClean="0">
                <a:latin typeface="Cursivestandard"/>
                <a:cs typeface="Cursivestandard"/>
              </a:rPr>
              <a:t>a </a:t>
            </a:r>
            <a:r>
              <a:rPr lang="fr-FR" sz="1600" dirty="0">
                <a:latin typeface="Cursivestandard"/>
                <a:cs typeface="Cursivestandard"/>
              </a:rPr>
              <a:t>²</a:t>
            </a:r>
            <a:r>
              <a:rPr lang="fr-FR" sz="1600" dirty="0" smtClean="0">
                <a:latin typeface="Cursivestandard"/>
                <a:cs typeface="Cursivestandard"/>
              </a:rPr>
              <a:t>regardé </a:t>
            </a:r>
            <a:r>
              <a:rPr lang="fr-FR" sz="1600" dirty="0">
                <a:latin typeface="Cursivestandard"/>
                <a:cs typeface="Cursivestandard"/>
              </a:rPr>
              <a:t>²</a:t>
            </a:r>
            <a:r>
              <a:rPr lang="fr-FR" sz="1600" dirty="0" smtClean="0">
                <a:latin typeface="Cursivestandard"/>
                <a:cs typeface="Cursivestandard"/>
              </a:rPr>
              <a:t>sur </a:t>
            </a:r>
            <a:r>
              <a:rPr lang="fr-FR" sz="1600" dirty="0" smtClean="0">
                <a:latin typeface="Script Ecole 2"/>
                <a:cs typeface="Script Ecole 2"/>
              </a:rPr>
              <a:t>I</a:t>
            </a:r>
            <a:r>
              <a:rPr lang="fr-FR" sz="1600" dirty="0" smtClean="0">
                <a:latin typeface="Cursivestandard"/>
                <a:cs typeface="Cursivestandard"/>
              </a:rPr>
              <a:t>nternet </a:t>
            </a:r>
            <a:r>
              <a:rPr lang="fr-FR" sz="1600" dirty="0">
                <a:latin typeface="Cursivestandard"/>
                <a:cs typeface="Cursivestandard"/>
              </a:rPr>
              <a:t>²</a:t>
            </a:r>
            <a:r>
              <a:rPr lang="fr-FR" sz="1600" dirty="0" smtClean="0">
                <a:latin typeface="Cursivestandard"/>
                <a:cs typeface="Cursivestandard"/>
              </a:rPr>
              <a:t>pour </a:t>
            </a:r>
            <a:r>
              <a:rPr lang="fr-FR" sz="1600" dirty="0">
                <a:latin typeface="Cursivestandard"/>
                <a:cs typeface="Cursivestandard"/>
              </a:rPr>
              <a:t>²</a:t>
            </a:r>
            <a:r>
              <a:rPr lang="fr-FR" sz="1600" dirty="0" smtClean="0">
                <a:latin typeface="Cursivestandard"/>
                <a:cs typeface="Cursivestandard"/>
              </a:rPr>
              <a:t>faire </a:t>
            </a:r>
            <a:r>
              <a:rPr lang="fr-FR" sz="1600" dirty="0">
                <a:latin typeface="Cursivestandard"/>
                <a:cs typeface="Cursivestandard"/>
              </a:rPr>
              <a:t>²</a:t>
            </a:r>
            <a:r>
              <a:rPr lang="fr-FR" sz="1600" dirty="0" smtClean="0">
                <a:latin typeface="Cursivestandard"/>
                <a:cs typeface="Cursivestandard"/>
              </a:rPr>
              <a:t>l’²itinéraire </a:t>
            </a:r>
            <a:r>
              <a:rPr lang="fr-FR" sz="1600" dirty="0">
                <a:latin typeface="Cursivestandard"/>
                <a:cs typeface="Cursivestandard"/>
              </a:rPr>
              <a:t>²</a:t>
            </a:r>
            <a:r>
              <a:rPr lang="fr-FR" sz="1600" dirty="0" smtClean="0">
                <a:latin typeface="Cursivestandard"/>
                <a:cs typeface="Cursivestandard"/>
              </a:rPr>
              <a:t>jusqu’²à </a:t>
            </a:r>
            <a:r>
              <a:rPr lang="fr-FR" sz="1600" dirty="0" err="1" smtClean="0">
                <a:latin typeface="Script Ecole 2"/>
                <a:cs typeface="Script Ecole 2"/>
              </a:rPr>
              <a:t>L</a:t>
            </a:r>
            <a:r>
              <a:rPr lang="fr-FR" sz="1600" dirty="0" err="1" smtClean="0">
                <a:latin typeface="Cursivestandard"/>
                <a:cs typeface="Cursivestandard"/>
              </a:rPr>
              <a:t>usigny</a:t>
            </a:r>
            <a:r>
              <a:rPr lang="fr-FR" sz="1600" dirty="0" smtClean="0">
                <a:latin typeface="Cursivestandard"/>
                <a:cs typeface="Cursivestandard"/>
              </a:rPr>
              <a:t>. </a:t>
            </a:r>
          </a:p>
          <a:p>
            <a:pPr>
              <a:lnSpc>
                <a:spcPct val="110000"/>
              </a:lnSpc>
            </a:pPr>
            <a:endParaRPr lang="fr-FR" sz="1600" dirty="0">
              <a:latin typeface="Cursivestandard"/>
              <a:cs typeface="Cursivestandard"/>
            </a:endParaRPr>
          </a:p>
          <a:p>
            <a:pPr>
              <a:lnSpc>
                <a:spcPct val="110000"/>
              </a:lnSpc>
            </a:pPr>
            <a:endParaRPr lang="fr-FR" sz="1600" dirty="0" smtClean="0">
              <a:latin typeface="Cursivestandard"/>
              <a:cs typeface="Cursivestandard"/>
            </a:endParaRPr>
          </a:p>
          <a:p>
            <a:pPr>
              <a:lnSpc>
                <a:spcPct val="110000"/>
              </a:lnSpc>
            </a:pPr>
            <a:r>
              <a:rPr lang="fr-FR" sz="1600" dirty="0" smtClean="0">
                <a:latin typeface="Script Ecole 2"/>
                <a:cs typeface="Script Ecole 2"/>
              </a:rPr>
              <a:t>O</a:t>
            </a:r>
            <a:r>
              <a:rPr lang="fr-FR" sz="1600" dirty="0" smtClean="0">
                <a:latin typeface="Cursivestandard"/>
                <a:cs typeface="Cursivestandard"/>
              </a:rPr>
              <a:t>n </a:t>
            </a:r>
            <a:r>
              <a:rPr lang="fr-FR" sz="1600" dirty="0" err="1" smtClean="0">
                <a:latin typeface="Cursivestandard"/>
                <a:cs typeface="Cursivestandard"/>
              </a:rPr>
              <a:t>vou</a:t>
            </a:r>
            <a:r>
              <a:rPr lang="fr-FR" sz="1600" dirty="0" smtClean="0">
                <a:latin typeface="Cursivestandard"/>
                <a:cs typeface="Cursivestandard"/>
              </a:rPr>
              <a:t>$ </a:t>
            </a:r>
            <a:r>
              <a:rPr lang="fr-FR" sz="1600" dirty="0">
                <a:latin typeface="Cursivestandard"/>
                <a:cs typeface="Cursivestandard"/>
              </a:rPr>
              <a:t>²</a:t>
            </a:r>
            <a:r>
              <a:rPr lang="fr-FR" sz="1600" dirty="0" smtClean="0">
                <a:latin typeface="Cursivestandard"/>
                <a:cs typeface="Cursivestandard"/>
              </a:rPr>
              <a:t>propose </a:t>
            </a:r>
            <a:r>
              <a:rPr lang="fr-FR" sz="1600" dirty="0">
                <a:latin typeface="Cursivestandard"/>
                <a:cs typeface="Cursivestandard"/>
              </a:rPr>
              <a:t>²</a:t>
            </a:r>
            <a:r>
              <a:rPr lang="fr-FR" sz="1600" dirty="0" smtClean="0">
                <a:latin typeface="Cursivestandard"/>
                <a:cs typeface="Cursivestandard"/>
              </a:rPr>
              <a:t>un </a:t>
            </a:r>
            <a:r>
              <a:rPr lang="fr-FR" sz="1600" dirty="0">
                <a:latin typeface="Cursivestandard"/>
                <a:cs typeface="Cursivestandard"/>
              </a:rPr>
              <a:t>²</a:t>
            </a:r>
            <a:r>
              <a:rPr lang="fr-FR" sz="1600" dirty="0" smtClean="0">
                <a:latin typeface="Cursivestandard"/>
                <a:cs typeface="Cursivestandard"/>
              </a:rPr>
              <a:t>petit </a:t>
            </a:r>
            <a:r>
              <a:rPr lang="fr-FR" sz="1600" dirty="0">
                <a:latin typeface="Cursivestandard"/>
                <a:cs typeface="Cursivestandard"/>
              </a:rPr>
              <a:t>²</a:t>
            </a:r>
            <a:r>
              <a:rPr lang="fr-FR" sz="1600" dirty="0" smtClean="0">
                <a:latin typeface="Cursivestandard"/>
                <a:cs typeface="Cursivestandard"/>
              </a:rPr>
              <a:t>jeu. </a:t>
            </a:r>
            <a:r>
              <a:rPr lang="fr-FR" sz="1600" dirty="0" err="1" smtClean="0">
                <a:latin typeface="Script Ecole 2"/>
                <a:cs typeface="Script Ecole 2"/>
              </a:rPr>
              <a:t>V</a:t>
            </a:r>
            <a:r>
              <a:rPr lang="fr-FR" sz="1600" dirty="0" err="1" smtClean="0">
                <a:latin typeface="Cursivestandard"/>
                <a:cs typeface="Cursivestandard"/>
              </a:rPr>
              <a:t>ou</a:t>
            </a:r>
            <a:r>
              <a:rPr lang="fr-FR" sz="1600" dirty="0" smtClean="0">
                <a:latin typeface="Cursivestandard"/>
                <a:cs typeface="Cursivestandard"/>
              </a:rPr>
              <a:t>$ </a:t>
            </a:r>
            <a:r>
              <a:rPr lang="fr-FR" sz="1600" dirty="0">
                <a:latin typeface="Cursivestandard"/>
                <a:cs typeface="Cursivestandard"/>
              </a:rPr>
              <a:t>²</a:t>
            </a:r>
            <a:r>
              <a:rPr lang="fr-FR" sz="1600" dirty="0" smtClean="0">
                <a:latin typeface="Cursivestandard"/>
                <a:cs typeface="Cursivestandard"/>
              </a:rPr>
              <a:t>allez </a:t>
            </a:r>
            <a:r>
              <a:rPr lang="fr-FR" sz="1600" dirty="0">
                <a:latin typeface="Cursivestandard"/>
                <a:cs typeface="Cursivestandard"/>
              </a:rPr>
              <a:t>²</a:t>
            </a:r>
            <a:r>
              <a:rPr lang="fr-FR" sz="1600" dirty="0" smtClean="0">
                <a:latin typeface="Cursivestandard"/>
                <a:cs typeface="Cursivestandard"/>
              </a:rPr>
              <a:t>sur « </a:t>
            </a:r>
            <a:r>
              <a:rPr lang="fr-FR" sz="1600" dirty="0" smtClean="0">
                <a:latin typeface="+mj-lt"/>
                <a:cs typeface="Script Ecole 2"/>
              </a:rPr>
              <a:t>Google </a:t>
            </a:r>
            <a:r>
              <a:rPr lang="fr-FR" sz="1600" dirty="0" err="1" smtClean="0">
                <a:latin typeface="+mj-lt"/>
                <a:cs typeface="Script Ecole 2"/>
              </a:rPr>
              <a:t>Maps</a:t>
            </a:r>
            <a:r>
              <a:rPr lang="fr-FR" sz="1600" dirty="0" smtClean="0">
                <a:latin typeface="Cursivestandard"/>
                <a:cs typeface="Cursivestandard"/>
              </a:rPr>
              <a:t> ». </a:t>
            </a:r>
          </a:p>
          <a:p>
            <a:pPr>
              <a:lnSpc>
                <a:spcPct val="110000"/>
              </a:lnSpc>
            </a:pPr>
            <a:r>
              <a:rPr lang="fr-FR" sz="1600" dirty="0" err="1" smtClean="0">
                <a:latin typeface="Script Ecole 2"/>
                <a:cs typeface="Script Ecole 2"/>
              </a:rPr>
              <a:t>V</a:t>
            </a:r>
            <a:r>
              <a:rPr lang="fr-FR" sz="1600" dirty="0" err="1" smtClean="0">
                <a:latin typeface="Cursivestandard"/>
                <a:cs typeface="Cursivestandard"/>
              </a:rPr>
              <a:t>ou</a:t>
            </a:r>
            <a:r>
              <a:rPr lang="fr-FR" sz="1600" dirty="0" smtClean="0">
                <a:latin typeface="Cursivestandard"/>
                <a:cs typeface="Cursivestandard"/>
              </a:rPr>
              <a:t>$ ²tapez : </a:t>
            </a:r>
            <a:r>
              <a:rPr lang="fr-FR" sz="1600" dirty="0" smtClean="0">
                <a:cs typeface="Script Ecole 2"/>
              </a:rPr>
              <a:t>Ecole primaire </a:t>
            </a:r>
          </a:p>
          <a:p>
            <a:pPr marL="1074738">
              <a:lnSpc>
                <a:spcPct val="110000"/>
              </a:lnSpc>
            </a:pPr>
            <a:r>
              <a:rPr lang="fr-FR" sz="1600" dirty="0">
                <a:cs typeface="Script Ecole 2"/>
              </a:rPr>
              <a:t>	</a:t>
            </a:r>
            <a:r>
              <a:rPr lang="fr-FR" sz="1600" dirty="0" smtClean="0">
                <a:cs typeface="Script Ecole 2"/>
              </a:rPr>
              <a:t>	</a:t>
            </a:r>
            <a:r>
              <a:rPr lang="fr-FR" sz="1600" dirty="0" err="1" smtClean="0">
                <a:cs typeface="Script Ecole 2"/>
              </a:rPr>
              <a:t>xxxxxxxxxxx</a:t>
            </a:r>
            <a:endParaRPr lang="fr-FR" sz="1600" dirty="0" smtClean="0">
              <a:cs typeface="Script Ecole 2"/>
            </a:endParaRPr>
          </a:p>
          <a:p>
            <a:pPr marL="1074738">
              <a:lnSpc>
                <a:spcPct val="110000"/>
              </a:lnSpc>
            </a:pPr>
            <a:r>
              <a:rPr lang="fr-FR" sz="1600" dirty="0" smtClean="0">
                <a:latin typeface="Cursivestandard"/>
                <a:cs typeface="Cursivestandard"/>
              </a:rPr>
              <a:t>²</a:t>
            </a:r>
            <a:r>
              <a:rPr lang="fr-FR" sz="1600" dirty="0" smtClean="0">
                <a:latin typeface="Cursivestandard"/>
                <a:cs typeface="Cursivestandard"/>
              </a:rPr>
              <a:t>pui$ </a:t>
            </a:r>
            <a:r>
              <a:rPr lang="fr-FR" sz="1600" dirty="0">
                <a:latin typeface="Cursivestandard"/>
                <a:cs typeface="Cursivestandard"/>
              </a:rPr>
              <a:t>²</a:t>
            </a:r>
            <a:r>
              <a:rPr lang="fr-FR" sz="1600" dirty="0" smtClean="0">
                <a:latin typeface="Cursivestandard"/>
                <a:cs typeface="Cursivestandard"/>
              </a:rPr>
              <a:t>en </a:t>
            </a:r>
            <a:r>
              <a:rPr lang="fr-FR" sz="1600" dirty="0">
                <a:latin typeface="Cursivestandard"/>
                <a:cs typeface="Cursivestandard"/>
              </a:rPr>
              <a:t>²</a:t>
            </a:r>
            <a:r>
              <a:rPr lang="fr-FR" sz="1600" dirty="0" smtClean="0">
                <a:latin typeface="Cursivestandard"/>
                <a:cs typeface="Cursivestandard"/>
              </a:rPr>
              <a:t>dessou$ : </a:t>
            </a:r>
            <a:r>
              <a:rPr lang="fr-FR" sz="1600" dirty="0" smtClean="0">
                <a:cs typeface="Script Ecole 2"/>
              </a:rPr>
              <a:t>Ecole primaire </a:t>
            </a:r>
            <a:r>
              <a:rPr lang="fr-FR" sz="1600" dirty="0" err="1">
                <a:cs typeface="Script Ecole 2"/>
              </a:rPr>
              <a:t>xxxxxxxxxxx</a:t>
            </a:r>
            <a:endParaRPr lang="fr-FR" sz="1600" dirty="0">
              <a:cs typeface="Script Ecole 2"/>
            </a:endParaRPr>
          </a:p>
          <a:p>
            <a:pPr>
              <a:lnSpc>
                <a:spcPct val="110000"/>
              </a:lnSpc>
            </a:pPr>
            <a:r>
              <a:rPr lang="fr-FR" sz="1600" dirty="0" err="1" smtClean="0">
                <a:latin typeface="Script Ecole 2"/>
                <a:cs typeface="Script Ecole 2"/>
              </a:rPr>
              <a:t>V</a:t>
            </a:r>
            <a:r>
              <a:rPr lang="fr-FR" sz="1600" dirty="0" err="1" smtClean="0">
                <a:latin typeface="Cursivestandard"/>
                <a:cs typeface="Cursivestandard"/>
              </a:rPr>
              <a:t>ou</a:t>
            </a:r>
            <a:r>
              <a:rPr lang="fr-FR" sz="1600" dirty="0" smtClean="0">
                <a:latin typeface="Cursivestandard"/>
                <a:cs typeface="Cursivestandard"/>
              </a:rPr>
              <a:t>$ </a:t>
            </a:r>
            <a:r>
              <a:rPr lang="fr-FR" sz="1600" dirty="0">
                <a:latin typeface="Cursivestandard"/>
                <a:cs typeface="Cursivestandard"/>
              </a:rPr>
              <a:t>²</a:t>
            </a:r>
            <a:r>
              <a:rPr lang="fr-FR" sz="1600" dirty="0" smtClean="0">
                <a:latin typeface="Cursivestandard"/>
                <a:cs typeface="Cursivestandard"/>
              </a:rPr>
              <a:t>allez </a:t>
            </a:r>
            <a:r>
              <a:rPr lang="fr-FR" sz="1600" dirty="0">
                <a:latin typeface="Cursivestandard"/>
                <a:cs typeface="Cursivestandard"/>
              </a:rPr>
              <a:t>²</a:t>
            </a:r>
            <a:r>
              <a:rPr lang="fr-FR" sz="1600" dirty="0" smtClean="0">
                <a:latin typeface="Cursivestandard"/>
                <a:cs typeface="Cursivestandard"/>
              </a:rPr>
              <a:t>refaire </a:t>
            </a:r>
            <a:r>
              <a:rPr lang="fr-FR" sz="1600" dirty="0">
                <a:latin typeface="Cursivestandard"/>
                <a:cs typeface="Cursivestandard"/>
              </a:rPr>
              <a:t>²</a:t>
            </a:r>
            <a:r>
              <a:rPr lang="fr-FR" sz="1600" dirty="0" smtClean="0">
                <a:latin typeface="Cursivestandard"/>
                <a:cs typeface="Cursivestandard"/>
              </a:rPr>
              <a:t>le </a:t>
            </a:r>
            <a:r>
              <a:rPr lang="fr-FR" sz="1600" dirty="0">
                <a:latin typeface="Cursivestandard"/>
                <a:cs typeface="Cursivestandard"/>
              </a:rPr>
              <a:t>²</a:t>
            </a:r>
            <a:r>
              <a:rPr lang="fr-FR" sz="1600" dirty="0" smtClean="0">
                <a:latin typeface="Cursivestandard"/>
                <a:cs typeface="Cursivestandard"/>
              </a:rPr>
              <a:t>chemin. </a:t>
            </a:r>
          </a:p>
          <a:p>
            <a:pPr>
              <a:lnSpc>
                <a:spcPct val="110000"/>
              </a:lnSpc>
            </a:pPr>
            <a:r>
              <a:rPr lang="fr-FR" sz="1600" dirty="0" smtClean="0">
                <a:latin typeface="Script Ecole 2"/>
                <a:cs typeface="Script Ecole 2"/>
              </a:rPr>
              <a:t>O</a:t>
            </a:r>
            <a:r>
              <a:rPr lang="fr-FR" sz="1600" dirty="0" smtClean="0">
                <a:latin typeface="Cursivestandard"/>
                <a:cs typeface="Cursivestandard"/>
              </a:rPr>
              <a:t>n </a:t>
            </a:r>
            <a:r>
              <a:rPr lang="fr-FR" sz="1600" dirty="0">
                <a:latin typeface="Cursivestandard"/>
                <a:cs typeface="Cursivestandard"/>
              </a:rPr>
              <a:t>²</a:t>
            </a:r>
            <a:r>
              <a:rPr lang="fr-FR" sz="1600" dirty="0" smtClean="0">
                <a:latin typeface="Cursivestandard"/>
                <a:cs typeface="Cursivestandard"/>
              </a:rPr>
              <a:t>a </a:t>
            </a:r>
            <a:r>
              <a:rPr lang="fr-FR" sz="1600" dirty="0">
                <a:latin typeface="Cursivestandard"/>
                <a:cs typeface="Cursivestandard"/>
              </a:rPr>
              <a:t>²</a:t>
            </a:r>
            <a:r>
              <a:rPr lang="fr-FR" sz="1600" dirty="0" smtClean="0">
                <a:latin typeface="Cursivestandard"/>
                <a:cs typeface="Cursivestandard"/>
              </a:rPr>
              <a:t>fait </a:t>
            </a:r>
            <a:r>
              <a:rPr lang="fr-FR" sz="1600" dirty="0">
                <a:latin typeface="Cursivestandard"/>
                <a:cs typeface="Cursivestandard"/>
              </a:rPr>
              <a:t>²</a:t>
            </a:r>
            <a:r>
              <a:rPr lang="fr-FR" sz="1600" dirty="0" smtClean="0">
                <a:latin typeface="Cursivestandard"/>
                <a:cs typeface="Cursivestandard"/>
              </a:rPr>
              <a:t>de$ </a:t>
            </a:r>
            <a:r>
              <a:rPr lang="fr-FR" sz="1600" dirty="0">
                <a:latin typeface="Cursivestandard"/>
                <a:cs typeface="Cursivestandard"/>
              </a:rPr>
              <a:t>²</a:t>
            </a:r>
            <a:r>
              <a:rPr lang="fr-FR" sz="1600" dirty="0" smtClean="0">
                <a:latin typeface="Cursivestandard"/>
                <a:cs typeface="Cursivestandard"/>
              </a:rPr>
              <a:t>photo$ </a:t>
            </a:r>
            <a:r>
              <a:rPr lang="fr-FR" sz="1600" dirty="0">
                <a:latin typeface="Cursivestandard"/>
                <a:cs typeface="Cursivestandard"/>
              </a:rPr>
              <a:t>²</a:t>
            </a:r>
            <a:r>
              <a:rPr lang="fr-FR" sz="1600" dirty="0" smtClean="0">
                <a:latin typeface="Cursivestandard"/>
                <a:cs typeface="Cursivestandard"/>
              </a:rPr>
              <a:t>là </a:t>
            </a:r>
            <a:r>
              <a:rPr lang="fr-FR" sz="1600" dirty="0">
                <a:latin typeface="Cursivestandard"/>
                <a:cs typeface="Cursivestandard"/>
              </a:rPr>
              <a:t>²</a:t>
            </a:r>
            <a:r>
              <a:rPr lang="fr-FR" sz="1600" dirty="0" smtClean="0">
                <a:latin typeface="Cursivestandard"/>
                <a:cs typeface="Cursivestandard"/>
              </a:rPr>
              <a:t>où </a:t>
            </a:r>
            <a:r>
              <a:rPr lang="fr-FR" sz="1600" dirty="0">
                <a:latin typeface="Cursivestandard"/>
                <a:cs typeface="Cursivestandard"/>
              </a:rPr>
              <a:t>²</a:t>
            </a:r>
            <a:r>
              <a:rPr lang="fr-FR" sz="1600" dirty="0" smtClean="0">
                <a:latin typeface="Cursivestandard"/>
                <a:cs typeface="Cursivestandard"/>
              </a:rPr>
              <a:t>on ²</a:t>
            </a:r>
            <a:r>
              <a:rPr lang="fr-FR" sz="1600" dirty="0">
                <a:latin typeface="Cursivestandard"/>
                <a:cs typeface="Cursivestandard"/>
              </a:rPr>
              <a:t>$</a:t>
            </a:r>
            <a:r>
              <a:rPr lang="fr-FR" sz="1600" dirty="0" smtClean="0">
                <a:latin typeface="Cursivestandard"/>
                <a:cs typeface="Cursivestandard"/>
              </a:rPr>
              <a:t>’²est </a:t>
            </a:r>
            <a:r>
              <a:rPr lang="fr-FR" sz="1600" dirty="0">
                <a:latin typeface="Cursivestandard"/>
                <a:cs typeface="Cursivestandard"/>
              </a:rPr>
              <a:t>²</a:t>
            </a:r>
            <a:r>
              <a:rPr lang="fr-FR" sz="1600" dirty="0" smtClean="0">
                <a:latin typeface="Cursivestandard"/>
                <a:cs typeface="Cursivestandard"/>
              </a:rPr>
              <a:t>arrêté. </a:t>
            </a:r>
            <a:r>
              <a:rPr lang="fr-FR" sz="1600" dirty="0" smtClean="0">
                <a:latin typeface="Script Ecole 2"/>
                <a:cs typeface="Script Ecole 2"/>
              </a:rPr>
              <a:t>I</a:t>
            </a:r>
            <a:r>
              <a:rPr lang="fr-FR" sz="1600" dirty="0">
                <a:latin typeface="Cursivestandard"/>
                <a:cs typeface="Cursivestandard"/>
              </a:rPr>
              <a:t>²</a:t>
            </a:r>
            <a:r>
              <a:rPr lang="fr-FR" sz="1600" dirty="0" smtClean="0">
                <a:latin typeface="Cursivestandard"/>
                <a:cs typeface="Cursivestandard"/>
              </a:rPr>
              <a:t>l </a:t>
            </a:r>
            <a:r>
              <a:rPr lang="fr-FR" sz="1600" dirty="0">
                <a:latin typeface="Cursivestandard"/>
                <a:cs typeface="Cursivestandard"/>
              </a:rPr>
              <a:t>²</a:t>
            </a:r>
            <a:r>
              <a:rPr lang="fr-FR" sz="1600" dirty="0" smtClean="0">
                <a:latin typeface="Cursivestandard"/>
                <a:cs typeface="Cursivestandard"/>
              </a:rPr>
              <a:t>faut </a:t>
            </a:r>
            <a:r>
              <a:rPr lang="fr-FR" sz="1600" dirty="0">
                <a:latin typeface="Cursivestandard"/>
                <a:cs typeface="Cursivestandard"/>
              </a:rPr>
              <a:t>²</a:t>
            </a:r>
            <a:r>
              <a:rPr lang="fr-FR" sz="1600" dirty="0" smtClean="0">
                <a:latin typeface="Cursivestandard"/>
                <a:cs typeface="Cursivestandard"/>
              </a:rPr>
              <a:t>retrouver </a:t>
            </a:r>
            <a:r>
              <a:rPr lang="fr-FR" sz="1600" dirty="0">
                <a:latin typeface="Cursivestandard"/>
                <a:cs typeface="Cursivestandard"/>
              </a:rPr>
              <a:t>²</a:t>
            </a:r>
            <a:r>
              <a:rPr lang="fr-FR" sz="1600" dirty="0" smtClean="0">
                <a:latin typeface="Cursivestandard"/>
                <a:cs typeface="Cursivestandard"/>
              </a:rPr>
              <a:t>où </a:t>
            </a:r>
            <a:r>
              <a:rPr lang="fr-FR" sz="1600" dirty="0">
                <a:latin typeface="Cursivestandard"/>
                <a:cs typeface="Cursivestandard"/>
              </a:rPr>
              <a:t>²</a:t>
            </a:r>
            <a:r>
              <a:rPr lang="fr-FR" sz="1600" dirty="0" smtClean="0">
                <a:latin typeface="Cursivestandard"/>
                <a:cs typeface="Cursivestandard"/>
              </a:rPr>
              <a:t>c’²est </a:t>
            </a:r>
            <a:r>
              <a:rPr lang="fr-FR" sz="1600" dirty="0">
                <a:latin typeface="Cursivestandard"/>
                <a:cs typeface="Cursivestandard"/>
              </a:rPr>
              <a:t>²</a:t>
            </a:r>
            <a:r>
              <a:rPr lang="fr-FR" sz="1600" dirty="0" smtClean="0">
                <a:latin typeface="Cursivestandard"/>
                <a:cs typeface="Cursivestandard"/>
              </a:rPr>
              <a:t>sur </a:t>
            </a:r>
            <a:r>
              <a:rPr lang="fr-FR" sz="1600" dirty="0">
                <a:latin typeface="Cursivestandard"/>
                <a:cs typeface="Cursivestandard"/>
              </a:rPr>
              <a:t>²</a:t>
            </a:r>
            <a:r>
              <a:rPr lang="fr-FR" sz="1600" dirty="0" smtClean="0">
                <a:latin typeface="Cursivestandard"/>
                <a:cs typeface="Cursivestandard"/>
              </a:rPr>
              <a:t>le </a:t>
            </a:r>
            <a:r>
              <a:rPr lang="fr-FR" sz="1600" dirty="0">
                <a:latin typeface="Cursivestandard"/>
                <a:cs typeface="Cursivestandard"/>
              </a:rPr>
              <a:t>²</a:t>
            </a:r>
            <a:r>
              <a:rPr lang="fr-FR" sz="1600" dirty="0" smtClean="0">
                <a:latin typeface="Cursivestandard"/>
                <a:cs typeface="Cursivestandard"/>
              </a:rPr>
              <a:t>plan </a:t>
            </a:r>
            <a:r>
              <a:rPr lang="fr-FR" sz="1600" dirty="0">
                <a:latin typeface="Cursivestandard"/>
                <a:cs typeface="Cursivestandard"/>
              </a:rPr>
              <a:t>²</a:t>
            </a:r>
            <a:r>
              <a:rPr lang="fr-FR" sz="1600" dirty="0" smtClean="0">
                <a:latin typeface="Cursivestandard"/>
                <a:cs typeface="Cursivestandard"/>
              </a:rPr>
              <a:t>et </a:t>
            </a:r>
            <a:r>
              <a:rPr lang="fr-FR" sz="1600" dirty="0">
                <a:latin typeface="Cursivestandard"/>
                <a:cs typeface="Cursivestandard"/>
              </a:rPr>
              <a:t>²</a:t>
            </a:r>
            <a:r>
              <a:rPr lang="fr-FR" sz="1600" dirty="0" smtClean="0">
                <a:latin typeface="Cursivestandard"/>
                <a:cs typeface="Cursivestandard"/>
              </a:rPr>
              <a:t>trouver </a:t>
            </a:r>
            <a:r>
              <a:rPr lang="fr-FR" sz="1600" dirty="0">
                <a:latin typeface="Cursivestandard"/>
                <a:cs typeface="Cursivestandard"/>
              </a:rPr>
              <a:t>²</a:t>
            </a:r>
            <a:r>
              <a:rPr lang="fr-FR" sz="1600" dirty="0" smtClean="0">
                <a:latin typeface="Cursivestandard"/>
                <a:cs typeface="Cursivestandard"/>
              </a:rPr>
              <a:t>le$ </a:t>
            </a:r>
            <a:r>
              <a:rPr lang="fr-FR" sz="1600" dirty="0">
                <a:latin typeface="Cursivestandard"/>
                <a:cs typeface="Cursivestandard"/>
              </a:rPr>
              <a:t>²</a:t>
            </a:r>
            <a:r>
              <a:rPr lang="fr-FR" sz="1600" dirty="0" smtClean="0">
                <a:latin typeface="Cursivestandard"/>
                <a:cs typeface="Cursivestandard"/>
              </a:rPr>
              <a:t>devinette$. </a:t>
            </a:r>
          </a:p>
          <a:p>
            <a:pPr>
              <a:lnSpc>
                <a:spcPct val="110000"/>
              </a:lnSpc>
            </a:pPr>
            <a:r>
              <a:rPr lang="fr-FR" sz="1600" dirty="0" smtClean="0">
                <a:latin typeface="Script Ecole 2"/>
                <a:cs typeface="Script Ecole 2"/>
              </a:rPr>
              <a:t>B</a:t>
            </a:r>
            <a:r>
              <a:rPr lang="fr-FR" sz="1600" dirty="0" smtClean="0">
                <a:latin typeface="Cursivestandard"/>
                <a:cs typeface="Cursivestandard"/>
              </a:rPr>
              <a:t>onne </a:t>
            </a:r>
            <a:r>
              <a:rPr lang="fr-FR" sz="1600" dirty="0">
                <a:latin typeface="Cursivestandard"/>
                <a:cs typeface="Cursivestandard"/>
              </a:rPr>
              <a:t>²</a:t>
            </a:r>
            <a:r>
              <a:rPr lang="fr-FR" sz="1600" dirty="0" smtClean="0">
                <a:latin typeface="Cursivestandard"/>
                <a:cs typeface="Cursivestandard"/>
              </a:rPr>
              <a:t>balade. </a:t>
            </a:r>
            <a:r>
              <a:rPr lang="fr-FR" sz="1600" dirty="0" smtClean="0">
                <a:latin typeface="Script Ecole 2"/>
                <a:cs typeface="Script Ecole 2"/>
              </a:rPr>
              <a:t>A</a:t>
            </a:r>
            <a:r>
              <a:rPr lang="fr-FR" sz="1600" dirty="0" smtClean="0">
                <a:latin typeface="Cursivestandard"/>
                <a:cs typeface="Cursivestandard"/>
              </a:rPr>
              <a:t> </a:t>
            </a:r>
            <a:r>
              <a:rPr lang="fr-FR" sz="1600" dirty="0">
                <a:latin typeface="Cursivestandard"/>
                <a:cs typeface="Cursivestandard"/>
              </a:rPr>
              <a:t>²</a:t>
            </a:r>
            <a:r>
              <a:rPr lang="fr-FR" sz="1600" dirty="0" smtClean="0">
                <a:latin typeface="Cursivestandard"/>
                <a:cs typeface="Cursivestandard"/>
              </a:rPr>
              <a:t>bientôt. </a:t>
            </a:r>
          </a:p>
          <a:p>
            <a:pPr marL="3411538">
              <a:lnSpc>
                <a:spcPct val="110000"/>
              </a:lnSpc>
            </a:pPr>
            <a:r>
              <a:rPr lang="fr-FR" sz="1600" dirty="0">
                <a:latin typeface="Cursivestandard"/>
                <a:cs typeface="Cursivestandard"/>
              </a:rPr>
              <a:t>²</a:t>
            </a:r>
            <a:r>
              <a:rPr lang="fr-FR" sz="1600" dirty="0" smtClean="0">
                <a:latin typeface="Cursivestandard"/>
                <a:cs typeface="Cursivestandard"/>
              </a:rPr>
              <a:t>le$ </a:t>
            </a:r>
            <a:r>
              <a:rPr lang="fr-FR" sz="1600" dirty="0" smtClean="0">
                <a:latin typeface="Script Ecole 2"/>
                <a:cs typeface="Script Ecole 2"/>
              </a:rPr>
              <a:t>CP</a:t>
            </a:r>
            <a:endParaRPr lang="fr-FR" sz="1600" dirty="0">
              <a:latin typeface="Cursivestandard"/>
              <a:cs typeface="Cursivestandard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2326" y="6580603"/>
            <a:ext cx="1270006" cy="722926"/>
          </a:xfrm>
          <a:prstGeom prst="rect">
            <a:avLst/>
          </a:prstGeom>
          <a:ln w="9525" cap="sq" cmpd="sng">
            <a:solidFill>
              <a:schemeClr val="bg1">
                <a:lumMod val="50000"/>
              </a:schemeClr>
            </a:solidFill>
            <a:prstDash val="solid"/>
            <a:miter lim="800000"/>
          </a:ln>
          <a:effectLst/>
        </p:spPr>
      </p:pic>
      <p:sp>
        <p:nvSpPr>
          <p:cNvPr id="9" name="Rectangle à coins arrondis 8"/>
          <p:cNvSpPr/>
          <p:nvPr/>
        </p:nvSpPr>
        <p:spPr>
          <a:xfrm>
            <a:off x="2393951" y="5127366"/>
            <a:ext cx="2171700" cy="42545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400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Lecture 33</a:t>
            </a:r>
            <a:endParaRPr lang="fr-FR" sz="1400" dirty="0">
              <a:effectLst/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25460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343150" y="237885"/>
            <a:ext cx="2171700" cy="557981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400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Lecture 34 : </a:t>
            </a:r>
          </a:p>
          <a:p>
            <a:pPr algn="ctr">
              <a:spcAft>
                <a:spcPts val="0"/>
              </a:spcAft>
            </a:pPr>
            <a:r>
              <a:rPr lang="fr-FR" sz="1400" i="1" dirty="0" smtClean="0">
                <a:solidFill>
                  <a:srgbClr val="000000"/>
                </a:solidFill>
                <a:effectLst/>
                <a:latin typeface="Comic Sans MS"/>
                <a:ea typeface="ＭＳ 明朝"/>
                <a:cs typeface="Times New Roman"/>
              </a:rPr>
              <a:t>C’est moi le plus fort</a:t>
            </a:r>
            <a:endParaRPr lang="fr-FR" sz="1400" i="1" dirty="0">
              <a:effectLst/>
              <a:ea typeface="ＭＳ 明朝"/>
              <a:cs typeface="Times New Roman"/>
            </a:endParaRPr>
          </a:p>
        </p:txBody>
      </p:sp>
      <p:sp>
        <p:nvSpPr>
          <p:cNvPr id="18" name="Zone de texte 5"/>
          <p:cNvSpPr txBox="1"/>
          <p:nvPr/>
        </p:nvSpPr>
        <p:spPr>
          <a:xfrm>
            <a:off x="85767" y="994278"/>
            <a:ext cx="5028100" cy="178279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dirty="0">
                <a:latin typeface="Times New Roman"/>
                <a:cs typeface="Times New Roman"/>
              </a:rPr>
              <a:t>Un jour, un loup, qui avait très bien mangé et n’avait plus faim du tout, décide de faire une petite promenade dans les bois</a:t>
            </a:r>
            <a:r>
              <a:rPr lang="fr-FR" dirty="0" smtClean="0">
                <a:latin typeface="Times New Roman"/>
                <a:cs typeface="Times New Roman"/>
              </a:rPr>
              <a:t>.</a:t>
            </a:r>
            <a:endParaRPr lang="fr-FR" dirty="0">
              <a:latin typeface="Times New Roman"/>
              <a:cs typeface="Times New Roman"/>
            </a:endParaRPr>
          </a:p>
          <a:p>
            <a:r>
              <a:rPr lang="fr-FR" dirty="0">
                <a:latin typeface="Times New Roman"/>
                <a:cs typeface="Times New Roman"/>
              </a:rPr>
              <a:t>« C’est l’idéal pour bien digérer ! » se dit-il.</a:t>
            </a:r>
          </a:p>
          <a:p>
            <a:r>
              <a:rPr lang="fr-FR" dirty="0">
                <a:latin typeface="Times New Roman"/>
                <a:cs typeface="Times New Roman"/>
              </a:rPr>
              <a:t>« Et en même temps, j’en profiterai pour vérifier ce qu’on pense de moi. »</a:t>
            </a:r>
          </a:p>
          <a:p>
            <a:pPr>
              <a:lnSpc>
                <a:spcPct val="200000"/>
              </a:lnSpc>
            </a:pPr>
            <a:endParaRPr lang="fr-FR" sz="2000" dirty="0">
              <a:latin typeface="Comic Sans MS"/>
              <a:ea typeface="ＭＳ 明朝"/>
              <a:cs typeface="Comic Sans MS"/>
            </a:endParaRPr>
          </a:p>
        </p:txBody>
      </p:sp>
      <p:pic>
        <p:nvPicPr>
          <p:cNvPr id="70" name="Image 69" descr="http://storage.canalblog.com/82/82/646936/4587701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97262">
            <a:off x="4398009" y="274291"/>
            <a:ext cx="394123" cy="486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1" name="Zone de texte 5"/>
          <p:cNvSpPr txBox="1"/>
          <p:nvPr/>
        </p:nvSpPr>
        <p:spPr>
          <a:xfrm>
            <a:off x="1741109" y="2987613"/>
            <a:ext cx="4837492" cy="1782795"/>
          </a:xfrm>
          <a:prstGeom prst="rect">
            <a:avLst/>
          </a:prstGeom>
          <a:noFill/>
          <a:ln>
            <a:solidFill>
              <a:srgbClr val="7F7F7F"/>
            </a:solidFill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dirty="0"/>
              <a:t>Il rencontre un joli petit lapin de garenne</a:t>
            </a:r>
            <a:r>
              <a:rPr lang="fr-FR" dirty="0" smtClean="0"/>
              <a:t>.</a:t>
            </a:r>
            <a:endParaRPr lang="fr-FR" dirty="0"/>
          </a:p>
          <a:p>
            <a:r>
              <a:rPr lang="fr-FR" dirty="0"/>
              <a:t>« Bonjour, Belles Oreilles ! Dis-moi : qui est le plus fort ? » demande le loup</a:t>
            </a:r>
            <a:r>
              <a:rPr lang="fr-FR" dirty="0" smtClean="0"/>
              <a:t>.</a:t>
            </a:r>
            <a:endParaRPr lang="fr-FR" dirty="0"/>
          </a:p>
          <a:p>
            <a:r>
              <a:rPr lang="fr-FR" dirty="0"/>
              <a:t>« Le plus fort, c’est vous, Maître Loup. Incontestablement et sans aucun doute, c’est absolument certain », répond le lapin.</a:t>
            </a:r>
          </a:p>
          <a:p>
            <a:pPr>
              <a:lnSpc>
                <a:spcPct val="200000"/>
              </a:lnSpc>
            </a:pPr>
            <a:endParaRPr lang="fr-FR" sz="2000" dirty="0">
              <a:latin typeface="Comic Sans MS"/>
              <a:ea typeface="ＭＳ 明朝"/>
              <a:cs typeface="Comic Sans MS"/>
            </a:endParaRPr>
          </a:p>
        </p:txBody>
      </p:sp>
      <p:pic>
        <p:nvPicPr>
          <p:cNvPr id="72" name="Image 7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4733" y="1011212"/>
            <a:ext cx="1185337" cy="1604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Image 8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67" y="3335870"/>
            <a:ext cx="1646070" cy="1049093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Rectangle à coins arrondis 59"/>
          <p:cNvSpPr/>
          <p:nvPr/>
        </p:nvSpPr>
        <p:spPr>
          <a:xfrm>
            <a:off x="2377019" y="5175994"/>
            <a:ext cx="2171700" cy="557981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400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Lecture 34 : </a:t>
            </a:r>
          </a:p>
          <a:p>
            <a:pPr algn="ctr">
              <a:spcAft>
                <a:spcPts val="0"/>
              </a:spcAft>
            </a:pPr>
            <a:r>
              <a:rPr lang="fr-FR" sz="1400" i="1" dirty="0" smtClean="0">
                <a:solidFill>
                  <a:srgbClr val="000000"/>
                </a:solidFill>
                <a:effectLst/>
                <a:latin typeface="Comic Sans MS"/>
                <a:ea typeface="ＭＳ 明朝"/>
                <a:cs typeface="Times New Roman"/>
              </a:rPr>
              <a:t>C’est moi le plus fort</a:t>
            </a:r>
            <a:endParaRPr lang="fr-FR" sz="1400" i="1" dirty="0">
              <a:effectLst/>
              <a:ea typeface="ＭＳ 明朝"/>
              <a:cs typeface="Times New Roman"/>
            </a:endParaRPr>
          </a:p>
        </p:txBody>
      </p:sp>
      <p:sp>
        <p:nvSpPr>
          <p:cNvPr id="74" name="Zone de texte 5"/>
          <p:cNvSpPr txBox="1"/>
          <p:nvPr/>
        </p:nvSpPr>
        <p:spPr>
          <a:xfrm>
            <a:off x="119636" y="5932387"/>
            <a:ext cx="5028100" cy="178279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dirty="0">
                <a:latin typeface="Times New Roman"/>
                <a:cs typeface="Times New Roman"/>
              </a:rPr>
              <a:t>Un jour, un loup, qui avait très bien mangé et n’avait plus faim du tout, décide de faire une petite promenade dans les bois</a:t>
            </a:r>
            <a:r>
              <a:rPr lang="fr-FR" dirty="0" smtClean="0">
                <a:latin typeface="Times New Roman"/>
                <a:cs typeface="Times New Roman"/>
              </a:rPr>
              <a:t>.</a:t>
            </a:r>
            <a:endParaRPr lang="fr-FR" dirty="0">
              <a:latin typeface="Times New Roman"/>
              <a:cs typeface="Times New Roman"/>
            </a:endParaRPr>
          </a:p>
          <a:p>
            <a:r>
              <a:rPr lang="fr-FR" dirty="0">
                <a:latin typeface="Times New Roman"/>
                <a:cs typeface="Times New Roman"/>
              </a:rPr>
              <a:t>« C’est l’idéal pour bien digérer ! » se dit-il.</a:t>
            </a:r>
          </a:p>
          <a:p>
            <a:r>
              <a:rPr lang="fr-FR" dirty="0">
                <a:latin typeface="Times New Roman"/>
                <a:cs typeface="Times New Roman"/>
              </a:rPr>
              <a:t>« Et en même temps, j’en profiterai pour vérifier ce qu’on pense de moi. »</a:t>
            </a:r>
          </a:p>
          <a:p>
            <a:pPr>
              <a:lnSpc>
                <a:spcPct val="200000"/>
              </a:lnSpc>
            </a:pPr>
            <a:endParaRPr lang="fr-FR" sz="2000" dirty="0">
              <a:latin typeface="Comic Sans MS"/>
              <a:ea typeface="ＭＳ 明朝"/>
              <a:cs typeface="Comic Sans MS"/>
            </a:endParaRPr>
          </a:p>
        </p:txBody>
      </p:sp>
      <p:pic>
        <p:nvPicPr>
          <p:cNvPr id="90" name="Image 89" descr="http://storage.canalblog.com/82/82/646936/4587701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97262">
            <a:off x="4431878" y="5212400"/>
            <a:ext cx="394123" cy="486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1" name="Zone de texte 5"/>
          <p:cNvSpPr txBox="1"/>
          <p:nvPr/>
        </p:nvSpPr>
        <p:spPr>
          <a:xfrm>
            <a:off x="1774978" y="8078119"/>
            <a:ext cx="4837492" cy="1782795"/>
          </a:xfrm>
          <a:prstGeom prst="rect">
            <a:avLst/>
          </a:prstGeom>
          <a:noFill/>
          <a:ln>
            <a:solidFill>
              <a:srgbClr val="7F7F7F"/>
            </a:solidFill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dirty="0"/>
              <a:t>Il rencontre un joli petit lapin de garenne</a:t>
            </a:r>
            <a:r>
              <a:rPr lang="fr-FR" dirty="0" smtClean="0"/>
              <a:t>.</a:t>
            </a:r>
            <a:endParaRPr lang="fr-FR" dirty="0"/>
          </a:p>
          <a:p>
            <a:r>
              <a:rPr lang="fr-FR" dirty="0"/>
              <a:t>« Bonjour, Belles Oreilles ! Dis-moi : qui est le plus fort ? » demande le loup</a:t>
            </a:r>
            <a:r>
              <a:rPr lang="fr-FR" dirty="0" smtClean="0"/>
              <a:t>.</a:t>
            </a:r>
            <a:endParaRPr lang="fr-FR" dirty="0"/>
          </a:p>
          <a:p>
            <a:r>
              <a:rPr lang="fr-FR" dirty="0"/>
              <a:t>« Le plus fort, c’est vous, Maître Loup. Incontestablement et sans aucun doute, c’est absolument certain », répond le lapin.</a:t>
            </a:r>
          </a:p>
          <a:p>
            <a:pPr>
              <a:lnSpc>
                <a:spcPct val="200000"/>
              </a:lnSpc>
            </a:pPr>
            <a:endParaRPr lang="fr-FR" sz="2000" dirty="0">
              <a:latin typeface="Comic Sans MS"/>
              <a:ea typeface="ＭＳ 明朝"/>
              <a:cs typeface="Comic Sans MS"/>
            </a:endParaRPr>
          </a:p>
        </p:txBody>
      </p:sp>
      <p:pic>
        <p:nvPicPr>
          <p:cNvPr id="92" name="Image 9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8602" y="5949321"/>
            <a:ext cx="1185337" cy="1604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Image 9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636" y="8426376"/>
            <a:ext cx="1646070" cy="10490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9605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one de texte 5"/>
          <p:cNvSpPr txBox="1"/>
          <p:nvPr/>
        </p:nvSpPr>
        <p:spPr>
          <a:xfrm>
            <a:off x="146047" y="1032937"/>
            <a:ext cx="5113867" cy="120226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fr-FR" sz="2000" dirty="0">
                <a:latin typeface="Times New Roman"/>
                <a:cs typeface="Times New Roman"/>
              </a:rPr>
              <a:t>Un j</a:t>
            </a:r>
            <a:r>
              <a:rPr lang="fr-FR" sz="2000" dirty="0">
                <a:solidFill>
                  <a:srgbClr val="008000"/>
                </a:solidFill>
                <a:latin typeface="Times New Roman"/>
                <a:cs typeface="Times New Roman"/>
              </a:rPr>
              <a:t>ou</a:t>
            </a:r>
            <a:r>
              <a:rPr lang="fr-FR" sz="2000" dirty="0">
                <a:latin typeface="Times New Roman"/>
                <a:cs typeface="Times New Roman"/>
              </a:rPr>
              <a:t>r, un l</a:t>
            </a:r>
            <a:r>
              <a:rPr lang="fr-FR" sz="2000" dirty="0">
                <a:solidFill>
                  <a:srgbClr val="008000"/>
                </a:solidFill>
                <a:latin typeface="Times New Roman"/>
                <a:cs typeface="Times New Roman"/>
              </a:rPr>
              <a:t>ou</a:t>
            </a:r>
            <a:r>
              <a:rPr lang="fr-FR" sz="20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p</a:t>
            </a:r>
            <a:r>
              <a:rPr lang="fr-FR" sz="2000" dirty="0">
                <a:latin typeface="Times New Roman"/>
                <a:cs typeface="Times New Roman"/>
              </a:rPr>
              <a:t>, qui av</a:t>
            </a:r>
            <a:r>
              <a:rPr lang="fr-FR" sz="2000" dirty="0">
                <a:solidFill>
                  <a:srgbClr val="008000"/>
                </a:solidFill>
                <a:latin typeface="Times New Roman"/>
                <a:cs typeface="Times New Roman"/>
              </a:rPr>
              <a:t>ai</a:t>
            </a:r>
            <a:r>
              <a:rPr lang="fr-FR" sz="2000" dirty="0">
                <a:solidFill>
                  <a:srgbClr val="7F7F7F"/>
                </a:solidFill>
                <a:latin typeface="Times New Roman"/>
                <a:cs typeface="Times New Roman"/>
              </a:rPr>
              <a:t>t</a:t>
            </a:r>
            <a:r>
              <a:rPr lang="fr-FR" sz="2000" dirty="0">
                <a:latin typeface="Times New Roman"/>
                <a:cs typeface="Times New Roman"/>
              </a:rPr>
              <a:t> trè</a:t>
            </a:r>
            <a:r>
              <a:rPr lang="fr-FR" sz="2000" dirty="0">
                <a:solidFill>
                  <a:srgbClr val="7F7F7F"/>
                </a:solidFill>
                <a:latin typeface="Times New Roman"/>
                <a:cs typeface="Times New Roman"/>
              </a:rPr>
              <a:t>s</a:t>
            </a:r>
            <a:r>
              <a:rPr lang="fr-FR" sz="2000" dirty="0">
                <a:latin typeface="Times New Roman"/>
                <a:cs typeface="Times New Roman"/>
              </a:rPr>
              <a:t> bien </a:t>
            </a:r>
            <a:r>
              <a:rPr lang="fr-FR" sz="2000" dirty="0" smtClean="0">
                <a:latin typeface="Times New Roman"/>
                <a:cs typeface="Times New Roman"/>
              </a:rPr>
              <a:t>m</a:t>
            </a:r>
            <a:r>
              <a:rPr lang="fr-FR" sz="2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an</a:t>
            </a:r>
            <a:r>
              <a:rPr lang="fr-FR" sz="2000" dirty="0" smtClean="0">
                <a:latin typeface="Times New Roman"/>
                <a:cs typeface="Times New Roman"/>
              </a:rPr>
              <a:t>gé, par</a:t>
            </a:r>
            <a:r>
              <a:rPr lang="fr-FR" sz="2000" dirty="0" smtClean="0">
                <a:solidFill>
                  <a:srgbClr val="7F7F7F"/>
                </a:solidFill>
                <a:latin typeface="Times New Roman"/>
                <a:cs typeface="Times New Roman"/>
              </a:rPr>
              <a:t>t</a:t>
            </a:r>
            <a:r>
              <a:rPr lang="fr-FR" sz="2000" dirty="0" smtClean="0">
                <a:latin typeface="Times New Roman"/>
                <a:cs typeface="Times New Roman"/>
              </a:rPr>
              <a:t> </a:t>
            </a:r>
            <a:r>
              <a:rPr lang="fr-FR" sz="2000" dirty="0">
                <a:latin typeface="Times New Roman"/>
                <a:cs typeface="Times New Roman"/>
              </a:rPr>
              <a:t>f</a:t>
            </a:r>
            <a:r>
              <a:rPr lang="fr-FR" sz="2000" dirty="0">
                <a:solidFill>
                  <a:srgbClr val="008000"/>
                </a:solidFill>
                <a:latin typeface="Times New Roman"/>
                <a:cs typeface="Times New Roman"/>
              </a:rPr>
              <a:t>ai</a:t>
            </a:r>
            <a:r>
              <a:rPr lang="fr-FR" sz="2000" dirty="0">
                <a:latin typeface="Times New Roman"/>
                <a:cs typeface="Times New Roman"/>
              </a:rPr>
              <a:t>re une petite promenade d</a:t>
            </a:r>
            <a:r>
              <a:rPr lang="fr-FR" sz="2000" dirty="0">
                <a:solidFill>
                  <a:srgbClr val="008000"/>
                </a:solidFill>
                <a:latin typeface="Times New Roman"/>
                <a:cs typeface="Times New Roman"/>
              </a:rPr>
              <a:t>an</a:t>
            </a:r>
            <a:r>
              <a:rPr lang="fr-FR" sz="2000" dirty="0">
                <a:solidFill>
                  <a:srgbClr val="7F7F7F"/>
                </a:solidFill>
                <a:latin typeface="Times New Roman"/>
                <a:cs typeface="Times New Roman"/>
              </a:rPr>
              <a:t>s</a:t>
            </a:r>
            <a:r>
              <a:rPr lang="fr-FR" sz="2000" dirty="0">
                <a:latin typeface="Times New Roman"/>
                <a:cs typeface="Times New Roman"/>
              </a:rPr>
              <a:t> les b</a:t>
            </a:r>
            <a:r>
              <a:rPr lang="fr-FR" sz="2000" dirty="0">
                <a:solidFill>
                  <a:srgbClr val="008000"/>
                </a:solidFill>
                <a:latin typeface="Times New Roman"/>
                <a:cs typeface="Times New Roman"/>
              </a:rPr>
              <a:t>oi</a:t>
            </a:r>
            <a:r>
              <a:rPr lang="fr-FR" sz="2000" dirty="0">
                <a:solidFill>
                  <a:srgbClr val="7F7F7F"/>
                </a:solidFill>
                <a:latin typeface="Times New Roman"/>
                <a:cs typeface="Times New Roman"/>
              </a:rPr>
              <a:t>s</a:t>
            </a:r>
            <a:r>
              <a:rPr lang="fr-FR" sz="2000" dirty="0" smtClean="0">
                <a:latin typeface="Times New Roman"/>
                <a:cs typeface="Times New Roman"/>
              </a:rPr>
              <a:t>.</a:t>
            </a:r>
            <a:endParaRPr lang="fr-FR" sz="2000" dirty="0">
              <a:latin typeface="Times New Roman"/>
              <a:cs typeface="Times New Roman"/>
            </a:endParaRPr>
          </a:p>
        </p:txBody>
      </p:sp>
      <p:sp>
        <p:nvSpPr>
          <p:cNvPr id="71" name="Zone de texte 5"/>
          <p:cNvSpPr txBox="1"/>
          <p:nvPr/>
        </p:nvSpPr>
        <p:spPr>
          <a:xfrm>
            <a:off x="1741108" y="2406313"/>
            <a:ext cx="5036608" cy="2368892"/>
          </a:xfrm>
          <a:prstGeom prst="rect">
            <a:avLst/>
          </a:prstGeom>
          <a:noFill/>
          <a:ln>
            <a:solidFill>
              <a:srgbClr val="7F7F7F"/>
            </a:solidFill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fr-FR" sz="2000" dirty="0"/>
              <a:t>Il r</a:t>
            </a:r>
            <a:r>
              <a:rPr lang="fr-FR" sz="2000" dirty="0">
                <a:solidFill>
                  <a:srgbClr val="008000"/>
                </a:solidFill>
              </a:rPr>
              <a:t>en</a:t>
            </a:r>
            <a:r>
              <a:rPr lang="fr-FR" sz="2000" dirty="0"/>
              <a:t>c</a:t>
            </a:r>
            <a:r>
              <a:rPr lang="fr-FR" sz="2000" dirty="0">
                <a:solidFill>
                  <a:srgbClr val="008000"/>
                </a:solidFill>
              </a:rPr>
              <a:t>on</a:t>
            </a:r>
            <a:r>
              <a:rPr lang="fr-FR" sz="2000" dirty="0"/>
              <a:t>tre un joli peti</a:t>
            </a:r>
            <a:r>
              <a:rPr lang="fr-FR" sz="2000" dirty="0">
                <a:solidFill>
                  <a:srgbClr val="7F7F7F"/>
                </a:solidFill>
              </a:rPr>
              <a:t>t</a:t>
            </a:r>
            <a:r>
              <a:rPr lang="fr-FR" sz="2000" dirty="0"/>
              <a:t> </a:t>
            </a:r>
            <a:r>
              <a:rPr lang="fr-FR" sz="2000" dirty="0" smtClean="0"/>
              <a:t>lap</a:t>
            </a:r>
            <a:r>
              <a:rPr lang="fr-FR" sz="2000" dirty="0" smtClean="0">
                <a:solidFill>
                  <a:srgbClr val="008000"/>
                </a:solidFill>
              </a:rPr>
              <a:t>in</a:t>
            </a:r>
            <a:r>
              <a:rPr lang="fr-FR" sz="2000" dirty="0" smtClean="0"/>
              <a:t>.</a:t>
            </a:r>
            <a:endParaRPr lang="fr-FR" sz="2000" dirty="0"/>
          </a:p>
          <a:p>
            <a:pPr>
              <a:lnSpc>
                <a:spcPct val="150000"/>
              </a:lnSpc>
            </a:pPr>
            <a:r>
              <a:rPr lang="fr-FR" sz="2000" dirty="0"/>
              <a:t>« </a:t>
            </a:r>
            <a:r>
              <a:rPr lang="fr-FR" sz="2000" dirty="0" smtClean="0"/>
              <a:t>B</a:t>
            </a:r>
            <a:r>
              <a:rPr lang="fr-FR" sz="2000" dirty="0" smtClean="0">
                <a:solidFill>
                  <a:srgbClr val="008000"/>
                </a:solidFill>
              </a:rPr>
              <a:t>on</a:t>
            </a:r>
            <a:r>
              <a:rPr lang="fr-FR" sz="2000" dirty="0" smtClean="0"/>
              <a:t>j</a:t>
            </a:r>
            <a:r>
              <a:rPr lang="fr-FR" sz="2000" dirty="0" smtClean="0">
                <a:solidFill>
                  <a:srgbClr val="008000"/>
                </a:solidFill>
              </a:rPr>
              <a:t>ou</a:t>
            </a:r>
            <a:r>
              <a:rPr lang="fr-FR" sz="2000" dirty="0" smtClean="0"/>
              <a:t>r</a:t>
            </a:r>
            <a:r>
              <a:rPr lang="fr-FR" sz="2000" dirty="0"/>
              <a:t> ! Di</a:t>
            </a:r>
            <a:r>
              <a:rPr lang="fr-FR" sz="2000" dirty="0">
                <a:solidFill>
                  <a:srgbClr val="7F7F7F"/>
                </a:solidFill>
              </a:rPr>
              <a:t>s</a:t>
            </a:r>
            <a:r>
              <a:rPr lang="fr-FR" sz="2000" dirty="0"/>
              <a:t>-m</a:t>
            </a:r>
            <a:r>
              <a:rPr lang="fr-FR" sz="2000" dirty="0">
                <a:solidFill>
                  <a:srgbClr val="008000"/>
                </a:solidFill>
              </a:rPr>
              <a:t>oi</a:t>
            </a:r>
            <a:r>
              <a:rPr lang="fr-FR" sz="2000" dirty="0"/>
              <a:t> : qui est le plu</a:t>
            </a:r>
            <a:r>
              <a:rPr lang="fr-FR" sz="2000" dirty="0">
                <a:solidFill>
                  <a:srgbClr val="7F7F7F"/>
                </a:solidFill>
              </a:rPr>
              <a:t>s</a:t>
            </a:r>
            <a:r>
              <a:rPr lang="fr-FR" sz="2000" dirty="0"/>
              <a:t> for</a:t>
            </a:r>
            <a:r>
              <a:rPr lang="fr-FR" sz="2000" dirty="0">
                <a:solidFill>
                  <a:srgbClr val="7F7F7F"/>
                </a:solidFill>
              </a:rPr>
              <a:t>t</a:t>
            </a:r>
            <a:r>
              <a:rPr lang="fr-FR" sz="2000" dirty="0"/>
              <a:t> ? » dem</a:t>
            </a:r>
            <a:r>
              <a:rPr lang="fr-FR" sz="2000" dirty="0">
                <a:solidFill>
                  <a:srgbClr val="008000"/>
                </a:solidFill>
              </a:rPr>
              <a:t>an</a:t>
            </a:r>
            <a:r>
              <a:rPr lang="fr-FR" sz="2000" dirty="0"/>
              <a:t>de le l</a:t>
            </a:r>
            <a:r>
              <a:rPr lang="fr-FR" sz="2000" dirty="0">
                <a:solidFill>
                  <a:srgbClr val="008000"/>
                </a:solidFill>
              </a:rPr>
              <a:t>ou</a:t>
            </a:r>
            <a:r>
              <a:rPr lang="fr-FR" sz="2000" dirty="0">
                <a:solidFill>
                  <a:srgbClr val="7F7F7F"/>
                </a:solidFill>
              </a:rPr>
              <a:t>p</a:t>
            </a:r>
            <a:r>
              <a:rPr lang="fr-FR" sz="2000" dirty="0" smtClean="0"/>
              <a:t>.</a:t>
            </a:r>
            <a:endParaRPr lang="fr-FR" sz="2000" dirty="0"/>
          </a:p>
          <a:p>
            <a:pPr>
              <a:lnSpc>
                <a:spcPct val="150000"/>
              </a:lnSpc>
            </a:pPr>
            <a:r>
              <a:rPr lang="fr-FR" sz="2000" dirty="0"/>
              <a:t>« Le plu</a:t>
            </a:r>
            <a:r>
              <a:rPr lang="fr-FR" sz="2000" dirty="0">
                <a:solidFill>
                  <a:srgbClr val="7F7F7F"/>
                </a:solidFill>
              </a:rPr>
              <a:t>s</a:t>
            </a:r>
            <a:r>
              <a:rPr lang="fr-FR" sz="2000" dirty="0"/>
              <a:t> for</a:t>
            </a:r>
            <a:r>
              <a:rPr lang="fr-FR" sz="2000" dirty="0">
                <a:solidFill>
                  <a:srgbClr val="7F7F7F"/>
                </a:solidFill>
              </a:rPr>
              <a:t>t</a:t>
            </a:r>
            <a:r>
              <a:rPr lang="fr-FR" sz="2000" dirty="0"/>
              <a:t>, c’est v</a:t>
            </a:r>
            <a:r>
              <a:rPr lang="fr-FR" sz="2000" dirty="0">
                <a:solidFill>
                  <a:srgbClr val="008000"/>
                </a:solidFill>
              </a:rPr>
              <a:t>ou</a:t>
            </a:r>
            <a:r>
              <a:rPr lang="fr-FR" sz="2000" dirty="0">
                <a:solidFill>
                  <a:srgbClr val="7F7F7F"/>
                </a:solidFill>
              </a:rPr>
              <a:t>s</a:t>
            </a:r>
            <a:r>
              <a:rPr lang="fr-FR" sz="2000" dirty="0"/>
              <a:t>, </a:t>
            </a:r>
            <a:r>
              <a:rPr lang="fr-FR" sz="2000" dirty="0" smtClean="0"/>
              <a:t>M</a:t>
            </a:r>
            <a:r>
              <a:rPr lang="fr-FR" sz="2000" dirty="0" smtClean="0">
                <a:solidFill>
                  <a:srgbClr val="008000"/>
                </a:solidFill>
              </a:rPr>
              <a:t>ai</a:t>
            </a:r>
            <a:r>
              <a:rPr lang="fr-FR" sz="2000" dirty="0" smtClean="0"/>
              <a:t>tre </a:t>
            </a:r>
            <a:r>
              <a:rPr lang="fr-FR" sz="2000" dirty="0"/>
              <a:t>L</a:t>
            </a:r>
            <a:r>
              <a:rPr lang="fr-FR" sz="2000" dirty="0">
                <a:solidFill>
                  <a:srgbClr val="008000"/>
                </a:solidFill>
              </a:rPr>
              <a:t>ou</a:t>
            </a:r>
            <a:r>
              <a:rPr lang="fr-FR" sz="2000" dirty="0">
                <a:solidFill>
                  <a:srgbClr val="7F7F7F"/>
                </a:solidFill>
              </a:rPr>
              <a:t>p</a:t>
            </a:r>
            <a:r>
              <a:rPr lang="fr-FR" sz="2000" dirty="0" smtClean="0"/>
              <a:t>.</a:t>
            </a:r>
            <a:r>
              <a:rPr lang="fr-FR" sz="2000" dirty="0"/>
              <a:t> », rép</a:t>
            </a:r>
            <a:r>
              <a:rPr lang="fr-FR" sz="2000" dirty="0">
                <a:solidFill>
                  <a:srgbClr val="008000"/>
                </a:solidFill>
              </a:rPr>
              <a:t>on</a:t>
            </a:r>
            <a:r>
              <a:rPr lang="fr-FR" sz="2000" dirty="0">
                <a:solidFill>
                  <a:srgbClr val="7F7F7F"/>
                </a:solidFill>
              </a:rPr>
              <a:t>d</a:t>
            </a:r>
            <a:r>
              <a:rPr lang="fr-FR" sz="2000" dirty="0"/>
              <a:t> le lap</a:t>
            </a:r>
            <a:r>
              <a:rPr lang="fr-FR" sz="2000" dirty="0">
                <a:solidFill>
                  <a:srgbClr val="008000"/>
                </a:solidFill>
              </a:rPr>
              <a:t>in</a:t>
            </a:r>
            <a:r>
              <a:rPr lang="fr-FR" sz="2000" dirty="0"/>
              <a:t>.</a:t>
            </a:r>
          </a:p>
          <a:p>
            <a:pPr>
              <a:lnSpc>
                <a:spcPct val="150000"/>
              </a:lnSpc>
            </a:pPr>
            <a:endParaRPr lang="fr-FR" sz="2400" dirty="0">
              <a:latin typeface="Comic Sans MS"/>
              <a:ea typeface="ＭＳ 明朝"/>
              <a:cs typeface="Comic Sans MS"/>
            </a:endParaRPr>
          </a:p>
        </p:txBody>
      </p:sp>
      <p:pic>
        <p:nvPicPr>
          <p:cNvPr id="72" name="Image 7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9467" y="846670"/>
            <a:ext cx="1083733" cy="1388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Image 8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67" y="3285071"/>
            <a:ext cx="1646070" cy="1049093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Rectangle à coins arrondis 89"/>
          <p:cNvSpPr/>
          <p:nvPr/>
        </p:nvSpPr>
        <p:spPr>
          <a:xfrm>
            <a:off x="2343150" y="237885"/>
            <a:ext cx="2171700" cy="557981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400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Lecture 34 : </a:t>
            </a:r>
          </a:p>
          <a:p>
            <a:pPr algn="ctr">
              <a:spcAft>
                <a:spcPts val="0"/>
              </a:spcAft>
            </a:pPr>
            <a:r>
              <a:rPr lang="fr-FR" sz="1400" i="1" dirty="0" smtClean="0">
                <a:solidFill>
                  <a:srgbClr val="000000"/>
                </a:solidFill>
                <a:effectLst/>
                <a:latin typeface="Comic Sans MS"/>
                <a:ea typeface="ＭＳ 明朝"/>
                <a:cs typeface="Times New Roman"/>
              </a:rPr>
              <a:t>C’est moi le plus fort</a:t>
            </a:r>
            <a:endParaRPr lang="fr-FR" sz="1400" i="1" dirty="0">
              <a:effectLst/>
              <a:ea typeface="ＭＳ 明朝"/>
              <a:cs typeface="Times New Roman"/>
            </a:endParaRPr>
          </a:p>
        </p:txBody>
      </p:sp>
      <p:pic>
        <p:nvPicPr>
          <p:cNvPr id="91" name="Image 90" descr="http://storage.canalblog.com/82/82/646936/4587701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97262">
            <a:off x="4398009" y="274291"/>
            <a:ext cx="394123" cy="486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2" name="Zone de texte 5"/>
          <p:cNvSpPr txBox="1"/>
          <p:nvPr/>
        </p:nvSpPr>
        <p:spPr>
          <a:xfrm>
            <a:off x="154878" y="6129865"/>
            <a:ext cx="5113867" cy="120226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fr-FR" sz="2000" dirty="0">
                <a:latin typeface="Times New Roman"/>
                <a:cs typeface="Times New Roman"/>
              </a:rPr>
              <a:t>Un j</a:t>
            </a:r>
            <a:r>
              <a:rPr lang="fr-FR" sz="2000" dirty="0">
                <a:solidFill>
                  <a:srgbClr val="008000"/>
                </a:solidFill>
                <a:latin typeface="Times New Roman"/>
                <a:cs typeface="Times New Roman"/>
              </a:rPr>
              <a:t>ou</a:t>
            </a:r>
            <a:r>
              <a:rPr lang="fr-FR" sz="2000" dirty="0">
                <a:latin typeface="Times New Roman"/>
                <a:cs typeface="Times New Roman"/>
              </a:rPr>
              <a:t>r, un l</a:t>
            </a:r>
            <a:r>
              <a:rPr lang="fr-FR" sz="2000" dirty="0">
                <a:solidFill>
                  <a:srgbClr val="008000"/>
                </a:solidFill>
                <a:latin typeface="Times New Roman"/>
                <a:cs typeface="Times New Roman"/>
              </a:rPr>
              <a:t>ou</a:t>
            </a:r>
            <a:r>
              <a:rPr lang="fr-FR" sz="20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p</a:t>
            </a:r>
            <a:r>
              <a:rPr lang="fr-FR" sz="2000" dirty="0">
                <a:latin typeface="Times New Roman"/>
                <a:cs typeface="Times New Roman"/>
              </a:rPr>
              <a:t>, qui av</a:t>
            </a:r>
            <a:r>
              <a:rPr lang="fr-FR" sz="2000" dirty="0">
                <a:solidFill>
                  <a:srgbClr val="008000"/>
                </a:solidFill>
                <a:latin typeface="Times New Roman"/>
                <a:cs typeface="Times New Roman"/>
              </a:rPr>
              <a:t>ai</a:t>
            </a:r>
            <a:r>
              <a:rPr lang="fr-FR" sz="2000" dirty="0">
                <a:solidFill>
                  <a:srgbClr val="7F7F7F"/>
                </a:solidFill>
                <a:latin typeface="Times New Roman"/>
                <a:cs typeface="Times New Roman"/>
              </a:rPr>
              <a:t>t</a:t>
            </a:r>
            <a:r>
              <a:rPr lang="fr-FR" sz="2000" dirty="0">
                <a:latin typeface="Times New Roman"/>
                <a:cs typeface="Times New Roman"/>
              </a:rPr>
              <a:t> trè</a:t>
            </a:r>
            <a:r>
              <a:rPr lang="fr-FR" sz="2000" dirty="0">
                <a:solidFill>
                  <a:srgbClr val="7F7F7F"/>
                </a:solidFill>
                <a:latin typeface="Times New Roman"/>
                <a:cs typeface="Times New Roman"/>
              </a:rPr>
              <a:t>s</a:t>
            </a:r>
            <a:r>
              <a:rPr lang="fr-FR" sz="2000" dirty="0">
                <a:latin typeface="Times New Roman"/>
                <a:cs typeface="Times New Roman"/>
              </a:rPr>
              <a:t> bien </a:t>
            </a:r>
            <a:r>
              <a:rPr lang="fr-FR" sz="2000" dirty="0" smtClean="0">
                <a:latin typeface="Times New Roman"/>
                <a:cs typeface="Times New Roman"/>
              </a:rPr>
              <a:t>m</a:t>
            </a:r>
            <a:r>
              <a:rPr lang="fr-FR" sz="2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an</a:t>
            </a:r>
            <a:r>
              <a:rPr lang="fr-FR" sz="2000" dirty="0" smtClean="0">
                <a:latin typeface="Times New Roman"/>
                <a:cs typeface="Times New Roman"/>
              </a:rPr>
              <a:t>gé, par</a:t>
            </a:r>
            <a:r>
              <a:rPr lang="fr-FR" sz="2000" dirty="0" smtClean="0">
                <a:solidFill>
                  <a:srgbClr val="7F7F7F"/>
                </a:solidFill>
                <a:latin typeface="Times New Roman"/>
                <a:cs typeface="Times New Roman"/>
              </a:rPr>
              <a:t>t</a:t>
            </a:r>
            <a:r>
              <a:rPr lang="fr-FR" sz="2000" dirty="0" smtClean="0">
                <a:latin typeface="Times New Roman"/>
                <a:cs typeface="Times New Roman"/>
              </a:rPr>
              <a:t> </a:t>
            </a:r>
            <a:r>
              <a:rPr lang="fr-FR" sz="2000" dirty="0">
                <a:latin typeface="Times New Roman"/>
                <a:cs typeface="Times New Roman"/>
              </a:rPr>
              <a:t>f</a:t>
            </a:r>
            <a:r>
              <a:rPr lang="fr-FR" sz="2000" dirty="0">
                <a:solidFill>
                  <a:srgbClr val="008000"/>
                </a:solidFill>
                <a:latin typeface="Times New Roman"/>
                <a:cs typeface="Times New Roman"/>
              </a:rPr>
              <a:t>ai</a:t>
            </a:r>
            <a:r>
              <a:rPr lang="fr-FR" sz="2000" dirty="0">
                <a:latin typeface="Times New Roman"/>
                <a:cs typeface="Times New Roman"/>
              </a:rPr>
              <a:t>re une petite promenade d</a:t>
            </a:r>
            <a:r>
              <a:rPr lang="fr-FR" sz="2000" dirty="0">
                <a:solidFill>
                  <a:srgbClr val="008000"/>
                </a:solidFill>
                <a:latin typeface="Times New Roman"/>
                <a:cs typeface="Times New Roman"/>
              </a:rPr>
              <a:t>an</a:t>
            </a:r>
            <a:r>
              <a:rPr lang="fr-FR" sz="2000" dirty="0">
                <a:solidFill>
                  <a:srgbClr val="7F7F7F"/>
                </a:solidFill>
                <a:latin typeface="Times New Roman"/>
                <a:cs typeface="Times New Roman"/>
              </a:rPr>
              <a:t>s</a:t>
            </a:r>
            <a:r>
              <a:rPr lang="fr-FR" sz="2000" dirty="0">
                <a:latin typeface="Times New Roman"/>
                <a:cs typeface="Times New Roman"/>
              </a:rPr>
              <a:t> les b</a:t>
            </a:r>
            <a:r>
              <a:rPr lang="fr-FR" sz="2000" dirty="0">
                <a:solidFill>
                  <a:srgbClr val="008000"/>
                </a:solidFill>
                <a:latin typeface="Times New Roman"/>
                <a:cs typeface="Times New Roman"/>
              </a:rPr>
              <a:t>oi</a:t>
            </a:r>
            <a:r>
              <a:rPr lang="fr-FR" sz="2000" dirty="0">
                <a:solidFill>
                  <a:srgbClr val="7F7F7F"/>
                </a:solidFill>
                <a:latin typeface="Times New Roman"/>
                <a:cs typeface="Times New Roman"/>
              </a:rPr>
              <a:t>s</a:t>
            </a:r>
            <a:r>
              <a:rPr lang="fr-FR" sz="2000" dirty="0" smtClean="0">
                <a:latin typeface="Times New Roman"/>
                <a:cs typeface="Times New Roman"/>
              </a:rPr>
              <a:t>.</a:t>
            </a:r>
            <a:endParaRPr lang="fr-FR" sz="2000" dirty="0">
              <a:latin typeface="Times New Roman"/>
              <a:cs typeface="Times New Roman"/>
            </a:endParaRPr>
          </a:p>
        </p:txBody>
      </p:sp>
      <p:sp>
        <p:nvSpPr>
          <p:cNvPr id="93" name="Zone de texte 5"/>
          <p:cNvSpPr txBox="1"/>
          <p:nvPr/>
        </p:nvSpPr>
        <p:spPr>
          <a:xfrm>
            <a:off x="1749939" y="7503241"/>
            <a:ext cx="5036608" cy="2368892"/>
          </a:xfrm>
          <a:prstGeom prst="rect">
            <a:avLst/>
          </a:prstGeom>
          <a:noFill/>
          <a:ln>
            <a:solidFill>
              <a:srgbClr val="7F7F7F"/>
            </a:solidFill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fr-FR" sz="2000" dirty="0"/>
              <a:t>Il r</a:t>
            </a:r>
            <a:r>
              <a:rPr lang="fr-FR" sz="2000" dirty="0">
                <a:solidFill>
                  <a:srgbClr val="008000"/>
                </a:solidFill>
              </a:rPr>
              <a:t>en</a:t>
            </a:r>
            <a:r>
              <a:rPr lang="fr-FR" sz="2000" dirty="0"/>
              <a:t>c</a:t>
            </a:r>
            <a:r>
              <a:rPr lang="fr-FR" sz="2000" dirty="0">
                <a:solidFill>
                  <a:srgbClr val="008000"/>
                </a:solidFill>
              </a:rPr>
              <a:t>on</a:t>
            </a:r>
            <a:r>
              <a:rPr lang="fr-FR" sz="2000" dirty="0"/>
              <a:t>tre un joli peti</a:t>
            </a:r>
            <a:r>
              <a:rPr lang="fr-FR" sz="2000" dirty="0">
                <a:solidFill>
                  <a:srgbClr val="7F7F7F"/>
                </a:solidFill>
              </a:rPr>
              <a:t>t</a:t>
            </a:r>
            <a:r>
              <a:rPr lang="fr-FR" sz="2000" dirty="0"/>
              <a:t> </a:t>
            </a:r>
            <a:r>
              <a:rPr lang="fr-FR" sz="2000" dirty="0" smtClean="0"/>
              <a:t>lap</a:t>
            </a:r>
            <a:r>
              <a:rPr lang="fr-FR" sz="2000" dirty="0" smtClean="0">
                <a:solidFill>
                  <a:srgbClr val="008000"/>
                </a:solidFill>
              </a:rPr>
              <a:t>in</a:t>
            </a:r>
            <a:r>
              <a:rPr lang="fr-FR" sz="2000" dirty="0" smtClean="0"/>
              <a:t>.</a:t>
            </a:r>
            <a:endParaRPr lang="fr-FR" sz="2000" dirty="0"/>
          </a:p>
          <a:p>
            <a:pPr>
              <a:lnSpc>
                <a:spcPct val="150000"/>
              </a:lnSpc>
            </a:pPr>
            <a:r>
              <a:rPr lang="fr-FR" sz="2000" dirty="0"/>
              <a:t>« </a:t>
            </a:r>
            <a:r>
              <a:rPr lang="fr-FR" sz="2000" dirty="0" smtClean="0"/>
              <a:t>B</a:t>
            </a:r>
            <a:r>
              <a:rPr lang="fr-FR" sz="2000" dirty="0" smtClean="0">
                <a:solidFill>
                  <a:srgbClr val="008000"/>
                </a:solidFill>
              </a:rPr>
              <a:t>on</a:t>
            </a:r>
            <a:r>
              <a:rPr lang="fr-FR" sz="2000" dirty="0" smtClean="0"/>
              <a:t>j</a:t>
            </a:r>
            <a:r>
              <a:rPr lang="fr-FR" sz="2000" dirty="0" smtClean="0">
                <a:solidFill>
                  <a:srgbClr val="008000"/>
                </a:solidFill>
              </a:rPr>
              <a:t>ou</a:t>
            </a:r>
            <a:r>
              <a:rPr lang="fr-FR" sz="2000" dirty="0" smtClean="0"/>
              <a:t>r</a:t>
            </a:r>
            <a:r>
              <a:rPr lang="fr-FR" sz="2000" dirty="0"/>
              <a:t> ! Di</a:t>
            </a:r>
            <a:r>
              <a:rPr lang="fr-FR" sz="2000" dirty="0">
                <a:solidFill>
                  <a:srgbClr val="7F7F7F"/>
                </a:solidFill>
              </a:rPr>
              <a:t>s</a:t>
            </a:r>
            <a:r>
              <a:rPr lang="fr-FR" sz="2000" dirty="0"/>
              <a:t>-m</a:t>
            </a:r>
            <a:r>
              <a:rPr lang="fr-FR" sz="2000" dirty="0">
                <a:solidFill>
                  <a:srgbClr val="008000"/>
                </a:solidFill>
              </a:rPr>
              <a:t>oi</a:t>
            </a:r>
            <a:r>
              <a:rPr lang="fr-FR" sz="2000" dirty="0"/>
              <a:t> : qui est le plu</a:t>
            </a:r>
            <a:r>
              <a:rPr lang="fr-FR" sz="2000" dirty="0">
                <a:solidFill>
                  <a:srgbClr val="7F7F7F"/>
                </a:solidFill>
              </a:rPr>
              <a:t>s</a:t>
            </a:r>
            <a:r>
              <a:rPr lang="fr-FR" sz="2000" dirty="0"/>
              <a:t> for</a:t>
            </a:r>
            <a:r>
              <a:rPr lang="fr-FR" sz="2000" dirty="0">
                <a:solidFill>
                  <a:srgbClr val="7F7F7F"/>
                </a:solidFill>
              </a:rPr>
              <a:t>t</a:t>
            </a:r>
            <a:r>
              <a:rPr lang="fr-FR" sz="2000" dirty="0"/>
              <a:t> ? » dem</a:t>
            </a:r>
            <a:r>
              <a:rPr lang="fr-FR" sz="2000" dirty="0">
                <a:solidFill>
                  <a:srgbClr val="008000"/>
                </a:solidFill>
              </a:rPr>
              <a:t>an</a:t>
            </a:r>
            <a:r>
              <a:rPr lang="fr-FR" sz="2000" dirty="0"/>
              <a:t>de le l</a:t>
            </a:r>
            <a:r>
              <a:rPr lang="fr-FR" sz="2000" dirty="0">
                <a:solidFill>
                  <a:srgbClr val="008000"/>
                </a:solidFill>
              </a:rPr>
              <a:t>ou</a:t>
            </a:r>
            <a:r>
              <a:rPr lang="fr-FR" sz="2000" dirty="0">
                <a:solidFill>
                  <a:srgbClr val="7F7F7F"/>
                </a:solidFill>
              </a:rPr>
              <a:t>p</a:t>
            </a:r>
            <a:r>
              <a:rPr lang="fr-FR" sz="2000" dirty="0" smtClean="0"/>
              <a:t>.</a:t>
            </a:r>
            <a:endParaRPr lang="fr-FR" sz="2000" dirty="0"/>
          </a:p>
          <a:p>
            <a:pPr>
              <a:lnSpc>
                <a:spcPct val="150000"/>
              </a:lnSpc>
            </a:pPr>
            <a:r>
              <a:rPr lang="fr-FR" sz="2000" dirty="0"/>
              <a:t>« Le plu</a:t>
            </a:r>
            <a:r>
              <a:rPr lang="fr-FR" sz="2000" dirty="0">
                <a:solidFill>
                  <a:srgbClr val="7F7F7F"/>
                </a:solidFill>
              </a:rPr>
              <a:t>s</a:t>
            </a:r>
            <a:r>
              <a:rPr lang="fr-FR" sz="2000" dirty="0"/>
              <a:t> for</a:t>
            </a:r>
            <a:r>
              <a:rPr lang="fr-FR" sz="2000" dirty="0">
                <a:solidFill>
                  <a:srgbClr val="7F7F7F"/>
                </a:solidFill>
              </a:rPr>
              <a:t>t</a:t>
            </a:r>
            <a:r>
              <a:rPr lang="fr-FR" sz="2000" dirty="0"/>
              <a:t>, c’est v</a:t>
            </a:r>
            <a:r>
              <a:rPr lang="fr-FR" sz="2000" dirty="0">
                <a:solidFill>
                  <a:srgbClr val="008000"/>
                </a:solidFill>
              </a:rPr>
              <a:t>ou</a:t>
            </a:r>
            <a:r>
              <a:rPr lang="fr-FR" sz="2000" dirty="0">
                <a:solidFill>
                  <a:srgbClr val="7F7F7F"/>
                </a:solidFill>
              </a:rPr>
              <a:t>s</a:t>
            </a:r>
            <a:r>
              <a:rPr lang="fr-FR" sz="2000" dirty="0"/>
              <a:t>, </a:t>
            </a:r>
            <a:r>
              <a:rPr lang="fr-FR" sz="2000" dirty="0" smtClean="0"/>
              <a:t>M</a:t>
            </a:r>
            <a:r>
              <a:rPr lang="fr-FR" sz="2000" dirty="0" smtClean="0">
                <a:solidFill>
                  <a:srgbClr val="008000"/>
                </a:solidFill>
              </a:rPr>
              <a:t>ai</a:t>
            </a:r>
            <a:r>
              <a:rPr lang="fr-FR" sz="2000" dirty="0" smtClean="0"/>
              <a:t>tre </a:t>
            </a:r>
            <a:r>
              <a:rPr lang="fr-FR" sz="2000" dirty="0"/>
              <a:t>L</a:t>
            </a:r>
            <a:r>
              <a:rPr lang="fr-FR" sz="2000" dirty="0">
                <a:solidFill>
                  <a:srgbClr val="008000"/>
                </a:solidFill>
              </a:rPr>
              <a:t>ou</a:t>
            </a:r>
            <a:r>
              <a:rPr lang="fr-FR" sz="2000" dirty="0">
                <a:solidFill>
                  <a:srgbClr val="7F7F7F"/>
                </a:solidFill>
              </a:rPr>
              <a:t>p</a:t>
            </a:r>
            <a:r>
              <a:rPr lang="fr-FR" sz="2000" dirty="0" smtClean="0"/>
              <a:t>.</a:t>
            </a:r>
            <a:r>
              <a:rPr lang="fr-FR" sz="2000" dirty="0"/>
              <a:t> », rép</a:t>
            </a:r>
            <a:r>
              <a:rPr lang="fr-FR" sz="2000" dirty="0">
                <a:solidFill>
                  <a:srgbClr val="008000"/>
                </a:solidFill>
              </a:rPr>
              <a:t>on</a:t>
            </a:r>
            <a:r>
              <a:rPr lang="fr-FR" sz="2000" dirty="0">
                <a:solidFill>
                  <a:srgbClr val="7F7F7F"/>
                </a:solidFill>
              </a:rPr>
              <a:t>d</a:t>
            </a:r>
            <a:r>
              <a:rPr lang="fr-FR" sz="2000" dirty="0"/>
              <a:t> le lap</a:t>
            </a:r>
            <a:r>
              <a:rPr lang="fr-FR" sz="2000" dirty="0">
                <a:solidFill>
                  <a:srgbClr val="008000"/>
                </a:solidFill>
              </a:rPr>
              <a:t>in</a:t>
            </a:r>
            <a:r>
              <a:rPr lang="fr-FR" sz="2000" dirty="0"/>
              <a:t>.</a:t>
            </a:r>
          </a:p>
          <a:p>
            <a:pPr>
              <a:lnSpc>
                <a:spcPct val="150000"/>
              </a:lnSpc>
            </a:pPr>
            <a:endParaRPr lang="fr-FR" sz="2400" dirty="0">
              <a:latin typeface="Comic Sans MS"/>
              <a:ea typeface="ＭＳ 明朝"/>
              <a:cs typeface="Comic Sans MS"/>
            </a:endParaRPr>
          </a:p>
        </p:txBody>
      </p:sp>
      <p:pic>
        <p:nvPicPr>
          <p:cNvPr id="94" name="Image 9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8298" y="5943598"/>
            <a:ext cx="1083733" cy="1388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Image 9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598" y="8381999"/>
            <a:ext cx="1646070" cy="1049093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Rectangle à coins arrondis 95"/>
          <p:cNvSpPr/>
          <p:nvPr/>
        </p:nvSpPr>
        <p:spPr>
          <a:xfrm>
            <a:off x="2351981" y="5233215"/>
            <a:ext cx="2171700" cy="557981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400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Lecture 34 : </a:t>
            </a:r>
          </a:p>
          <a:p>
            <a:pPr algn="ctr">
              <a:spcAft>
                <a:spcPts val="0"/>
              </a:spcAft>
            </a:pPr>
            <a:r>
              <a:rPr lang="fr-FR" sz="1400" i="1" dirty="0" smtClean="0">
                <a:solidFill>
                  <a:srgbClr val="000000"/>
                </a:solidFill>
                <a:effectLst/>
                <a:latin typeface="Comic Sans MS"/>
                <a:ea typeface="ＭＳ 明朝"/>
                <a:cs typeface="Times New Roman"/>
              </a:rPr>
              <a:t>C’est moi le plus fort</a:t>
            </a:r>
            <a:endParaRPr lang="fr-FR" sz="1400" i="1" dirty="0">
              <a:effectLst/>
              <a:ea typeface="ＭＳ 明朝"/>
              <a:cs typeface="Times New Roman"/>
            </a:endParaRPr>
          </a:p>
        </p:txBody>
      </p:sp>
      <p:pic>
        <p:nvPicPr>
          <p:cNvPr id="97" name="Image 96" descr="http://storage.canalblog.com/82/82/646936/4587701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97262">
            <a:off x="4406840" y="5269621"/>
            <a:ext cx="394123" cy="486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775878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7762872</TotalTime>
  <Words>2086</Words>
  <Application>Microsoft Macintosh PowerPoint</Application>
  <PresentationFormat>Format A4 (210 x 297 mm)</PresentationFormat>
  <Paragraphs>1287</Paragraphs>
  <Slides>37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38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Marie Gabriel</dc:creator>
  <cp:lastModifiedBy>Marie Gabriel</cp:lastModifiedBy>
  <cp:revision>172</cp:revision>
  <cp:lastPrinted>2016-03-13T19:52:21Z</cp:lastPrinted>
  <dcterms:created xsi:type="dcterms:W3CDTF">2015-09-02T20:00:11Z</dcterms:created>
  <dcterms:modified xsi:type="dcterms:W3CDTF">2016-04-23T12:55:21Z</dcterms:modified>
</cp:coreProperties>
</file>