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67" autoAdjust="0"/>
  </p:normalViewPr>
  <p:slideViewPr>
    <p:cSldViewPr snapToGrid="0" snapToObjects="1">
      <p:cViewPr>
        <p:scale>
          <a:sx n="100" d="100"/>
          <a:sy n="100" d="100"/>
        </p:scale>
        <p:origin x="-92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0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77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29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72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35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0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03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7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19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85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14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1249-D8E2-B14D-A9D3-C63E56DFD18F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55909-DC10-9944-8C71-94A9F7B6D15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41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98035" y="163974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3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528" y="562660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77740"/>
              </p:ext>
            </p:extLst>
          </p:nvPr>
        </p:nvGraphicFramePr>
        <p:xfrm>
          <a:off x="360895" y="1124439"/>
          <a:ext cx="3237438" cy="231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est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de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la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ami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pas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87528" y="4872203"/>
            <a:ext cx="3419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75043"/>
              </p:ext>
            </p:extLst>
          </p:nvPr>
        </p:nvGraphicFramePr>
        <p:xfrm>
          <a:off x="360895" y="6375414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466"/>
                <a:gridCol w="592666"/>
                <a:gridCol w="829734"/>
                <a:gridCol w="770466"/>
                <a:gridCol w="10498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est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de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Script Ecole 2"/>
                          <a:cs typeface="Script Ecole 2"/>
                        </a:rPr>
                        <a:t>Bislan</a:t>
                      </a:r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.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l’ami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Younes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 flipV="1">
            <a:off x="76200" y="6129880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60895" y="5799684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87528" y="3390525"/>
            <a:ext cx="3498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²pa$.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97460"/>
              </p:ext>
            </p:extLst>
          </p:nvPr>
        </p:nvGraphicFramePr>
        <p:xfrm>
          <a:off x="287527" y="4034012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pas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80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pas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das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la   pas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sap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pas   est   bas   pas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psa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par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qas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ras   pas</a:t>
                      </a:r>
                      <a:endParaRPr lang="fr-FR" sz="14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-3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5976412" y="163974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3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065905" y="562660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88918"/>
              </p:ext>
            </p:extLst>
          </p:nvPr>
        </p:nvGraphicFramePr>
        <p:xfrm>
          <a:off x="5139272" y="1124439"/>
          <a:ext cx="3237438" cy="231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est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de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la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²de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ami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pas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5065905" y="4872203"/>
            <a:ext cx="3419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062122"/>
              </p:ext>
            </p:extLst>
          </p:nvPr>
        </p:nvGraphicFramePr>
        <p:xfrm>
          <a:off x="5139272" y="6375414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466"/>
                <a:gridCol w="592666"/>
                <a:gridCol w="829734"/>
                <a:gridCol w="770466"/>
                <a:gridCol w="10498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est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de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Script Ecole 2"/>
                          <a:cs typeface="Script Ecole 2"/>
                        </a:rPr>
                        <a:t>Bislan</a:t>
                      </a:r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.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l’ami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Younes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Connecteur droit 21"/>
          <p:cNvCxnSpPr/>
          <p:nvPr/>
        </p:nvCxnSpPr>
        <p:spPr>
          <a:xfrm flipV="1">
            <a:off x="4854577" y="6129880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139272" y="5799684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065905" y="3390525"/>
            <a:ext cx="3498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²pa$.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627397"/>
              </p:ext>
            </p:extLst>
          </p:nvPr>
        </p:nvGraphicFramePr>
        <p:xfrm>
          <a:off x="5065904" y="4034012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pas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80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pas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das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la   pas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sap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pas   est   bas   pas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psa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par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qas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ras   pas</a:t>
                      </a:r>
                      <a:endParaRPr lang="fr-FR" sz="14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4778374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557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98035" y="163974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4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527" y="562660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55343"/>
              </p:ext>
            </p:extLst>
          </p:nvPr>
        </p:nvGraphicFramePr>
        <p:xfrm>
          <a:off x="360895" y="1124439"/>
          <a:ext cx="3237438" cy="231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est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²livre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livre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un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ami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pas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87528" y="4872203"/>
            <a:ext cx="3419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37965"/>
              </p:ext>
            </p:extLst>
          </p:nvPr>
        </p:nvGraphicFramePr>
        <p:xfrm>
          <a:off x="360895" y="6375414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505"/>
                <a:gridCol w="584200"/>
                <a:gridCol w="674161"/>
                <a:gridCol w="770466"/>
                <a:gridCol w="10498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va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un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livre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Script Ecole 2"/>
                          <a:cs typeface="Script Ecole 2"/>
                        </a:rPr>
                        <a:t>Maliane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 flipV="1">
            <a:off x="76200" y="6129880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60895" y="5799684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87528" y="3390525"/>
            <a:ext cx="352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²lire.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500229"/>
              </p:ext>
            </p:extLst>
          </p:nvPr>
        </p:nvGraphicFramePr>
        <p:xfrm>
          <a:off x="287527" y="4034012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80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lire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lrie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la   lire   livre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reli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erli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 tire   lire   line   par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lrie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lire   lire</a:t>
                      </a:r>
                      <a:endParaRPr lang="fr-FR" sz="14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-3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778374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791615" y="166072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4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881108" y="564758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41631"/>
              </p:ext>
            </p:extLst>
          </p:nvPr>
        </p:nvGraphicFramePr>
        <p:xfrm>
          <a:off x="4954475" y="1126537"/>
          <a:ext cx="3237438" cy="1850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est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²livre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livre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pas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un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²pa$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4881108" y="4341756"/>
            <a:ext cx="3419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</a:t>
            </a:r>
          </a:p>
          <a:p>
            <a:pPr algn="ctr"/>
            <a:endParaRPr lang="fr-FR" sz="1600" dirty="0">
              <a:latin typeface="Script Ecole 2"/>
              <a:cs typeface="Script Ecole 2"/>
            </a:endParaRPr>
          </a:p>
          <a:p>
            <a:pPr algn="ctr"/>
            <a:r>
              <a:rPr lang="fr-FR" sz="1600" dirty="0" err="1" smtClean="0">
                <a:latin typeface="Script Ecole 2"/>
                <a:cs typeface="Script Ecole 2"/>
              </a:rPr>
              <a:t>Maliane</a:t>
            </a:r>
            <a:r>
              <a:rPr lang="fr-FR" sz="1600" dirty="0" smtClean="0">
                <a:latin typeface="Script Ecole 2"/>
                <a:cs typeface="Script Ecole 2"/>
              </a:rPr>
              <a:t>   va    lire    un    livre.  </a:t>
            </a:r>
            <a:endParaRPr lang="fr-FR" sz="1600" dirty="0">
              <a:latin typeface="Script Ecole 2"/>
              <a:cs typeface="Script Ecole 2"/>
            </a:endParaRP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69778"/>
              </p:ext>
            </p:extLst>
          </p:nvPr>
        </p:nvGraphicFramePr>
        <p:xfrm>
          <a:off x="4954475" y="6377512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505"/>
                <a:gridCol w="584200"/>
                <a:gridCol w="674161"/>
                <a:gridCol w="770466"/>
                <a:gridCol w="104986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va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un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livre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latin typeface="Script Ecole 2"/>
                          <a:cs typeface="Script Ecole 2"/>
                        </a:rPr>
                        <a:t>Maliane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Connecteur droit 31"/>
          <p:cNvCxnSpPr/>
          <p:nvPr/>
        </p:nvCxnSpPr>
        <p:spPr>
          <a:xfrm flipV="1">
            <a:off x="4669780" y="6131978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954475" y="5883712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881108" y="2928353"/>
            <a:ext cx="352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²lire.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805267"/>
              </p:ext>
            </p:extLst>
          </p:nvPr>
        </p:nvGraphicFramePr>
        <p:xfrm>
          <a:off x="4881107" y="3571840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80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lire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lrie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la   lire   livre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reli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erli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 tire   lire   line   par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lrie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lire   lire</a:t>
                      </a:r>
                      <a:endParaRPr lang="fr-FR" sz="14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Étoile à 5 branches 1"/>
          <p:cNvSpPr/>
          <p:nvPr/>
        </p:nvSpPr>
        <p:spPr>
          <a:xfrm>
            <a:off x="3065372" y="150196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065372" y="330228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36"/>
          <p:cNvSpPr/>
          <p:nvPr/>
        </p:nvSpPr>
        <p:spPr>
          <a:xfrm>
            <a:off x="7671628" y="223092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03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98035" y="163974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5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527" y="562660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74377"/>
              </p:ext>
            </p:extLst>
          </p:nvPr>
        </p:nvGraphicFramePr>
        <p:xfrm>
          <a:off x="360895" y="1124439"/>
          <a:ext cx="3237438" cy="231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qui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²lire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livre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un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²qui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lire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²livre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87528" y="4872203"/>
            <a:ext cx="3419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174"/>
              </p:ext>
            </p:extLst>
          </p:nvPr>
        </p:nvGraphicFramePr>
        <p:xfrm>
          <a:off x="360895" y="6375414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505"/>
                <a:gridCol w="584200"/>
                <a:gridCol w="674161"/>
                <a:gridCol w="882622"/>
                <a:gridCol w="937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va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livre ?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Qui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 flipV="1">
            <a:off x="76200" y="6129880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60895" y="5799684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87528" y="3390525"/>
            <a:ext cx="352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²le.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92553"/>
              </p:ext>
            </p:extLst>
          </p:nvPr>
        </p:nvGraphicFramePr>
        <p:xfrm>
          <a:off x="287527" y="4034012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80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le   lu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la   el   le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lle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li   le   te   lu  el   lie   le   le   li   le   te   el   li    lu   le   et</a:t>
                      </a:r>
                      <a:endParaRPr lang="fr-FR" sz="14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-3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778374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791615" y="166072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5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881108" y="564758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373114"/>
              </p:ext>
            </p:extLst>
          </p:nvPr>
        </p:nvGraphicFramePr>
        <p:xfrm>
          <a:off x="4954475" y="1126537"/>
          <a:ext cx="3237438" cy="1850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est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²un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lu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un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4881108" y="4341756"/>
            <a:ext cx="3419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</a:t>
            </a:r>
          </a:p>
          <a:p>
            <a:pPr algn="ctr"/>
            <a:endParaRPr lang="fr-FR" sz="1600" dirty="0">
              <a:latin typeface="Script Ecole 2"/>
              <a:cs typeface="Script Ecole 2"/>
            </a:endParaRPr>
          </a:p>
          <a:p>
            <a:pPr algn="ctr"/>
            <a:r>
              <a:rPr lang="fr-FR" sz="1600" dirty="0" smtClean="0">
                <a:latin typeface="Script Ecole 2"/>
                <a:cs typeface="Script Ecole 2"/>
              </a:rPr>
              <a:t>Qui     va    lire    le    livre ?  </a:t>
            </a:r>
            <a:endParaRPr lang="fr-FR" sz="1600" dirty="0">
              <a:latin typeface="Script Ecole 2"/>
              <a:cs typeface="Script Ecole 2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 flipV="1">
            <a:off x="4669780" y="6131978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954475" y="5883712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881108" y="2928353"/>
            <a:ext cx="352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²le.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sp>
        <p:nvSpPr>
          <p:cNvPr id="2" name="Étoile à 5 branches 1"/>
          <p:cNvSpPr/>
          <p:nvPr/>
        </p:nvSpPr>
        <p:spPr>
          <a:xfrm>
            <a:off x="3065372" y="150196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065372" y="330228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36"/>
          <p:cNvSpPr/>
          <p:nvPr/>
        </p:nvSpPr>
        <p:spPr>
          <a:xfrm>
            <a:off x="7671628" y="223092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924473"/>
              </p:ext>
            </p:extLst>
          </p:nvPr>
        </p:nvGraphicFramePr>
        <p:xfrm>
          <a:off x="4892542" y="3595967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80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le   lu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la   el   le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lle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li   le   te   lu  el   lie   le   le   li   le   te   el   li    lu   le   et</a:t>
                      </a:r>
                      <a:endParaRPr lang="fr-FR" sz="14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717285"/>
              </p:ext>
            </p:extLst>
          </p:nvPr>
        </p:nvGraphicFramePr>
        <p:xfrm>
          <a:off x="5134968" y="6376640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505"/>
                <a:gridCol w="584200"/>
                <a:gridCol w="674161"/>
                <a:gridCol w="882622"/>
                <a:gridCol w="937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va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livre ?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Qui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21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98035" y="163974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6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527" y="562660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03555"/>
              </p:ext>
            </p:extLst>
          </p:nvPr>
        </p:nvGraphicFramePr>
        <p:xfrm>
          <a:off x="360895" y="1124439"/>
          <a:ext cx="3237438" cy="231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ami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mur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²ami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mal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c’est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²rit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rit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²c’est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87528" y="4872203"/>
            <a:ext cx="3419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66748"/>
              </p:ext>
            </p:extLst>
          </p:nvPr>
        </p:nvGraphicFramePr>
        <p:xfrm>
          <a:off x="360895" y="6335310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158"/>
                <a:gridCol w="828842"/>
                <a:gridCol w="668421"/>
                <a:gridCol w="776067"/>
                <a:gridCol w="937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Malo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est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sur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 flipV="1">
            <a:off x="76200" y="6129880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60895" y="5799684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87528" y="3390525"/>
            <a:ext cx="352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²lire.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93358"/>
              </p:ext>
            </p:extLst>
          </p:nvPr>
        </p:nvGraphicFramePr>
        <p:xfrm>
          <a:off x="287527" y="4034012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c’est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marL="72000" marR="720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c’est   s’est 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cst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c’est 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ets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c’est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s’est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e’est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ese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c’set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esl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esf</a:t>
                      </a:r>
                      <a:endParaRPr lang="fr-FR" sz="1400" dirty="0" smtClean="0">
                        <a:latin typeface="Script Ecole 2"/>
                        <a:cs typeface="Script Ecole 2"/>
                      </a:endParaRPr>
                    </a:p>
                  </a:txBody>
                  <a:tcPr marL="72000" marR="72000"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-3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778374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791615" y="166072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6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881108" y="564758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839609"/>
              </p:ext>
            </p:extLst>
          </p:nvPr>
        </p:nvGraphicFramePr>
        <p:xfrm>
          <a:off x="4954475" y="1126537"/>
          <a:ext cx="3237438" cy="1850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c’est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mur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mal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²c’est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ami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● </a:t>
                      </a:r>
                      <a:r>
                        <a:rPr lang="fr-FR" smtClean="0">
                          <a:latin typeface="Cursivestandard"/>
                          <a:cs typeface="Cursivestandard"/>
                        </a:rPr>
                        <a:t>²ami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4881108" y="4341756"/>
            <a:ext cx="3419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</a:t>
            </a:r>
          </a:p>
          <a:p>
            <a:pPr algn="ctr"/>
            <a:endParaRPr lang="fr-FR" sz="1600" dirty="0">
              <a:latin typeface="Script Ecole 2"/>
              <a:cs typeface="Script Ecole 2"/>
            </a:endParaRPr>
          </a:p>
          <a:p>
            <a:pPr algn="ctr"/>
            <a:r>
              <a:rPr lang="fr-FR" sz="1600" dirty="0" smtClean="0">
                <a:latin typeface="Script Ecole 2"/>
                <a:cs typeface="Script Ecole 2"/>
              </a:rPr>
              <a:t>Malo     est    sur    le    mur.</a:t>
            </a:r>
            <a:endParaRPr lang="fr-FR" sz="1600" dirty="0">
              <a:latin typeface="Script Ecole 2"/>
              <a:cs typeface="Script Ecole 2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 flipV="1">
            <a:off x="4669780" y="6131978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954475" y="5883712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881108" y="2928353"/>
            <a:ext cx="3526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²lire.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sp>
        <p:nvSpPr>
          <p:cNvPr id="2" name="Étoile à 5 branches 1"/>
          <p:cNvSpPr/>
          <p:nvPr/>
        </p:nvSpPr>
        <p:spPr>
          <a:xfrm>
            <a:off x="3065372" y="150196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065372" y="330228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36"/>
          <p:cNvSpPr/>
          <p:nvPr/>
        </p:nvSpPr>
        <p:spPr>
          <a:xfrm>
            <a:off x="7671628" y="223092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214239"/>
              </p:ext>
            </p:extLst>
          </p:nvPr>
        </p:nvGraphicFramePr>
        <p:xfrm>
          <a:off x="5026222" y="6335310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158"/>
                <a:gridCol w="828842"/>
                <a:gridCol w="668421"/>
                <a:gridCol w="776067"/>
                <a:gridCol w="937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Malo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est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sur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63631"/>
              </p:ext>
            </p:extLst>
          </p:nvPr>
        </p:nvGraphicFramePr>
        <p:xfrm>
          <a:off x="4922497" y="3547985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c’est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marL="72000" marR="720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c’est   s’est 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cst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c’est 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ets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c’est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s’est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e’est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ese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c’set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esl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c’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esf</a:t>
                      </a:r>
                      <a:endParaRPr lang="fr-FR" sz="1400" dirty="0" smtClean="0">
                        <a:latin typeface="Script Ecole 2"/>
                        <a:cs typeface="Script Ecole 2"/>
                      </a:endParaRPr>
                    </a:p>
                  </a:txBody>
                  <a:tcPr marL="72000" marR="72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36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98035" y="163974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7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527" y="562660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12849"/>
              </p:ext>
            </p:extLst>
          </p:nvPr>
        </p:nvGraphicFramePr>
        <p:xfrm>
          <a:off x="360895" y="1124439"/>
          <a:ext cx="3237438" cy="231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rat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²est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mur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²rat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il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sur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est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87528" y="4872203"/>
            <a:ext cx="3419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365118"/>
              </p:ext>
            </p:extLst>
          </p:nvPr>
        </p:nvGraphicFramePr>
        <p:xfrm>
          <a:off x="360895" y="6335310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158"/>
                <a:gridCol w="828842"/>
                <a:gridCol w="668421"/>
                <a:gridCol w="776067"/>
                <a:gridCol w="937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Malo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va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sur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 flipV="1">
            <a:off x="76200" y="6129880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60895" y="5799684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87528" y="3390525"/>
            <a:ext cx="339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²il.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1041"/>
              </p:ext>
            </p:extLst>
          </p:nvPr>
        </p:nvGraphicFramePr>
        <p:xfrm>
          <a:off x="287527" y="4034012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il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marL="72000" marR="720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il    li    le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ll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 il    le    li    il    ti    li     ii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lu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ul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il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jl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li    il    ti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ll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ii    il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it</a:t>
                      </a:r>
                      <a:endParaRPr lang="fr-FR" sz="1400" dirty="0" smtClean="0">
                        <a:latin typeface="Script Ecole 2"/>
                        <a:cs typeface="Script Ecole 2"/>
                      </a:endParaRPr>
                    </a:p>
                  </a:txBody>
                  <a:tcPr marL="72000" marR="72000"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-3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778374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791615" y="166072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7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881108" y="564758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931140"/>
              </p:ext>
            </p:extLst>
          </p:nvPr>
        </p:nvGraphicFramePr>
        <p:xfrm>
          <a:off x="4954475" y="1126537"/>
          <a:ext cx="3237438" cy="1850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rat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mur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²il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il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²sur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sur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²rat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4881108" y="4341756"/>
            <a:ext cx="3419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</a:t>
            </a:r>
          </a:p>
          <a:p>
            <a:pPr algn="ctr"/>
            <a:endParaRPr lang="fr-FR" sz="1600" dirty="0">
              <a:latin typeface="Script Ecole 2"/>
              <a:cs typeface="Script Ecole 2"/>
            </a:endParaRPr>
          </a:p>
          <a:p>
            <a:pPr algn="ctr"/>
            <a:r>
              <a:rPr lang="fr-FR" sz="1600" dirty="0" smtClean="0">
                <a:latin typeface="Script Ecole 2"/>
                <a:cs typeface="Script Ecole 2"/>
              </a:rPr>
              <a:t>Malo     est    sur    le    mur.</a:t>
            </a:r>
            <a:endParaRPr lang="fr-FR" sz="1600" dirty="0">
              <a:latin typeface="Script Ecole 2"/>
              <a:cs typeface="Script Ecole 2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 flipV="1">
            <a:off x="4669780" y="6131978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954475" y="5883712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881108" y="2928353"/>
            <a:ext cx="339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²il.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sp>
        <p:nvSpPr>
          <p:cNvPr id="2" name="Étoile à 5 branches 1"/>
          <p:cNvSpPr/>
          <p:nvPr/>
        </p:nvSpPr>
        <p:spPr>
          <a:xfrm>
            <a:off x="3065372" y="150196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065372" y="330228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36"/>
          <p:cNvSpPr/>
          <p:nvPr/>
        </p:nvSpPr>
        <p:spPr>
          <a:xfrm>
            <a:off x="7671628" y="223092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716035"/>
              </p:ext>
            </p:extLst>
          </p:nvPr>
        </p:nvGraphicFramePr>
        <p:xfrm>
          <a:off x="5026222" y="6335310"/>
          <a:ext cx="3759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158"/>
                <a:gridCol w="828842"/>
                <a:gridCol w="668421"/>
                <a:gridCol w="776067"/>
                <a:gridCol w="93771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Malo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va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sur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07124"/>
              </p:ext>
            </p:extLst>
          </p:nvPr>
        </p:nvGraphicFramePr>
        <p:xfrm>
          <a:off x="4831286" y="3566525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il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marL="72000" marR="720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il    li    le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ll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 il    le    li    il    ti    li     ii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lu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ul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il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jl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li    il    ti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ll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ii    il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it</a:t>
                      </a:r>
                      <a:endParaRPr lang="fr-FR" sz="1400" dirty="0" smtClean="0">
                        <a:latin typeface="Script Ecole 2"/>
                        <a:cs typeface="Script Ecole 2"/>
                      </a:endParaRPr>
                    </a:p>
                  </a:txBody>
                  <a:tcPr marL="72000" marR="72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62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98035" y="163974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8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527" y="562660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178303"/>
              </p:ext>
            </p:extLst>
          </p:nvPr>
        </p:nvGraphicFramePr>
        <p:xfrm>
          <a:off x="360895" y="1124439"/>
          <a:ext cx="3539681" cy="231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450"/>
                <a:gridCol w="829359"/>
                <a:gridCol w="1295872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mamie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elle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²râle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murmure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murmure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malle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mamie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râle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87528" y="4872203"/>
            <a:ext cx="3419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328327"/>
              </p:ext>
            </p:extLst>
          </p:nvPr>
        </p:nvGraphicFramePr>
        <p:xfrm>
          <a:off x="360893" y="6335310"/>
          <a:ext cx="392323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5954"/>
                <a:gridCol w="743831"/>
                <a:gridCol w="716782"/>
                <a:gridCol w="540968"/>
                <a:gridCol w="555634"/>
                <a:gridCol w="85006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la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Il y a 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livre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un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sur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malle.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 flipV="1">
            <a:off x="76200" y="6129880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360895" y="5799684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87528" y="3390525"/>
            <a:ext cx="3521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²elle.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39779"/>
              </p:ext>
            </p:extLst>
          </p:nvPr>
        </p:nvGraphicFramePr>
        <p:xfrm>
          <a:off x="287527" y="4034012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elle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marL="72000" marR="720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elle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ette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elee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effe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elle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leel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elle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ette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ejje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elle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ette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elle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ette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effe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</a:t>
                      </a:r>
                      <a:endParaRPr lang="fr-FR" sz="1400" dirty="0" smtClean="0">
                        <a:latin typeface="Script Ecole 2"/>
                        <a:cs typeface="Script Ecole 2"/>
                      </a:endParaRPr>
                    </a:p>
                  </a:txBody>
                  <a:tcPr marL="72000" marR="72000"/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-3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778374" y="593674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✂︎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791615" y="166072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8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881108" y="564758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98076"/>
              </p:ext>
            </p:extLst>
          </p:nvPr>
        </p:nvGraphicFramePr>
        <p:xfrm>
          <a:off x="4954475" y="1126537"/>
          <a:ext cx="3237438" cy="1850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9146"/>
                <a:gridCol w="1079146"/>
                <a:gridCol w="1079146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mamie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elle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²râle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malle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mamie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râle 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²elle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4881108" y="4341756"/>
            <a:ext cx="34647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 smtClean="0">
                <a:latin typeface="Picto Moustache"/>
                <a:cs typeface="Picto Moustache"/>
              </a:rPr>
              <a:t>é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²phrase ²avec ²le$ ²etiquette$.</a:t>
            </a:r>
          </a:p>
          <a:p>
            <a:pPr algn="ctr"/>
            <a:endParaRPr lang="fr-FR" sz="1600" dirty="0">
              <a:latin typeface="Script Ecole 2"/>
              <a:cs typeface="Script Ecole 2"/>
            </a:endParaRPr>
          </a:p>
          <a:p>
            <a:pPr algn="ctr"/>
            <a:r>
              <a:rPr lang="fr-FR" sz="1600" dirty="0" smtClean="0">
                <a:latin typeface="Script Ecole 2"/>
                <a:cs typeface="Script Ecole 2"/>
              </a:rPr>
              <a:t>Il y a    un    livre   sur    la    malle.</a:t>
            </a:r>
            <a:endParaRPr lang="fr-FR" sz="1600" dirty="0">
              <a:latin typeface="Script Ecole 2"/>
              <a:cs typeface="Script Ecole 2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 flipV="1">
            <a:off x="4669780" y="6131978"/>
            <a:ext cx="4495800" cy="8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954475" y="5883712"/>
            <a:ext cx="3923238" cy="846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881108" y="2928353"/>
            <a:ext cx="3521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b="1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²elle.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sp>
        <p:nvSpPr>
          <p:cNvPr id="2" name="Étoile à 5 branches 1"/>
          <p:cNvSpPr/>
          <p:nvPr/>
        </p:nvSpPr>
        <p:spPr>
          <a:xfrm>
            <a:off x="3065372" y="150196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065372" y="330228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36"/>
          <p:cNvSpPr/>
          <p:nvPr/>
        </p:nvSpPr>
        <p:spPr>
          <a:xfrm>
            <a:off x="7671628" y="223092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16561"/>
              </p:ext>
            </p:extLst>
          </p:nvPr>
        </p:nvGraphicFramePr>
        <p:xfrm>
          <a:off x="4881108" y="3547985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elle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marL="72000" marR="720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elle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ette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elee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effe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elle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leel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elle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ette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ejje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elle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ette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elle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ette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effe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</a:t>
                      </a:r>
                      <a:endParaRPr lang="fr-FR" sz="1400" dirty="0" smtClean="0">
                        <a:latin typeface="Script Ecole 2"/>
                        <a:cs typeface="Script Ecole 2"/>
                      </a:endParaRPr>
                    </a:p>
                  </a:txBody>
                  <a:tcPr marL="72000" marR="72000"/>
                </a:tc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727488"/>
              </p:ext>
            </p:extLst>
          </p:nvPr>
        </p:nvGraphicFramePr>
        <p:xfrm>
          <a:off x="4881108" y="6340725"/>
          <a:ext cx="392323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5954"/>
                <a:gridCol w="743831"/>
                <a:gridCol w="716782"/>
                <a:gridCol w="540968"/>
                <a:gridCol w="555634"/>
                <a:gridCol w="85006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la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Il y a 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livre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un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sur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malle.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76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98035" y="163974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</a:t>
            </a: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12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7527" y="562660"/>
            <a:ext cx="3533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dirty="0" smtClean="0">
                <a:latin typeface="Picto Moustache"/>
                <a:cs typeface="Picto Moustache"/>
              </a:rPr>
              <a:t>p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</a:t>
            </a:r>
            <a:r>
              <a:rPr lang="fr-FR" sz="1400" dirty="0" smtClean="0">
                <a:latin typeface="Cursivestandard"/>
                <a:cs typeface="Cursivestandard"/>
              </a:rPr>
              <a:t>la ²fin ²</a:t>
            </a:r>
            <a:r>
              <a:rPr lang="fr-FR" sz="1400" dirty="0" smtClean="0">
                <a:latin typeface="Cursivestandard"/>
                <a:cs typeface="Cursivestandard"/>
              </a:rPr>
              <a:t>de$</a:t>
            </a:r>
            <a:r>
              <a:rPr lang="fr-FR" sz="1400" dirty="0" smtClean="0">
                <a:latin typeface="Cursivestandard"/>
                <a:cs typeface="Cursivestandard"/>
              </a:rPr>
              <a:t> ²</a:t>
            </a:r>
            <a:r>
              <a:rPr lang="fr-FR" sz="1400" dirty="0" smtClean="0">
                <a:latin typeface="Cursivestandard"/>
                <a:cs typeface="Cursivestandard"/>
              </a:rPr>
              <a:t>formule$</a:t>
            </a:r>
            <a:r>
              <a:rPr lang="fr-FR" sz="1400" dirty="0" smtClean="0">
                <a:latin typeface="Cursivestandard"/>
                <a:cs typeface="Cursivestandard"/>
              </a:rPr>
              <a:t> </a:t>
            </a:r>
            <a:r>
              <a:rPr lang="fr-FR" sz="1400" dirty="0" smtClean="0">
                <a:latin typeface="Cursivestandard"/>
                <a:cs typeface="Cursivestandard"/>
              </a:rPr>
              <a:t>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7528" y="4872203"/>
            <a:ext cx="3031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dirty="0" smtClean="0">
                <a:latin typeface="Picto Moustache"/>
                <a:cs typeface="Picto Moustache"/>
              </a:rPr>
              <a:t>q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</a:t>
            </a:r>
            <a:r>
              <a:rPr lang="fr-FR" sz="1400" dirty="0" smtClean="0">
                <a:latin typeface="Cursivestandard"/>
                <a:cs typeface="Cursivestandard"/>
              </a:rPr>
              <a:t>voyell</a:t>
            </a:r>
            <a:r>
              <a:rPr lang="fr-FR" sz="1400" dirty="0" smtClean="0">
                <a:latin typeface="Cursivestandard"/>
                <a:cs typeface="Cursivestandard"/>
              </a:rPr>
              <a:t>e ²</a:t>
            </a:r>
            <a:r>
              <a:rPr lang="fr-FR" sz="1400" dirty="0" smtClean="0">
                <a:latin typeface="Cursivestandard"/>
                <a:cs typeface="Cursivestandard"/>
              </a:rPr>
              <a:t>qui</a:t>
            </a:r>
            <a:r>
              <a:rPr lang="fr-FR" sz="1400" dirty="0" smtClean="0">
                <a:latin typeface="Cursivestandard"/>
                <a:cs typeface="Cursivestandard"/>
              </a:rPr>
              <a:t> manque. 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7528" y="3390525"/>
            <a:ext cx="3404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</a:t>
            </a:r>
            <a:r>
              <a:rPr lang="fr-FR" sz="1400" i="1" dirty="0">
                <a:latin typeface="Cursivestandard"/>
                <a:cs typeface="Cursivestandard"/>
              </a:rPr>
              <a:t>j</a:t>
            </a:r>
            <a:r>
              <a:rPr lang="fr-FR" sz="1400" i="1" dirty="0" smtClean="0">
                <a:latin typeface="Cursivestandard"/>
                <a:cs typeface="Cursivestandard"/>
              </a:rPr>
              <a:t>e</a:t>
            </a:r>
            <a:r>
              <a:rPr lang="fr-FR" sz="1400" i="1" dirty="0" smtClean="0">
                <a:latin typeface="Cursivestandard"/>
                <a:cs typeface="Cursivestandard"/>
              </a:rPr>
              <a:t>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9739"/>
              </p:ext>
            </p:extLst>
          </p:nvPr>
        </p:nvGraphicFramePr>
        <p:xfrm>
          <a:off x="287527" y="4034012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je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marL="72000" marR="720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je    le 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ej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 je 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ja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ge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ie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je    il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ie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je    le    la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jo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je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ia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le    je</a:t>
                      </a:r>
                      <a:endParaRPr lang="fr-FR" sz="1400" dirty="0" smtClean="0">
                        <a:latin typeface="Script Ecole 2"/>
                        <a:cs typeface="Script Ecole 2"/>
                      </a:endParaRPr>
                    </a:p>
                  </a:txBody>
                  <a:tcPr marL="72000" marR="72000"/>
                </a:tc>
              </a:tr>
            </a:tbl>
          </a:graphicData>
        </a:graphic>
      </p:graphicFrame>
      <p:sp>
        <p:nvSpPr>
          <p:cNvPr id="27" name="Rectangle à coins arrondis 26"/>
          <p:cNvSpPr/>
          <p:nvPr/>
        </p:nvSpPr>
        <p:spPr>
          <a:xfrm>
            <a:off x="5791615" y="166072"/>
            <a:ext cx="1785406" cy="3279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Exercices lecture </a:t>
            </a:r>
            <a:r>
              <a:rPr lang="fr-FR" sz="1200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12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881108" y="564758"/>
            <a:ext cx="3600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latin typeface="Comic Sans MS"/>
                <a:cs typeface="Comic Sans MS"/>
              </a:rPr>
              <a:t>1. </a:t>
            </a:r>
            <a:r>
              <a:rPr lang="fr-FR" sz="2800" b="1" dirty="0" smtClean="0">
                <a:latin typeface="Picto Moustache"/>
                <a:cs typeface="Picto Moustache"/>
              </a:rPr>
              <a:t>d</a:t>
            </a:r>
            <a:r>
              <a:rPr lang="fr-FR" sz="2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Relie </a:t>
            </a:r>
            <a:r>
              <a:rPr lang="fr-FR" sz="1400" dirty="0" smtClean="0">
                <a:latin typeface="Cursivestandard"/>
                <a:cs typeface="Cursivestandard"/>
              </a:rPr>
              <a:t>²le$ mot$ ²en ²script ²et ²en ²cursive. </a:t>
            </a:r>
            <a:endParaRPr lang="fr-FR" sz="1400" dirty="0">
              <a:latin typeface="Cursivestandard"/>
              <a:cs typeface="Cursivestandard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73187"/>
              </p:ext>
            </p:extLst>
          </p:nvPr>
        </p:nvGraphicFramePr>
        <p:xfrm>
          <a:off x="4572000" y="1087978"/>
          <a:ext cx="4572001" cy="2313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0600"/>
                <a:gridCol w="211667"/>
                <a:gridCol w="2099734"/>
              </a:tblGrid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le li </a:t>
                      </a:r>
                      <a:r>
                        <a:rPr lang="fr-FR" baseline="0" dirty="0" err="1" smtClean="0"/>
                        <a:t>lo</a:t>
                      </a:r>
                      <a:r>
                        <a:rPr lang="fr-FR" baseline="0" dirty="0" smtClean="0"/>
                        <a:t> lu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smtClean="0"/>
                        <a:t>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²ra ²re ²ri ²ro ²ru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ma me mi mo mu  </a:t>
                      </a:r>
                      <a:r>
                        <a:rPr lang="fr-FR" dirty="0" smtClean="0"/>
                        <a:t>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²la ²le ²li ²lo ²lu 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ra </a:t>
                      </a:r>
                      <a:r>
                        <a:rPr lang="fr-FR" dirty="0" err="1" smtClean="0"/>
                        <a:t>re</a:t>
                      </a:r>
                      <a:r>
                        <a:rPr lang="fr-FR" dirty="0" smtClean="0"/>
                        <a:t> ri </a:t>
                      </a:r>
                      <a:r>
                        <a:rPr lang="fr-FR" dirty="0" err="1" smtClean="0"/>
                        <a:t>ro</a:t>
                      </a:r>
                      <a:r>
                        <a:rPr lang="fr-FR" dirty="0" smtClean="0"/>
                        <a:t> ru </a:t>
                      </a:r>
                      <a:r>
                        <a:rPr lang="fr-FR" dirty="0" smtClean="0"/>
                        <a:t>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ma</a:t>
                      </a:r>
                      <a:r>
                        <a:rPr lang="fr-FR" baseline="0" dirty="0" smtClean="0">
                          <a:latin typeface="Cursivestandard"/>
                          <a:cs typeface="Cursivestandard"/>
                        </a:rPr>
                        <a:t> me mi mo mu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algn="r"/>
                      <a:r>
                        <a:rPr lang="fr-FR" dirty="0" err="1" smtClean="0"/>
                        <a:t>pa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pe</a:t>
                      </a:r>
                      <a:r>
                        <a:rPr lang="fr-FR" dirty="0" smtClean="0"/>
                        <a:t> pi po pu </a:t>
                      </a:r>
                      <a:r>
                        <a:rPr lang="fr-FR" dirty="0" smtClean="0"/>
                        <a:t>●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²ta</a:t>
                      </a:r>
                      <a:r>
                        <a:rPr lang="fr-FR" baseline="0" dirty="0" smtClean="0">
                          <a:latin typeface="Cursivestandard"/>
                          <a:cs typeface="Cursivestandard"/>
                        </a:rPr>
                        <a:t>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</a:t>
                      </a:r>
                      <a:r>
                        <a:rPr lang="fr-FR" baseline="0" dirty="0" smtClean="0">
                          <a:latin typeface="Cursivestandard"/>
                          <a:cs typeface="Cursivestandard"/>
                        </a:rPr>
                        <a:t>te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</a:t>
                      </a:r>
                      <a:r>
                        <a:rPr lang="fr-FR" baseline="0" dirty="0" smtClean="0">
                          <a:latin typeface="Cursivestandard"/>
                          <a:cs typeface="Cursivestandard"/>
                        </a:rPr>
                        <a:t>ti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</a:t>
                      </a:r>
                      <a:r>
                        <a:rPr lang="fr-FR" baseline="0" dirty="0" smtClean="0">
                          <a:latin typeface="Cursivestandard"/>
                          <a:cs typeface="Cursivestandard"/>
                        </a:rPr>
                        <a:t>to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</a:t>
                      </a:r>
                      <a:r>
                        <a:rPr lang="fr-FR" baseline="0" dirty="0" smtClean="0">
                          <a:latin typeface="Cursivestandard"/>
                          <a:cs typeface="Cursivestandard"/>
                        </a:rPr>
                        <a:t>tu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2603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ta te ti to tu 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● 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²pa ²pe ²pi ²po ²pu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Étoile à 5 branches 1"/>
          <p:cNvSpPr/>
          <p:nvPr/>
        </p:nvSpPr>
        <p:spPr>
          <a:xfrm>
            <a:off x="3065372" y="150196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 à 5 branches 35"/>
          <p:cNvSpPr/>
          <p:nvPr/>
        </p:nvSpPr>
        <p:spPr>
          <a:xfrm>
            <a:off x="3065372" y="330228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 à 5 branches 36"/>
          <p:cNvSpPr/>
          <p:nvPr/>
        </p:nvSpPr>
        <p:spPr>
          <a:xfrm>
            <a:off x="7671628" y="223092"/>
            <a:ext cx="215999" cy="207239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821668"/>
              </p:ext>
            </p:extLst>
          </p:nvPr>
        </p:nvGraphicFramePr>
        <p:xfrm>
          <a:off x="50798" y="5437982"/>
          <a:ext cx="4477555" cy="1318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511"/>
                <a:gridCol w="895511"/>
                <a:gridCol w="895511"/>
                <a:gridCol w="895511"/>
                <a:gridCol w="895511"/>
              </a:tblGrid>
              <a:tr h="1318418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²ch…..²t</a:t>
                      </a: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²sour…. ²$</a:t>
                      </a:r>
                      <a:endParaRPr lang="fr-FR" sz="1900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m….²t…..</a:t>
                      </a:r>
                      <a:endParaRPr lang="fr-FR" sz="1900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²ch…..²val</a:t>
                      </a:r>
                      <a:endParaRPr lang="fr-FR" sz="1900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²l…..²ne</a:t>
                      </a:r>
                      <a:endParaRPr lang="fr-FR" sz="1900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b"/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6459" t="5015" r="12194" b="10608"/>
          <a:stretch/>
        </p:blipFill>
        <p:spPr>
          <a:xfrm>
            <a:off x="31750" y="1238251"/>
            <a:ext cx="4496604" cy="2095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46050" y="1263650"/>
            <a:ext cx="979755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000" dirty="0" smtClean="0">
                <a:latin typeface="Cursivestandard"/>
                <a:cs typeface="Cursivestandard"/>
              </a:rPr>
              <a:t>²la  </a:t>
            </a:r>
            <a:r>
              <a:rPr lang="fr-FR" sz="2000" dirty="0">
                <a:latin typeface="Cursivestandard"/>
                <a:cs typeface="Cursivestandard"/>
              </a:rPr>
              <a:t>²</a:t>
            </a:r>
            <a:r>
              <a:rPr lang="fr-FR" sz="2000" dirty="0" smtClean="0">
                <a:latin typeface="Cursivestandard"/>
                <a:cs typeface="Cursivestandard"/>
              </a:rPr>
              <a:t>le</a:t>
            </a:r>
          </a:p>
          <a:p>
            <a:pPr>
              <a:lnSpc>
                <a:spcPct val="120000"/>
              </a:lnSpc>
            </a:pPr>
            <a:r>
              <a:rPr lang="fr-FR" sz="2000" dirty="0" smtClean="0">
                <a:latin typeface="Cursivestandard"/>
                <a:cs typeface="Cursivestandard"/>
              </a:rPr>
              <a:t>ma  me  </a:t>
            </a:r>
          </a:p>
          <a:p>
            <a:pPr>
              <a:lnSpc>
                <a:spcPct val="120000"/>
              </a:lnSpc>
            </a:pPr>
            <a:r>
              <a:rPr lang="fr-FR" sz="2000" dirty="0">
                <a:latin typeface="Cursivestandard"/>
                <a:cs typeface="Cursivestandard"/>
              </a:rPr>
              <a:t>²</a:t>
            </a:r>
            <a:r>
              <a:rPr lang="fr-FR" sz="2000" dirty="0" smtClean="0">
                <a:latin typeface="Cursivestandard"/>
                <a:cs typeface="Cursivestandard"/>
              </a:rPr>
              <a:t>ta  </a:t>
            </a:r>
            <a:r>
              <a:rPr lang="fr-FR" sz="2000" dirty="0">
                <a:latin typeface="Cursivestandard"/>
                <a:cs typeface="Cursivestandard"/>
              </a:rPr>
              <a:t>²</a:t>
            </a:r>
            <a:r>
              <a:rPr lang="fr-FR" sz="2000" dirty="0" smtClean="0">
                <a:latin typeface="Cursivestandard"/>
                <a:cs typeface="Cursivestandard"/>
              </a:rPr>
              <a:t>te</a:t>
            </a:r>
          </a:p>
          <a:p>
            <a:pPr>
              <a:lnSpc>
                <a:spcPct val="120000"/>
              </a:lnSpc>
            </a:pPr>
            <a:r>
              <a:rPr lang="fr-FR" sz="2000" dirty="0" smtClean="0">
                <a:latin typeface="Cursivestandard"/>
                <a:cs typeface="Cursivestandard"/>
              </a:rPr>
              <a:t>²ra  </a:t>
            </a:r>
          </a:p>
          <a:p>
            <a:pPr>
              <a:lnSpc>
                <a:spcPct val="120000"/>
              </a:lnSpc>
            </a:pPr>
            <a:r>
              <a:rPr lang="fr-FR" sz="2000" dirty="0" smtClean="0">
                <a:latin typeface="Cursivestandard"/>
                <a:cs typeface="Cursivestandard"/>
              </a:rPr>
              <a:t>²pa</a:t>
            </a:r>
          </a:p>
          <a:p>
            <a:pPr>
              <a:lnSpc>
                <a:spcPct val="120000"/>
              </a:lnSpc>
            </a:pPr>
            <a:endParaRPr lang="fr-FR" sz="2000" dirty="0">
              <a:latin typeface="Cursivestandard"/>
              <a:cs typeface="Cursivestandard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8494" y="5642123"/>
            <a:ext cx="811373" cy="58924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8263" y="5587999"/>
            <a:ext cx="582252" cy="671401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8816" y="5604929"/>
            <a:ext cx="837240" cy="655948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4641" y="5587999"/>
            <a:ext cx="739000" cy="72919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984" y="5464254"/>
            <a:ext cx="683683" cy="944986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4868593" y="4880664"/>
            <a:ext cx="3031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dirty="0" smtClean="0">
                <a:latin typeface="Picto Moustache"/>
                <a:cs typeface="Picto Moustache"/>
              </a:rPr>
              <a:t>q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Ecris </a:t>
            </a:r>
            <a:r>
              <a:rPr lang="fr-FR" sz="1400" dirty="0" smtClean="0">
                <a:latin typeface="Cursivestandard"/>
                <a:cs typeface="Cursivestandard"/>
              </a:rPr>
              <a:t>²la </a:t>
            </a:r>
            <a:r>
              <a:rPr lang="fr-FR" sz="1400" dirty="0" smtClean="0">
                <a:latin typeface="Cursivestandard"/>
                <a:cs typeface="Cursivestandard"/>
              </a:rPr>
              <a:t>voyell</a:t>
            </a:r>
            <a:r>
              <a:rPr lang="fr-FR" sz="1400" dirty="0" smtClean="0">
                <a:latin typeface="Cursivestandard"/>
                <a:cs typeface="Cursivestandard"/>
              </a:rPr>
              <a:t>e ²</a:t>
            </a:r>
            <a:r>
              <a:rPr lang="fr-FR" sz="1400" dirty="0" smtClean="0">
                <a:latin typeface="Cursivestandard"/>
                <a:cs typeface="Cursivestandard"/>
              </a:rPr>
              <a:t>qui</a:t>
            </a:r>
            <a:r>
              <a:rPr lang="fr-FR" sz="1400" dirty="0" smtClean="0">
                <a:latin typeface="Cursivestandard"/>
                <a:cs typeface="Cursivestandard"/>
              </a:rPr>
              <a:t> manque. </a:t>
            </a:r>
            <a:endParaRPr lang="fr-FR" sz="1400" dirty="0">
              <a:latin typeface="Cursivestandard"/>
              <a:cs typeface="Cursivestandard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868593" y="3398986"/>
            <a:ext cx="3404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</a:t>
            </a:r>
            <a:r>
              <a:rPr lang="fr-FR" sz="1400" b="1" dirty="0" smtClean="0">
                <a:latin typeface="Comic Sans MS"/>
                <a:cs typeface="Comic Sans MS"/>
              </a:rPr>
              <a:t>. </a:t>
            </a:r>
            <a:r>
              <a:rPr lang="fr-FR" sz="2800" dirty="0">
                <a:latin typeface="Picto Moustache"/>
                <a:cs typeface="Picto Moustache"/>
              </a:rPr>
              <a:t>h</a:t>
            </a:r>
            <a:r>
              <a:rPr lang="fr-FR" sz="1400" b="1" dirty="0" smtClean="0">
                <a:latin typeface="Picto Moustache"/>
                <a:cs typeface="Picto Moustache"/>
              </a:rPr>
              <a:t> </a:t>
            </a:r>
            <a:r>
              <a:rPr lang="fr-FR" sz="1400" b="1" dirty="0" smtClean="0">
                <a:latin typeface="Comic Sans MS"/>
                <a:cs typeface="Comic Sans MS"/>
              </a:rPr>
              <a:t>Retrouve </a:t>
            </a:r>
            <a:r>
              <a:rPr lang="fr-FR" sz="1400" b="1" dirty="0" smtClean="0">
                <a:latin typeface="Cursivestandard"/>
                <a:cs typeface="Cursivestandard"/>
              </a:rPr>
              <a:t>et</a:t>
            </a:r>
            <a:r>
              <a:rPr lang="fr-FR" sz="1400" b="1" dirty="0" smtClean="0">
                <a:latin typeface="Comic Sans MS"/>
                <a:cs typeface="Comic Sans MS"/>
              </a:rPr>
              <a:t> entoure </a:t>
            </a:r>
            <a:r>
              <a:rPr lang="fr-FR" sz="1400" dirty="0" smtClean="0">
                <a:latin typeface="Cursivestandard"/>
                <a:cs typeface="Cursivestandard"/>
              </a:rPr>
              <a:t>²le mot </a:t>
            </a:r>
            <a:r>
              <a:rPr lang="fr-FR" sz="1400" i="1" dirty="0" smtClean="0">
                <a:latin typeface="Cursivestandard"/>
                <a:cs typeface="Cursivestandard"/>
              </a:rPr>
              <a:t>²</a:t>
            </a:r>
            <a:r>
              <a:rPr lang="fr-FR" sz="1400" i="1" dirty="0">
                <a:latin typeface="Cursivestandard"/>
                <a:cs typeface="Cursivestandard"/>
              </a:rPr>
              <a:t>j</a:t>
            </a:r>
            <a:r>
              <a:rPr lang="fr-FR" sz="1400" i="1" dirty="0" smtClean="0">
                <a:latin typeface="Cursivestandard"/>
                <a:cs typeface="Cursivestandard"/>
              </a:rPr>
              <a:t>e</a:t>
            </a:r>
            <a:r>
              <a:rPr lang="fr-FR" sz="1400" i="1" dirty="0" smtClean="0">
                <a:latin typeface="Cursivestandard"/>
                <a:cs typeface="Cursivestandard"/>
              </a:rPr>
              <a:t>. </a:t>
            </a:r>
            <a:endParaRPr lang="fr-FR" sz="1400" i="1" dirty="0">
              <a:latin typeface="Cursivestandard"/>
              <a:cs typeface="Cursivestandard"/>
            </a:endParaRPr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9974"/>
              </p:ext>
            </p:extLst>
          </p:nvPr>
        </p:nvGraphicFramePr>
        <p:xfrm>
          <a:off x="4868592" y="4042473"/>
          <a:ext cx="399660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459"/>
                <a:gridCol w="3348146"/>
              </a:tblGrid>
              <a:tr h="71118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Script Ecole 2"/>
                          <a:cs typeface="Script Ecole 2"/>
                        </a:rPr>
                        <a:t>je</a:t>
                      </a:r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marL="72000" marR="720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je    le 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ej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 je 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ja</a:t>
                      </a:r>
                      <a:r>
                        <a:rPr lang="fr-FR" sz="1400" dirty="0" smtClean="0">
                          <a:latin typeface="Script Ecole 2"/>
                          <a:cs typeface="Script Ecole 2"/>
                        </a:rPr>
                        <a:t>    </a:t>
                      </a:r>
                      <a:r>
                        <a:rPr lang="fr-FR" sz="1400" dirty="0" err="1" smtClean="0">
                          <a:latin typeface="Script Ecole 2"/>
                          <a:cs typeface="Script Ecole 2"/>
                        </a:rPr>
                        <a:t>ge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ie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je    il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ie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je    le    la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jo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je    </a:t>
                      </a:r>
                      <a:r>
                        <a:rPr lang="fr-FR" sz="1400" baseline="0" dirty="0" err="1" smtClean="0">
                          <a:latin typeface="Script Ecole 2"/>
                          <a:cs typeface="Script Ecole 2"/>
                        </a:rPr>
                        <a:t>ia</a:t>
                      </a:r>
                      <a:r>
                        <a:rPr lang="fr-FR" sz="1400" baseline="0" dirty="0" smtClean="0">
                          <a:latin typeface="Script Ecole 2"/>
                          <a:cs typeface="Script Ecole 2"/>
                        </a:rPr>
                        <a:t>    le    je</a:t>
                      </a:r>
                      <a:endParaRPr lang="fr-FR" sz="1400" dirty="0" smtClean="0">
                        <a:latin typeface="Script Ecole 2"/>
                        <a:cs typeface="Script Ecole 2"/>
                      </a:endParaRPr>
                    </a:p>
                  </a:txBody>
                  <a:tcPr marL="72000" marR="72000"/>
                </a:tc>
              </a:tr>
            </a:tbl>
          </a:graphicData>
        </a:graphic>
      </p:graphicFrame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210678"/>
              </p:ext>
            </p:extLst>
          </p:nvPr>
        </p:nvGraphicFramePr>
        <p:xfrm>
          <a:off x="4631863" y="5446443"/>
          <a:ext cx="4477555" cy="1318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511"/>
                <a:gridCol w="895511"/>
                <a:gridCol w="895511"/>
                <a:gridCol w="895511"/>
                <a:gridCol w="895511"/>
              </a:tblGrid>
              <a:tr h="1318418"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²ch…..²t</a:t>
                      </a: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²sour…. ²$</a:t>
                      </a:r>
                      <a:endParaRPr lang="fr-FR" sz="1900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mot…..</a:t>
                      </a:r>
                      <a:endParaRPr lang="fr-FR" sz="1900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²ch…..²val</a:t>
                      </a:r>
                      <a:endParaRPr lang="fr-FR" sz="1900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dirty="0" smtClean="0">
                          <a:latin typeface="Cursivestandard"/>
                          <a:cs typeface="Cursivestandard"/>
                        </a:rPr>
                        <a:t>²l…..²ne</a:t>
                      </a:r>
                      <a:endParaRPr lang="fr-FR" sz="1900" dirty="0">
                        <a:latin typeface="Cursivestandard"/>
                        <a:cs typeface="Cursivestandard"/>
                      </a:endParaRPr>
                    </a:p>
                  </a:txBody>
                  <a:tcPr marL="0" marR="0" anchor="b"/>
                </a:tc>
              </a:tr>
            </a:tbl>
          </a:graphicData>
        </a:graphic>
      </p:graphicFrame>
      <p:pic>
        <p:nvPicPr>
          <p:cNvPr id="46" name="Imag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9559" y="5650584"/>
            <a:ext cx="811373" cy="589248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9328" y="5596460"/>
            <a:ext cx="582252" cy="67140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9881" y="5613390"/>
            <a:ext cx="837240" cy="655948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5706" y="5596460"/>
            <a:ext cx="739000" cy="72919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94250" y="5464254"/>
            <a:ext cx="683683" cy="94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49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1508</Words>
  <Application>Microsoft Macintosh PowerPoint</Application>
  <PresentationFormat>Présentation à l'écran (4:3)</PresentationFormat>
  <Paragraphs>311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13</cp:revision>
  <cp:lastPrinted>2015-10-11T20:55:12Z</cp:lastPrinted>
  <dcterms:created xsi:type="dcterms:W3CDTF">2015-09-09T19:38:16Z</dcterms:created>
  <dcterms:modified xsi:type="dcterms:W3CDTF">2015-10-11T20:58:09Z</dcterms:modified>
</cp:coreProperties>
</file>