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2" r:id="rId8"/>
    <p:sldId id="283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2" r:id="rId18"/>
    <p:sldId id="273" r:id="rId19"/>
    <p:sldId id="278" r:id="rId20"/>
    <p:sldId id="279" r:id="rId21"/>
    <p:sldId id="284" r:id="rId22"/>
    <p:sldId id="285" r:id="rId23"/>
    <p:sldId id="270" r:id="rId24"/>
    <p:sldId id="271" r:id="rId25"/>
    <p:sldId id="274" r:id="rId26"/>
    <p:sldId id="275" r:id="rId27"/>
    <p:sldId id="276" r:id="rId28"/>
    <p:sldId id="277" r:id="rId29"/>
    <p:sldId id="280" r:id="rId30"/>
    <p:sldId id="281" r:id="rId31"/>
  </p:sldIdLst>
  <p:sldSz cx="6858000" cy="9906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828" autoAdjust="0"/>
  </p:normalViewPr>
  <p:slideViewPr>
    <p:cSldViewPr snapToGrid="0" snapToObjects="1" showGuides="1">
      <p:cViewPr>
        <p:scale>
          <a:sx n="100" d="100"/>
          <a:sy n="100" d="100"/>
        </p:scale>
        <p:origin x="-1960" y="-72"/>
      </p:cViewPr>
      <p:guideLst>
        <p:guide orient="horz" pos="3120"/>
        <p:guide pos="23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02/05/16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23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02/05/16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64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02/05/16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979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02/05/16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3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02/05/16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161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02/05/16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45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02/05/16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91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02/05/16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11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02/05/16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57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02/05/16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50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02/05/16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56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7CEFC-EE94-354E-9A16-2DC6526422C2}" type="datetimeFigureOut">
              <a:rPr lang="fr-FR" smtClean="0"/>
              <a:t>02/05/16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75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3" Type="http://schemas.microsoft.com/office/2007/relationships/hdphoto" Target="../media/hdphoto2.wdp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429086" y="260167"/>
            <a:ext cx="1982047" cy="48345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Les différentes écritures du son [o]</a:t>
            </a:r>
            <a:endParaRPr lang="fr-FR" sz="1200" b="1" dirty="0">
              <a:effectLst/>
              <a:ea typeface="ＭＳ 明朝"/>
              <a:cs typeface="Times New Roman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0382" y="261000"/>
            <a:ext cx="2263352" cy="48409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Prénom : </a:t>
            </a:r>
            <a:endParaRPr lang="fr-FR" sz="1200" dirty="0">
              <a:effectLst/>
              <a:ea typeface="ＭＳ 明朝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Date : 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6" name="Carré corné 5"/>
          <p:cNvSpPr/>
          <p:nvPr/>
        </p:nvSpPr>
        <p:spPr>
          <a:xfrm rot="314074">
            <a:off x="5440891" y="318174"/>
            <a:ext cx="1292860" cy="464820"/>
          </a:xfrm>
          <a:prstGeom prst="foldedCorner">
            <a:avLst/>
          </a:prstGeom>
          <a:gradFill flip="none" rotWithShape="1">
            <a:gsLst>
              <a:gs pos="0">
                <a:srgbClr val="BFBFB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Lecture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8719" y="692394"/>
            <a:ext cx="6594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1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4000" dirty="0" smtClean="0">
                <a:latin typeface="Picto Moustache"/>
                <a:cs typeface="Picto Moustache"/>
              </a:rPr>
              <a:t>j</a:t>
            </a:r>
            <a:r>
              <a:rPr lang="fr-FR" sz="1400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Colorie </a:t>
            </a:r>
            <a:r>
              <a:rPr lang="fr-FR" sz="1400" dirty="0" smtClean="0">
                <a:latin typeface="Cursivestandard"/>
                <a:cs typeface="Cursivestandard"/>
              </a:rPr>
              <a:t>²le$ ²différente</a:t>
            </a:r>
            <a:r>
              <a:rPr lang="fr-FR" sz="1400" dirty="0">
                <a:latin typeface="Cursivestandard"/>
                <a:cs typeface="Cursivestandard"/>
              </a:rPr>
              <a:t>$ ²écriture$ ²du ²son </a:t>
            </a:r>
            <a:r>
              <a:rPr lang="fr-FR" sz="14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[</a:t>
            </a:r>
            <a:r>
              <a:rPr lang="fr-FR" sz="1400" b="1" dirty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o]</a:t>
            </a:r>
            <a:r>
              <a:rPr lang="fr-FR" sz="1400" dirty="0" smtClean="0">
                <a:latin typeface="Cursivestandard"/>
                <a:cs typeface="Cursivestandard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: </a:t>
            </a:r>
            <a:endParaRPr lang="fr-FR" b="1" dirty="0">
              <a:latin typeface="Comic Sans MS"/>
              <a:cs typeface="Comic Sans M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22252" y="2336552"/>
            <a:ext cx="6594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4000" dirty="0" smtClean="0">
                <a:latin typeface="Picto Moustache"/>
                <a:cs typeface="Picto Moustache"/>
              </a:rPr>
              <a:t>é</a:t>
            </a:r>
            <a:r>
              <a:rPr lang="fr-FR" sz="1400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Colle </a:t>
            </a:r>
            <a:r>
              <a:rPr lang="fr-FR" sz="1400" dirty="0" smtClean="0">
                <a:latin typeface="Cursivestandard"/>
                <a:cs typeface="Cursivestandard"/>
              </a:rPr>
              <a:t>²le$ mot$ ²au ²bon ²endroit : </a:t>
            </a:r>
            <a:endParaRPr lang="fr-FR" b="1" dirty="0"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853" y="3104135"/>
            <a:ext cx="6769281" cy="6767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2844799" y="5842000"/>
            <a:ext cx="1168402" cy="11874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4" name="Connecteur droit 13"/>
          <p:cNvCxnSpPr/>
          <p:nvPr/>
        </p:nvCxnSpPr>
        <p:spPr>
          <a:xfrm flipH="1">
            <a:off x="3454400" y="4261401"/>
            <a:ext cx="3369735" cy="2173266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 flipV="1">
            <a:off x="42332" y="4261401"/>
            <a:ext cx="3369734" cy="2173267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endCxn id="2" idx="2"/>
          </p:cNvCxnSpPr>
          <p:nvPr/>
        </p:nvCxnSpPr>
        <p:spPr>
          <a:xfrm>
            <a:off x="3429009" y="6434667"/>
            <a:ext cx="10485" cy="3437467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3302304" y="580286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o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904675" y="6434667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au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525609" y="6434667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eau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pic>
        <p:nvPicPr>
          <p:cNvPr id="25" name="Image 24" descr="C:\Users\Catherine\Documents\CP\7 Lecture\1 Pilotis\Gestes BM Pilotis\o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210" y="260167"/>
            <a:ext cx="395123" cy="484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268488"/>
              </p:ext>
            </p:extLst>
          </p:nvPr>
        </p:nvGraphicFramePr>
        <p:xfrm>
          <a:off x="122927" y="1501884"/>
          <a:ext cx="6612164" cy="853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</a:tblGrid>
              <a:tr h="42673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an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Script Ecole 2"/>
                          <a:cs typeface="Script Ecole 2"/>
                        </a:rPr>
                        <a:t>uo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ou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</a:tr>
              <a:tr h="42673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ou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an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Cursivestandard"/>
                          <a:cs typeface="Cursivestandard"/>
                        </a:rPr>
                        <a:t>ua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eau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O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eau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Ellipse 9"/>
          <p:cNvSpPr/>
          <p:nvPr/>
        </p:nvSpPr>
        <p:spPr>
          <a:xfrm>
            <a:off x="3191933" y="6197599"/>
            <a:ext cx="474133" cy="474133"/>
          </a:xfrm>
          <a:prstGeom prst="ellipse">
            <a:avLst/>
          </a:prstGeom>
          <a:solidFill>
            <a:srgbClr val="FFFFFF"/>
          </a:solidFill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b="1" dirty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[o]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160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316649"/>
              </p:ext>
            </p:extLst>
          </p:nvPr>
        </p:nvGraphicFramePr>
        <p:xfrm>
          <a:off x="110065" y="211667"/>
          <a:ext cx="6620934" cy="92964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3489"/>
                <a:gridCol w="1103489"/>
                <a:gridCol w="1103489"/>
                <a:gridCol w="1103489"/>
                <a:gridCol w="1103489"/>
                <a:gridCol w="1103489"/>
              </a:tblGrid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²koala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²colère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²quitté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²cinq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²kiwi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²sac 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²quatre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²kimono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²cube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²remorque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²képi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²casque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²clé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²courir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²brique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²cartable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²quille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²koala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²colère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²quitté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²cinq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²kiwi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²sac 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²quatre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²kimono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²cube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²remorque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²képi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²casque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²clé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²courir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²brique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²cartable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²quille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²koala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²colère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²quitté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²cinq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²kiwi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²sac 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²quatre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²kimono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²cube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²remorque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²képi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²casque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²clé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²courir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²brique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²cartable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²quille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²koala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²colère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²quitté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²cinq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²kiwi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²sac 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²quatre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²kimono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²cube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²remorque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²képi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²casque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²clé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²courir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²brique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²cartable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²quille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²koala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²colère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²quitté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²cinq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²kiwi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²sac 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²quatre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²kimono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²cube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²remorque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²képi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²casque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²clé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²courir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²brique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²cartable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²quille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²koala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²colère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²quitté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²cinq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²kiwi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²sac 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²quatre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²kimono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²cube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²remorque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²képi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²casque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²clé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²courir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²brique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²cartable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²quille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028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429086" y="260167"/>
            <a:ext cx="1982047" cy="48345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Les différentes écritures du son [</a:t>
            </a:r>
            <a:r>
              <a:rPr lang="fr-FR" sz="1200" b="1" dirty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e</a:t>
            </a:r>
            <a:r>
              <a:rPr lang="fr-FR" sz="12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]</a:t>
            </a:r>
            <a:endParaRPr lang="fr-FR" sz="1200" b="1" dirty="0">
              <a:effectLst/>
              <a:ea typeface="ＭＳ 明朝"/>
              <a:cs typeface="Times New Roman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0382" y="261000"/>
            <a:ext cx="2263352" cy="48409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Prénom : </a:t>
            </a:r>
            <a:endParaRPr lang="fr-FR" sz="1200" dirty="0">
              <a:effectLst/>
              <a:ea typeface="ＭＳ 明朝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Date : 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6" name="Carré corné 5"/>
          <p:cNvSpPr/>
          <p:nvPr/>
        </p:nvSpPr>
        <p:spPr>
          <a:xfrm rot="314074">
            <a:off x="5440891" y="318174"/>
            <a:ext cx="1292860" cy="464820"/>
          </a:xfrm>
          <a:prstGeom prst="foldedCorner">
            <a:avLst/>
          </a:prstGeom>
          <a:gradFill flip="none" rotWithShape="1">
            <a:gsLst>
              <a:gs pos="0">
                <a:srgbClr val="BFBFB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Lecture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8719" y="692394"/>
            <a:ext cx="6594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1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4000" dirty="0" smtClean="0">
                <a:latin typeface="Picto Moustache"/>
                <a:cs typeface="Picto Moustache"/>
              </a:rPr>
              <a:t>j</a:t>
            </a:r>
            <a:r>
              <a:rPr lang="fr-FR" sz="1400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Colorie </a:t>
            </a:r>
            <a:r>
              <a:rPr lang="fr-FR" sz="1400" dirty="0">
                <a:latin typeface="Cursivestandard"/>
                <a:cs typeface="Cursivestandard"/>
              </a:rPr>
              <a:t>²le$ ²différente$ ²écriture$ ²du ²son </a:t>
            </a:r>
            <a:r>
              <a:rPr lang="fr-FR" sz="14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[</a:t>
            </a:r>
            <a:r>
              <a:rPr lang="fr-FR" sz="1400" b="1" dirty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e</a:t>
            </a:r>
            <a:r>
              <a:rPr lang="fr-FR" sz="14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]</a:t>
            </a:r>
            <a:r>
              <a:rPr lang="fr-FR" sz="1400" dirty="0" smtClean="0">
                <a:latin typeface="Cursivestandard"/>
                <a:cs typeface="Cursivestandard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: </a:t>
            </a:r>
            <a:endParaRPr lang="fr-FR" b="1" dirty="0">
              <a:latin typeface="Comic Sans MS"/>
              <a:cs typeface="Comic Sans M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22252" y="2336552"/>
            <a:ext cx="6594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4000" dirty="0" smtClean="0">
                <a:latin typeface="Picto Moustache"/>
                <a:cs typeface="Picto Moustache"/>
              </a:rPr>
              <a:t>é</a:t>
            </a:r>
            <a:r>
              <a:rPr lang="fr-FR" sz="1400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Colle </a:t>
            </a:r>
            <a:r>
              <a:rPr lang="fr-FR" sz="1400" dirty="0" smtClean="0">
                <a:latin typeface="Cursivestandard"/>
                <a:cs typeface="Cursivestandard"/>
              </a:rPr>
              <a:t>²le$ mot$ ²au ²bon ²endroit : </a:t>
            </a:r>
            <a:endParaRPr lang="fr-FR" b="1" dirty="0"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853" y="3104135"/>
            <a:ext cx="6769281" cy="6767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2844799" y="5842000"/>
            <a:ext cx="1168402" cy="11874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4" name="Connecteur droit 13"/>
          <p:cNvCxnSpPr/>
          <p:nvPr/>
        </p:nvCxnSpPr>
        <p:spPr>
          <a:xfrm flipH="1">
            <a:off x="54853" y="6464300"/>
            <a:ext cx="3399549" cy="1435100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 flipV="1">
            <a:off x="795867" y="3104136"/>
            <a:ext cx="2658535" cy="3360164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3293837" y="5819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²é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844799" y="614839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²er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623731" y="613993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²ed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677901"/>
              </p:ext>
            </p:extLst>
          </p:nvPr>
        </p:nvGraphicFramePr>
        <p:xfrm>
          <a:off x="122927" y="1501884"/>
          <a:ext cx="6612164" cy="853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</a:tblGrid>
              <a:tr h="42673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er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è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Cursivestandard"/>
                          <a:cs typeface="Cursivestandard"/>
                        </a:rPr>
                        <a:t>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ez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er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ze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é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ê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²ed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²è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ez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</a:tr>
              <a:tr h="426738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ê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Script Ecole 2"/>
                          <a:cs typeface="Script Ecole 2"/>
                        </a:rPr>
                        <a:t>é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er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es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²ez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er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Cursivestandard"/>
                          <a:cs typeface="Cursivestandard"/>
                        </a:rPr>
                        <a:t>lr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è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re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ez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é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ec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" name="ZoneTexte 24"/>
          <p:cNvSpPr txBox="1"/>
          <p:nvPr/>
        </p:nvSpPr>
        <p:spPr>
          <a:xfrm>
            <a:off x="3020241" y="654313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²ez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cxnSp>
        <p:nvCxnSpPr>
          <p:cNvPr id="27" name="Connecteur droit 26"/>
          <p:cNvCxnSpPr/>
          <p:nvPr/>
        </p:nvCxnSpPr>
        <p:spPr>
          <a:xfrm flipV="1">
            <a:off x="3454400" y="3104135"/>
            <a:ext cx="2650067" cy="3360167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3454401" y="6464300"/>
            <a:ext cx="3369733" cy="1435100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stCxn id="2" idx="2"/>
          </p:cNvCxnSpPr>
          <p:nvPr/>
        </p:nvCxnSpPr>
        <p:spPr>
          <a:xfrm flipV="1">
            <a:off x="3439494" y="6464300"/>
            <a:ext cx="14906" cy="3407834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3464895" y="653473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²e$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pic>
        <p:nvPicPr>
          <p:cNvPr id="44" name="Image 43" descr="C:\Users\Catherine\Documents\CP\7 Lecture\1 Pilotis\Gestes BM Pilotis\é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0" y="299863"/>
            <a:ext cx="338378" cy="3925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Ellipse 9"/>
          <p:cNvSpPr/>
          <p:nvPr/>
        </p:nvSpPr>
        <p:spPr>
          <a:xfrm>
            <a:off x="3200400" y="6214533"/>
            <a:ext cx="474133" cy="474133"/>
          </a:xfrm>
          <a:prstGeom prst="ellipse">
            <a:avLst/>
          </a:prstGeom>
          <a:solidFill>
            <a:srgbClr val="FFFFFF"/>
          </a:solidFill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[</a:t>
            </a:r>
            <a:r>
              <a:rPr lang="fr-FR" b="1" dirty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e</a:t>
            </a:r>
            <a:r>
              <a:rPr lang="fr-FR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]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5125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736722"/>
              </p:ext>
            </p:extLst>
          </p:nvPr>
        </p:nvGraphicFramePr>
        <p:xfrm>
          <a:off x="110065" y="211667"/>
          <a:ext cx="6620934" cy="92964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3489"/>
                <a:gridCol w="1103489"/>
                <a:gridCol w="1103489"/>
                <a:gridCol w="1103489"/>
                <a:gridCol w="1103489"/>
                <a:gridCol w="1103489"/>
              </a:tblGrid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²allez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²café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²assez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²escalier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²gouter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²étable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²clé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²le$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²pied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²te$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²rocher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²panier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²de$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²étoile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²canapé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²chez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²allez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²café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²assez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²escalier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²gouter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²étable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²clé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²le$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²pied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²te$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²rocher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²panier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²de$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²étoile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²canapé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²chez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²allez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²café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²assez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²escalier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²gouter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²étable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²clé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²le$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²pied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²te$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²rocher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²panier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²de$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²étoile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²canapé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²chez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²allez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²café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²assez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²escalier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²gouter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²étable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²clé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²le$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²pied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²te$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²rocher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²panier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²de$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²étoile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²canapé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²chez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²allez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²café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²assez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²escalier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²gouter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²étable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²clé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²le$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²pied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²te$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²rocher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²panier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²de$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²étoile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²canapé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²chez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²allez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²café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²assez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²escalier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²gouter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²étable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²clé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²le$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²pied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²te$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²rocher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²panier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²de$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²étoile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²canapé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²chez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984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429086" y="260167"/>
            <a:ext cx="1982047" cy="48345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Les différentes écritures du son</a:t>
            </a:r>
            <a:r>
              <a:rPr lang="fr-FR" sz="1200" b="1" dirty="0" smtClean="0">
                <a:solidFill>
                  <a:schemeClr val="tx1"/>
                </a:solidFill>
                <a:latin typeface="Comic Sans MS"/>
                <a:ea typeface="ＭＳ 明朝"/>
                <a:cs typeface="Times New Roman"/>
              </a:rPr>
              <a:t> </a:t>
            </a:r>
            <a:r>
              <a:rPr lang="fr-FR" sz="1200" dirty="0">
                <a:solidFill>
                  <a:schemeClr val="tx1"/>
                </a:solidFill>
                <a:cs typeface="Cursivestandard"/>
              </a:rPr>
              <a:t>[</a:t>
            </a:r>
            <a:r>
              <a:rPr lang="fr-FR" sz="1200" dirty="0" err="1">
                <a:solidFill>
                  <a:schemeClr val="tx1"/>
                </a:solidFill>
              </a:rPr>
              <a:t>ɑ</a:t>
            </a:r>
            <a:r>
              <a:rPr lang="fr-FR" sz="1200" dirty="0">
                <a:solidFill>
                  <a:schemeClr val="tx1"/>
                </a:solidFill>
              </a:rPr>
              <a:t>̃</a:t>
            </a:r>
            <a:r>
              <a:rPr lang="fr-FR" sz="1200" dirty="0">
                <a:solidFill>
                  <a:schemeClr val="tx1"/>
                </a:solidFill>
                <a:cs typeface="Cursivestandard"/>
              </a:rPr>
              <a:t>]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90382" y="261000"/>
            <a:ext cx="2263352" cy="48409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Prénom : </a:t>
            </a:r>
            <a:endParaRPr lang="fr-FR" sz="1200" dirty="0">
              <a:effectLst/>
              <a:ea typeface="ＭＳ 明朝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Date : 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6" name="Carré corné 5"/>
          <p:cNvSpPr/>
          <p:nvPr/>
        </p:nvSpPr>
        <p:spPr>
          <a:xfrm rot="314074">
            <a:off x="5440891" y="318174"/>
            <a:ext cx="1292860" cy="464820"/>
          </a:xfrm>
          <a:prstGeom prst="foldedCorner">
            <a:avLst/>
          </a:prstGeom>
          <a:gradFill flip="none" rotWithShape="1">
            <a:gsLst>
              <a:gs pos="0">
                <a:srgbClr val="BFBFB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Lecture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8719" y="692394"/>
            <a:ext cx="6594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1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4000" dirty="0" smtClean="0">
                <a:latin typeface="Picto Moustache"/>
                <a:cs typeface="Picto Moustache"/>
              </a:rPr>
              <a:t>j</a:t>
            </a:r>
            <a:r>
              <a:rPr lang="fr-FR" sz="1400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Colorie </a:t>
            </a:r>
            <a:r>
              <a:rPr lang="fr-FR" sz="1400" dirty="0">
                <a:latin typeface="Cursivestandard"/>
                <a:cs typeface="Cursivestandard"/>
              </a:rPr>
              <a:t>²le$ ²différente$ ²écriture$ ²du ²son </a:t>
            </a:r>
            <a:r>
              <a:rPr lang="fr-FR" sz="1400" b="1" dirty="0" smtClean="0">
                <a:cs typeface="Cursivestandard"/>
              </a:rPr>
              <a:t>[</a:t>
            </a:r>
            <a:r>
              <a:rPr lang="fr-FR" sz="1400" b="1" dirty="0" err="1"/>
              <a:t>ɑ</a:t>
            </a:r>
            <a:r>
              <a:rPr lang="fr-FR" sz="1400" b="1" dirty="0"/>
              <a:t>̃</a:t>
            </a:r>
            <a:r>
              <a:rPr lang="fr-FR" sz="1400" b="1" dirty="0" smtClean="0">
                <a:cs typeface="Cursivestandard"/>
              </a:rPr>
              <a:t>] </a:t>
            </a:r>
            <a:r>
              <a:rPr lang="fr-FR" sz="1400" b="1" dirty="0" smtClean="0">
                <a:latin typeface="Comic Sans MS"/>
                <a:cs typeface="Comic Sans MS"/>
              </a:rPr>
              <a:t>:  </a:t>
            </a:r>
            <a:endParaRPr lang="fr-FR" b="1" dirty="0">
              <a:latin typeface="Comic Sans MS"/>
              <a:cs typeface="Comic Sans M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22252" y="2336552"/>
            <a:ext cx="6594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4000" dirty="0" smtClean="0">
                <a:latin typeface="Picto Moustache"/>
                <a:cs typeface="Picto Moustache"/>
              </a:rPr>
              <a:t>é</a:t>
            </a:r>
            <a:r>
              <a:rPr lang="fr-FR" sz="1400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Colle </a:t>
            </a:r>
            <a:r>
              <a:rPr lang="fr-FR" sz="1400" dirty="0" smtClean="0">
                <a:latin typeface="Cursivestandard"/>
                <a:cs typeface="Cursivestandard"/>
              </a:rPr>
              <a:t>²le$ mot$ ²au ²bon ²endroit : </a:t>
            </a:r>
            <a:endParaRPr lang="fr-FR" b="1" dirty="0"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853" y="3104135"/>
            <a:ext cx="6769281" cy="6767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2844799" y="5842000"/>
            <a:ext cx="1168402" cy="11874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4" name="Connecteur droit 13"/>
          <p:cNvCxnSpPr/>
          <p:nvPr/>
        </p:nvCxnSpPr>
        <p:spPr>
          <a:xfrm flipH="1">
            <a:off x="54853" y="6464300"/>
            <a:ext cx="3399549" cy="1435100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 flipV="1">
            <a:off x="795867" y="3104136"/>
            <a:ext cx="2658535" cy="3360164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3243037" y="5819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²en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844799" y="614839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</a:t>
            </a:r>
            <a:r>
              <a:rPr lang="fr-FR" dirty="0">
                <a:solidFill>
                  <a:srgbClr val="FF0000"/>
                </a:solidFill>
                <a:latin typeface="Cursivestandard"/>
                <a:cs typeface="Cursivestandard"/>
              </a:rPr>
              <a:t>a</a:t>
            </a:r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n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611031" y="613993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²am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410273"/>
              </p:ext>
            </p:extLst>
          </p:nvPr>
        </p:nvGraphicFramePr>
        <p:xfrm>
          <a:off x="122927" y="1501884"/>
          <a:ext cx="6612164" cy="853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</a:tblGrid>
              <a:tr h="42673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²am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Script Ecole 2"/>
                          <a:cs typeface="Script Ecole 2"/>
                        </a:rPr>
                        <a:t>em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na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aon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²eu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</a:tr>
              <a:tr h="42673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me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en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Script Ecole 2"/>
                          <a:cs typeface="Script Ecole 2"/>
                        </a:rPr>
                        <a:t>aon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am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²em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ein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ne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em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" name="ZoneTexte 24"/>
          <p:cNvSpPr txBox="1"/>
          <p:nvPr/>
        </p:nvSpPr>
        <p:spPr>
          <a:xfrm>
            <a:off x="2944041" y="6543130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²aon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cxnSp>
        <p:nvCxnSpPr>
          <p:cNvPr id="27" name="Connecteur droit 26"/>
          <p:cNvCxnSpPr/>
          <p:nvPr/>
        </p:nvCxnSpPr>
        <p:spPr>
          <a:xfrm flipV="1">
            <a:off x="3454400" y="3104135"/>
            <a:ext cx="2650067" cy="3360167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3454401" y="6464300"/>
            <a:ext cx="3369733" cy="1435100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stCxn id="2" idx="2"/>
          </p:cNvCxnSpPr>
          <p:nvPr/>
        </p:nvCxnSpPr>
        <p:spPr>
          <a:xfrm flipV="1">
            <a:off x="3439494" y="6464300"/>
            <a:ext cx="14906" cy="3407834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3464895" y="653473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²em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pic>
        <p:nvPicPr>
          <p:cNvPr id="29" name="Image 28" descr="C:\Users\Catherine\Documents\CP\6 Lecture Pilotis\Gestes BM Pilotis\an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8437" y="261001"/>
            <a:ext cx="457263" cy="4840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Ellipse 9"/>
          <p:cNvSpPr/>
          <p:nvPr/>
        </p:nvSpPr>
        <p:spPr>
          <a:xfrm>
            <a:off x="3200400" y="6214533"/>
            <a:ext cx="474133" cy="474133"/>
          </a:xfrm>
          <a:prstGeom prst="ellipse">
            <a:avLst/>
          </a:prstGeom>
          <a:solidFill>
            <a:srgbClr val="FFFFFF"/>
          </a:solidFill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b="1" dirty="0">
                <a:cs typeface="Cursivestandard"/>
              </a:rPr>
              <a:t>[</a:t>
            </a:r>
            <a:r>
              <a:rPr lang="fr-FR" b="1" dirty="0" err="1"/>
              <a:t>ɑ</a:t>
            </a:r>
            <a:r>
              <a:rPr lang="fr-FR" b="1" dirty="0"/>
              <a:t>̃</a:t>
            </a:r>
            <a:r>
              <a:rPr lang="fr-FR" b="1" dirty="0">
                <a:cs typeface="Cursivestandard"/>
              </a:rPr>
              <a:t>]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7335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210460"/>
              </p:ext>
            </p:extLst>
          </p:nvPr>
        </p:nvGraphicFramePr>
        <p:xfrm>
          <a:off x="110065" y="211667"/>
          <a:ext cx="6620934" cy="92964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3489"/>
                <a:gridCol w="1103489"/>
                <a:gridCol w="1103489"/>
                <a:gridCol w="1103489"/>
                <a:gridCol w="1103489"/>
                <a:gridCol w="1103489"/>
              </a:tblGrid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²jambe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²sandale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²tempête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²tambour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²faon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²ampoule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viande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vendredi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²emporter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²client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²parent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²dan$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²lampe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²blanc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²décembre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²jambe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²sandale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²tempête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²tambour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²faon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²ampoule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viande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vendredi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²emporter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²client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²parent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²dan$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²lampe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²blanc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²décembre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²jambe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²sandale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²tempête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²tambour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²faon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²ampoule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viande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vendredi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²emporter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²client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²parent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²dan$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²lampe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²blanc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²décembre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²jambe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²sandale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²tempête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²tambour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²faon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²ampoule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viande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vendredi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²emporter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²client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²parent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²dan$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²lampe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²blanc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²décembre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²jambe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²sandale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²tempête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²tambour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²faon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²ampoule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viande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vendredi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²emporter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²client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²parent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²dan$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²lampe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²blanc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²décembre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²jambe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²sandale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²tempête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²tambour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²faon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²ampoule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viande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vendredi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²emporter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²client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²parent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²dan$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²lampe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²blanc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²décembre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824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429086" y="260167"/>
            <a:ext cx="1982047" cy="48345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Les différentes écritures du son</a:t>
            </a:r>
            <a:r>
              <a:rPr lang="fr-FR" sz="14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 </a:t>
            </a:r>
            <a:r>
              <a:rPr lang="fr-FR" sz="1400" b="1" dirty="0">
                <a:solidFill>
                  <a:srgbClr val="000000"/>
                </a:solidFill>
                <a:cs typeface="Cursivestandard"/>
              </a:rPr>
              <a:t>[</a:t>
            </a:r>
            <a:r>
              <a:rPr lang="fr-FR" sz="1400" b="1" dirty="0" err="1">
                <a:solidFill>
                  <a:srgbClr val="000000"/>
                </a:solidFill>
              </a:rPr>
              <a:t>ɛ</a:t>
            </a:r>
            <a:r>
              <a:rPr lang="fr-FR" sz="1400" b="1" dirty="0">
                <a:solidFill>
                  <a:srgbClr val="000000"/>
                </a:solidFill>
                <a:cs typeface="Cursivestandard"/>
              </a:rPr>
              <a:t>]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90382" y="261000"/>
            <a:ext cx="2263352" cy="48409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Prénom : </a:t>
            </a:r>
            <a:endParaRPr lang="fr-FR" sz="1200" dirty="0">
              <a:effectLst/>
              <a:ea typeface="ＭＳ 明朝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Date : 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6" name="Carré corné 5"/>
          <p:cNvSpPr/>
          <p:nvPr/>
        </p:nvSpPr>
        <p:spPr>
          <a:xfrm rot="314074">
            <a:off x="5440891" y="318174"/>
            <a:ext cx="1292860" cy="464820"/>
          </a:xfrm>
          <a:prstGeom prst="foldedCorner">
            <a:avLst/>
          </a:prstGeom>
          <a:gradFill flip="none" rotWithShape="1">
            <a:gsLst>
              <a:gs pos="0">
                <a:srgbClr val="BFBFB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Lecture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8719" y="692394"/>
            <a:ext cx="6594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1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4000" dirty="0" smtClean="0">
                <a:latin typeface="Picto Moustache"/>
                <a:cs typeface="Picto Moustache"/>
              </a:rPr>
              <a:t>j</a:t>
            </a:r>
            <a:r>
              <a:rPr lang="fr-FR" sz="1400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Colorie </a:t>
            </a:r>
            <a:r>
              <a:rPr lang="fr-FR" sz="1400" dirty="0">
                <a:latin typeface="Cursivestandard"/>
                <a:cs typeface="Cursivestandard"/>
              </a:rPr>
              <a:t>²le$ ²différente$ ²écriture$ ²du ²son </a:t>
            </a:r>
            <a:r>
              <a:rPr lang="fr-FR" sz="1400" b="1" dirty="0" smtClean="0">
                <a:solidFill>
                  <a:srgbClr val="000000"/>
                </a:solidFill>
                <a:cs typeface="Cursivestandard"/>
              </a:rPr>
              <a:t>[</a:t>
            </a:r>
            <a:r>
              <a:rPr lang="fr-FR" sz="1400" b="1" dirty="0" err="1">
                <a:solidFill>
                  <a:srgbClr val="000000"/>
                </a:solidFill>
              </a:rPr>
              <a:t>ɛ</a:t>
            </a:r>
            <a:r>
              <a:rPr lang="fr-FR" sz="1400" b="1" dirty="0" smtClean="0">
                <a:solidFill>
                  <a:srgbClr val="000000"/>
                </a:solidFill>
                <a:cs typeface="Cursivestandard"/>
              </a:rPr>
              <a:t>] </a:t>
            </a:r>
            <a:r>
              <a:rPr lang="fr-FR" sz="1400" b="1" dirty="0" smtClean="0">
                <a:latin typeface="Comic Sans MS"/>
                <a:cs typeface="Comic Sans MS"/>
              </a:rPr>
              <a:t>:  </a:t>
            </a:r>
            <a:endParaRPr lang="fr-FR" b="1" dirty="0">
              <a:latin typeface="Comic Sans MS"/>
              <a:cs typeface="Comic Sans M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22252" y="2336552"/>
            <a:ext cx="6594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4000" dirty="0" smtClean="0">
                <a:latin typeface="Picto Moustache"/>
                <a:cs typeface="Picto Moustache"/>
              </a:rPr>
              <a:t>é</a:t>
            </a:r>
            <a:r>
              <a:rPr lang="fr-FR" sz="1400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Colle </a:t>
            </a:r>
            <a:r>
              <a:rPr lang="fr-FR" sz="1400" dirty="0" smtClean="0">
                <a:latin typeface="Cursivestandard"/>
                <a:cs typeface="Cursivestandard"/>
              </a:rPr>
              <a:t>²le$ mot$ ²au ²bon ²endroit : </a:t>
            </a:r>
            <a:endParaRPr lang="fr-FR" b="1" dirty="0"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853" y="3104135"/>
            <a:ext cx="6769281" cy="6767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2844799" y="5842000"/>
            <a:ext cx="1168402" cy="11874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4" name="Connecteur droit 13"/>
          <p:cNvCxnSpPr/>
          <p:nvPr/>
        </p:nvCxnSpPr>
        <p:spPr>
          <a:xfrm flipH="1">
            <a:off x="54853" y="6464300"/>
            <a:ext cx="3399550" cy="2146300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 flipV="1">
            <a:off x="0" y="3962400"/>
            <a:ext cx="3454403" cy="2501900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3128737" y="5845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²è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832099" y="6224597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²a</a:t>
            </a:r>
            <a:r>
              <a:rPr lang="fr-FR" dirty="0">
                <a:solidFill>
                  <a:srgbClr val="FF0000"/>
                </a:solidFill>
                <a:latin typeface="Cursivestandard"/>
                <a:cs typeface="Cursivestandard"/>
              </a:rPr>
              <a:t>i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3712631" y="62034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</a:t>
            </a:r>
            <a:r>
              <a:rPr lang="fr-FR" dirty="0">
                <a:solidFill>
                  <a:srgbClr val="FF0000"/>
                </a:solidFill>
                <a:latin typeface="Cursivestandard"/>
                <a:cs typeface="Cursivestandard"/>
              </a:rPr>
              <a:t>e</a:t>
            </a:r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178707"/>
              </p:ext>
            </p:extLst>
          </p:nvPr>
        </p:nvGraphicFramePr>
        <p:xfrm>
          <a:off x="122927" y="1501884"/>
          <a:ext cx="6612164" cy="853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</a:tblGrid>
              <a:tr h="42673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ai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é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et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ei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te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ê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è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²ei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</a:tr>
              <a:tr h="42673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et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e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Script Ecole 2"/>
                          <a:cs typeface="Script Ecole 2"/>
                        </a:rPr>
                        <a:t>ei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Cursivestandard"/>
                          <a:cs typeface="Cursivestandard"/>
                        </a:rPr>
                        <a:t>ê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ai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ai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é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è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ei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" name="ZoneTexte 24"/>
          <p:cNvSpPr txBox="1"/>
          <p:nvPr/>
        </p:nvSpPr>
        <p:spPr>
          <a:xfrm>
            <a:off x="3058341" y="654313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²ei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cxnSp>
        <p:nvCxnSpPr>
          <p:cNvPr id="27" name="Connecteur droit 26"/>
          <p:cNvCxnSpPr/>
          <p:nvPr/>
        </p:nvCxnSpPr>
        <p:spPr>
          <a:xfrm flipV="1">
            <a:off x="3454400" y="3962400"/>
            <a:ext cx="3369734" cy="2501904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3454401" y="6464300"/>
            <a:ext cx="3369733" cy="2146300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stCxn id="2" idx="2"/>
          </p:cNvCxnSpPr>
          <p:nvPr/>
        </p:nvCxnSpPr>
        <p:spPr>
          <a:xfrm flipV="1">
            <a:off x="3439494" y="6464300"/>
            <a:ext cx="14906" cy="3407834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3464895" y="653473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²et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pic>
        <p:nvPicPr>
          <p:cNvPr id="31" name="Image 30" descr="C:\Users\Catherine\Documents\CP\7 Lecture\1 Pilotis\Gestes BM Pilotis\è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33486" y="261000"/>
            <a:ext cx="396000" cy="4313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32" name="Connecteur droit 31"/>
          <p:cNvCxnSpPr/>
          <p:nvPr/>
        </p:nvCxnSpPr>
        <p:spPr>
          <a:xfrm flipV="1">
            <a:off x="3449804" y="3122596"/>
            <a:ext cx="14906" cy="3407834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3479980" y="5845200"/>
            <a:ext cx="317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²ê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3200400" y="6214533"/>
            <a:ext cx="474133" cy="474133"/>
          </a:xfrm>
          <a:prstGeom prst="ellipse">
            <a:avLst/>
          </a:prstGeom>
          <a:solidFill>
            <a:srgbClr val="FFFFFF"/>
          </a:solidFill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b="1" dirty="0">
                <a:solidFill>
                  <a:srgbClr val="000000"/>
                </a:solidFill>
                <a:cs typeface="Cursivestandard"/>
              </a:rPr>
              <a:t>[</a:t>
            </a:r>
            <a:r>
              <a:rPr lang="fr-FR" b="1" dirty="0" err="1">
                <a:solidFill>
                  <a:srgbClr val="000000"/>
                </a:solidFill>
              </a:rPr>
              <a:t>ɛ</a:t>
            </a:r>
            <a:r>
              <a:rPr lang="fr-FR" b="1" dirty="0">
                <a:solidFill>
                  <a:srgbClr val="000000"/>
                </a:solidFill>
                <a:cs typeface="Cursivestandard"/>
              </a:rPr>
              <a:t>]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6370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784294"/>
              </p:ext>
            </p:extLst>
          </p:nvPr>
        </p:nvGraphicFramePr>
        <p:xfrm>
          <a:off x="110065" y="211667"/>
          <a:ext cx="6620934" cy="92964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3489"/>
                <a:gridCol w="1103489"/>
                <a:gridCol w="1103489"/>
                <a:gridCol w="1103489"/>
                <a:gridCol w="1103489"/>
                <a:gridCol w="1103489"/>
              </a:tblGrid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²pièce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²frère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²peine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²semaine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²tabouret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²treize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²fenêtre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²perle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²ampoule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même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²poulet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²laine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²palai$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²baleine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²chêne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²blanc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²bracelet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²pièce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²frère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²peine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²semaine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²tabouret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²treize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²fenêtre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²perle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²ampoule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même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²poulet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²laine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²palai$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²baleine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²chêne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²blanc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²bracelet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²pièce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²frère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²peine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²semaine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²tabouret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²treize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²fenêtre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²perle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²ampoule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même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²poulet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²laine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²palai$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²baleine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²chêne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²blanc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²bracelet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²pièce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²frère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²peine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²semaine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²tabouret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²treize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²fenêtre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²perle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²ampoule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même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²poulet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²laine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²palai$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²baleine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²chêne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²blanc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²bracelet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²pièce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²frère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²peine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²semaine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²tabouret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²treize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²fenêtre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²perle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²ampoule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même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²poulet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²laine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²palai$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²baleine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²chêne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²blanc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²bracelet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²pièce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²frère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²peine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²semaine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²tabouret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²treize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²fenêtre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²perle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²ampoule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même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²poulet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²laine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²palai$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²baleine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²chêne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²blanc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²bracelet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922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429086" y="260167"/>
            <a:ext cx="1982047" cy="48345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Les différentes écritures du son</a:t>
            </a:r>
            <a:r>
              <a:rPr lang="fr-FR" sz="14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 </a:t>
            </a:r>
            <a:r>
              <a:rPr lang="fr-FR" sz="1400" b="1" dirty="0" smtClean="0">
                <a:solidFill>
                  <a:srgbClr val="000000"/>
                </a:solidFill>
                <a:cs typeface="Cursivestandard"/>
              </a:rPr>
              <a:t>[</a:t>
            </a:r>
            <a:r>
              <a:rPr lang="fr-FR" sz="1400" b="1" dirty="0" smtClean="0">
                <a:solidFill>
                  <a:srgbClr val="000000"/>
                </a:solidFill>
              </a:rPr>
              <a:t>g</a:t>
            </a:r>
            <a:r>
              <a:rPr lang="fr-FR" sz="1400" b="1" dirty="0" smtClean="0">
                <a:solidFill>
                  <a:srgbClr val="000000"/>
                </a:solidFill>
                <a:cs typeface="Cursivestandard"/>
              </a:rPr>
              <a:t>]</a:t>
            </a:r>
            <a:endParaRPr lang="fr-FR" sz="1400" b="1" dirty="0">
              <a:solidFill>
                <a:srgbClr val="000000"/>
              </a:solidFill>
              <a:cs typeface="Cursivestandard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0382" y="261000"/>
            <a:ext cx="2263352" cy="48409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Prénom : </a:t>
            </a:r>
            <a:endParaRPr lang="fr-FR" sz="1200" dirty="0">
              <a:effectLst/>
              <a:ea typeface="ＭＳ 明朝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Date : 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6" name="Carré corné 5"/>
          <p:cNvSpPr/>
          <p:nvPr/>
        </p:nvSpPr>
        <p:spPr>
          <a:xfrm rot="314074">
            <a:off x="5440891" y="318174"/>
            <a:ext cx="1292860" cy="464820"/>
          </a:xfrm>
          <a:prstGeom prst="foldedCorner">
            <a:avLst/>
          </a:prstGeom>
          <a:gradFill flip="none" rotWithShape="1">
            <a:gsLst>
              <a:gs pos="0">
                <a:srgbClr val="BFBFB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Lecture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8719" y="692394"/>
            <a:ext cx="6594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1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4000" dirty="0" smtClean="0">
                <a:latin typeface="Picto Moustache"/>
                <a:cs typeface="Picto Moustache"/>
              </a:rPr>
              <a:t>j</a:t>
            </a:r>
            <a:r>
              <a:rPr lang="fr-FR" sz="1400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Colorie </a:t>
            </a:r>
            <a:r>
              <a:rPr lang="fr-FR" sz="1400" dirty="0" smtClean="0">
                <a:latin typeface="Cursivestandard"/>
                <a:cs typeface="Cursivestandard"/>
              </a:rPr>
              <a:t>²le$ ²syllabe$ ²où ²</a:t>
            </a:r>
            <a:r>
              <a:rPr lang="fr-FR" sz="1400" dirty="0">
                <a:latin typeface="Cursivestandard"/>
                <a:cs typeface="Cursivestandard"/>
              </a:rPr>
              <a:t>t</a:t>
            </a:r>
            <a:r>
              <a:rPr lang="fr-FR" sz="1400" dirty="0" smtClean="0">
                <a:latin typeface="Cursivestandard"/>
                <a:cs typeface="Cursivestandard"/>
              </a:rPr>
              <a:t>u ²entend$ </a:t>
            </a:r>
            <a:r>
              <a:rPr lang="fr-FR" sz="1400" b="1" dirty="0" smtClean="0">
                <a:solidFill>
                  <a:srgbClr val="000000"/>
                </a:solidFill>
                <a:cs typeface="Cursivestandard"/>
              </a:rPr>
              <a:t>[</a:t>
            </a:r>
            <a:r>
              <a:rPr lang="fr-FR" sz="1400" b="1" dirty="0" smtClean="0">
                <a:solidFill>
                  <a:srgbClr val="000000"/>
                </a:solidFill>
              </a:rPr>
              <a:t>g</a:t>
            </a:r>
            <a:r>
              <a:rPr lang="fr-FR" sz="1400" b="1" dirty="0" smtClean="0">
                <a:solidFill>
                  <a:srgbClr val="000000"/>
                </a:solidFill>
                <a:cs typeface="Cursivestandard"/>
              </a:rPr>
              <a:t>] </a:t>
            </a:r>
            <a:r>
              <a:rPr lang="fr-FR" sz="1400" b="1" dirty="0" smtClean="0">
                <a:latin typeface="Comic Sans MS"/>
                <a:cs typeface="Comic Sans MS"/>
              </a:rPr>
              <a:t>:  </a:t>
            </a:r>
            <a:endParaRPr lang="fr-FR" b="1" dirty="0">
              <a:latin typeface="Comic Sans MS"/>
              <a:cs typeface="Comic Sans M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22252" y="2336552"/>
            <a:ext cx="6594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4000" dirty="0" smtClean="0">
                <a:latin typeface="Picto Moustache"/>
                <a:cs typeface="Picto Moustache"/>
              </a:rPr>
              <a:t>é</a:t>
            </a:r>
            <a:r>
              <a:rPr lang="fr-FR" sz="1400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Colle </a:t>
            </a:r>
            <a:r>
              <a:rPr lang="fr-FR" sz="1400" dirty="0" smtClean="0">
                <a:latin typeface="Cursivestandard"/>
                <a:cs typeface="Cursivestandard"/>
              </a:rPr>
              <a:t>²le$ mot$ ²au ²bon ²endroit : </a:t>
            </a:r>
            <a:endParaRPr lang="fr-FR" b="1" dirty="0"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853" y="3104135"/>
            <a:ext cx="6769281" cy="6767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2844799" y="5842000"/>
            <a:ext cx="1168402" cy="11874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4" name="Connecteur droit 13"/>
          <p:cNvCxnSpPr/>
          <p:nvPr/>
        </p:nvCxnSpPr>
        <p:spPr>
          <a:xfrm flipH="1">
            <a:off x="54853" y="6464300"/>
            <a:ext cx="3399550" cy="2146300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3039837" y="58452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²g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478007"/>
              </p:ext>
            </p:extLst>
          </p:nvPr>
        </p:nvGraphicFramePr>
        <p:xfrm>
          <a:off x="122927" y="1501884"/>
          <a:ext cx="6612164" cy="853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</a:tblGrid>
              <a:tr h="426738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gua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ja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²go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Cursivestandard"/>
                          <a:cs typeface="Cursivestandard"/>
                        </a:rPr>
                        <a:t>gu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jo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Script Ecole 2"/>
                          <a:cs typeface="Script Ecole 2"/>
                        </a:rPr>
                        <a:t>ju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do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Ga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guo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²yo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²gou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²han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</a:tr>
              <a:tr h="426738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koi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gan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Script Ecole 2"/>
                          <a:cs typeface="Script Ecole 2"/>
                        </a:rPr>
                        <a:t>gu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Cursivestandard"/>
                          <a:cs typeface="Cursivestandard"/>
                        </a:rPr>
                        <a:t>jo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ya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²ye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gen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gue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qui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jui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ke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que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ge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7" name="Connecteur droit 26"/>
          <p:cNvCxnSpPr/>
          <p:nvPr/>
        </p:nvCxnSpPr>
        <p:spPr>
          <a:xfrm flipV="1">
            <a:off x="3454400" y="3962400"/>
            <a:ext cx="3369734" cy="2501904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3464895" y="653473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²gu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pic>
        <p:nvPicPr>
          <p:cNvPr id="29" name="Image 28" descr="C:\Users\Catherine\Documents\CP\7 Lecture Pilotis\Gestes BM Pilotis\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1567" y="261000"/>
            <a:ext cx="385234" cy="4826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Ellipse 9"/>
          <p:cNvSpPr/>
          <p:nvPr/>
        </p:nvSpPr>
        <p:spPr>
          <a:xfrm>
            <a:off x="3200400" y="6214533"/>
            <a:ext cx="474133" cy="474133"/>
          </a:xfrm>
          <a:prstGeom prst="ellipse">
            <a:avLst/>
          </a:prstGeom>
          <a:solidFill>
            <a:srgbClr val="FFFFFF"/>
          </a:solidFill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[</a:t>
            </a:r>
            <a:r>
              <a:rPr lang="fr-FR" b="1" dirty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g</a:t>
            </a:r>
            <a:r>
              <a:rPr lang="fr-FR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]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6602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167988"/>
              </p:ext>
            </p:extLst>
          </p:nvPr>
        </p:nvGraphicFramePr>
        <p:xfrm>
          <a:off x="110065" y="211667"/>
          <a:ext cx="6620934" cy="92964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3489"/>
                <a:gridCol w="1103489"/>
                <a:gridCol w="1103489"/>
                <a:gridCol w="1103489"/>
                <a:gridCol w="1103489"/>
                <a:gridCol w="1103489"/>
              </a:tblGrid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²guêpe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²figue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²gri$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²gâteau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²glace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²bague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²figue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²règle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²gorille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vague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malgré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²tigre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²griffe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²gro$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²guitare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²guide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²légume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²garçon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²guêpe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²figue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²gri$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²gâteau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²glace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²bague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²figue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²règle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²gorille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vague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malgré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²tigre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²griffe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²gro$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²guitare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²guide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²légume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²garçon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²guêpe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²figue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²gri$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²gâteau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²glace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²bague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²figue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²règle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²gorille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vague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malgré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²tigre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²griffe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²gro$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²guitare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²guide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²légume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²garçon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²guêpe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²figue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²gri$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²gâteau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²glace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²bague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²figue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²règle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²gorille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vague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malgré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²tigre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²griffe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²gro$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²guitare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²guide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²légume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²garçon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²guêpe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²figue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²gri$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²gâteau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²glace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²bague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²figue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²règle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²gorille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vague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malgré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²tigre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²griffe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²gro$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²guitare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²guide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²légume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²garçon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²guêpe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²figue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²gri$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²gâteau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²glace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²bague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²figue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²règle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²gorille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vague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malgré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²tigre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²griffe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²gro$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²guitare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²guide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²légume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²garçon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565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429086" y="260167"/>
            <a:ext cx="1982047" cy="48345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Les différentes écritures du son</a:t>
            </a:r>
            <a:r>
              <a:rPr lang="fr-FR" sz="14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 </a:t>
            </a:r>
            <a:r>
              <a:rPr lang="fr-FR" sz="1400" b="1" dirty="0">
                <a:solidFill>
                  <a:srgbClr val="000000"/>
                </a:solidFill>
                <a:cs typeface="Cursivestandard"/>
              </a:rPr>
              <a:t>[</a:t>
            </a:r>
            <a:r>
              <a:rPr lang="fr-FR" sz="1400" b="1" dirty="0" err="1">
                <a:solidFill>
                  <a:srgbClr val="000000"/>
                </a:solidFill>
              </a:rPr>
              <a:t>ɔ</a:t>
            </a:r>
            <a:r>
              <a:rPr lang="fr-FR" sz="1400" b="1" dirty="0">
                <a:solidFill>
                  <a:srgbClr val="000000"/>
                </a:solidFill>
              </a:rPr>
              <a:t>̃</a:t>
            </a:r>
            <a:r>
              <a:rPr lang="fr-FR" sz="1400" b="1" dirty="0">
                <a:solidFill>
                  <a:srgbClr val="000000"/>
                </a:solidFill>
                <a:cs typeface="Cursivestandard"/>
              </a:rPr>
              <a:t>]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90382" y="261000"/>
            <a:ext cx="2263352" cy="48409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Prénom : </a:t>
            </a:r>
            <a:endParaRPr lang="fr-FR" sz="1200" dirty="0">
              <a:effectLst/>
              <a:ea typeface="ＭＳ 明朝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Date : 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6" name="Carré corné 5"/>
          <p:cNvSpPr/>
          <p:nvPr/>
        </p:nvSpPr>
        <p:spPr>
          <a:xfrm rot="314074">
            <a:off x="5440891" y="318174"/>
            <a:ext cx="1292860" cy="464820"/>
          </a:xfrm>
          <a:prstGeom prst="foldedCorner">
            <a:avLst/>
          </a:prstGeom>
          <a:gradFill flip="none" rotWithShape="1">
            <a:gsLst>
              <a:gs pos="0">
                <a:srgbClr val="BFBFB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Lecture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8719" y="692394"/>
            <a:ext cx="6594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1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4000" dirty="0" smtClean="0">
                <a:latin typeface="Picto Moustache"/>
                <a:cs typeface="Picto Moustache"/>
              </a:rPr>
              <a:t>j</a:t>
            </a:r>
            <a:r>
              <a:rPr lang="fr-FR" sz="1400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Colorie </a:t>
            </a:r>
            <a:r>
              <a:rPr lang="fr-FR" sz="1400" dirty="0">
                <a:latin typeface="Cursivestandard"/>
                <a:cs typeface="Cursivestandard"/>
              </a:rPr>
              <a:t>²le$ ²différente$ ²écriture$ ²du ²son </a:t>
            </a:r>
            <a:r>
              <a:rPr lang="fr-FR" sz="1400" b="1" dirty="0" smtClean="0">
                <a:solidFill>
                  <a:srgbClr val="000000"/>
                </a:solidFill>
                <a:cs typeface="Cursivestandard"/>
              </a:rPr>
              <a:t>[</a:t>
            </a:r>
            <a:r>
              <a:rPr lang="fr-FR" sz="1400" b="1" dirty="0" err="1">
                <a:solidFill>
                  <a:srgbClr val="000000"/>
                </a:solidFill>
              </a:rPr>
              <a:t>ɔ</a:t>
            </a:r>
            <a:r>
              <a:rPr lang="fr-FR" sz="1400" b="1" dirty="0">
                <a:solidFill>
                  <a:srgbClr val="000000"/>
                </a:solidFill>
              </a:rPr>
              <a:t>̃</a:t>
            </a:r>
            <a:r>
              <a:rPr lang="fr-FR" sz="1400" b="1" dirty="0" smtClean="0">
                <a:solidFill>
                  <a:srgbClr val="000000"/>
                </a:solidFill>
                <a:cs typeface="Cursivestandard"/>
              </a:rPr>
              <a:t>] </a:t>
            </a:r>
            <a:r>
              <a:rPr lang="fr-FR" sz="1400" b="1" dirty="0" smtClean="0">
                <a:latin typeface="Comic Sans MS"/>
                <a:cs typeface="Comic Sans MS"/>
              </a:rPr>
              <a:t>:  </a:t>
            </a:r>
            <a:endParaRPr lang="fr-FR" b="1" dirty="0">
              <a:latin typeface="Comic Sans MS"/>
              <a:cs typeface="Comic Sans M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22252" y="2336552"/>
            <a:ext cx="6594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4000" dirty="0" smtClean="0">
                <a:latin typeface="Picto Moustache"/>
                <a:cs typeface="Picto Moustache"/>
              </a:rPr>
              <a:t>é</a:t>
            </a:r>
            <a:r>
              <a:rPr lang="fr-FR" sz="1400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Colle </a:t>
            </a:r>
            <a:r>
              <a:rPr lang="fr-FR" sz="1400" dirty="0" smtClean="0">
                <a:latin typeface="Cursivestandard"/>
                <a:cs typeface="Cursivestandard"/>
              </a:rPr>
              <a:t>²le$ mot$ ²au ²bon ²endroit : </a:t>
            </a:r>
            <a:endParaRPr lang="fr-FR" b="1" dirty="0"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853" y="3104135"/>
            <a:ext cx="6769281" cy="6767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2844799" y="5842000"/>
            <a:ext cx="1168402" cy="11874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4" name="Connecteur droit 13"/>
          <p:cNvCxnSpPr/>
          <p:nvPr/>
        </p:nvCxnSpPr>
        <p:spPr>
          <a:xfrm flipH="1">
            <a:off x="54853" y="6464300"/>
            <a:ext cx="3399550" cy="2146300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3039837" y="58452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²on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797480"/>
              </p:ext>
            </p:extLst>
          </p:nvPr>
        </p:nvGraphicFramePr>
        <p:xfrm>
          <a:off x="122927" y="1501884"/>
          <a:ext cx="6612164" cy="853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</a:tblGrid>
              <a:tr h="42673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²om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an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om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an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²ou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²om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</a:tr>
              <a:tr h="42673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Script Ecole 2"/>
                          <a:cs typeface="Script Ecole 2"/>
                        </a:rPr>
                        <a:t>oo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on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ou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mo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om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om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7" name="Connecteur droit 26"/>
          <p:cNvCxnSpPr/>
          <p:nvPr/>
        </p:nvCxnSpPr>
        <p:spPr>
          <a:xfrm flipV="1">
            <a:off x="3454400" y="3962400"/>
            <a:ext cx="3369734" cy="2501904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3397163" y="653473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²om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pic>
        <p:nvPicPr>
          <p:cNvPr id="16" name="Image 15" descr="C:\Users\Catherine\Documents\CP\7 Lecture\1 Pilotis\Gestes BM Pilotis\on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84625" y="260167"/>
            <a:ext cx="324441" cy="4655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Ellipse 9"/>
          <p:cNvSpPr/>
          <p:nvPr/>
        </p:nvSpPr>
        <p:spPr>
          <a:xfrm>
            <a:off x="3200400" y="6214533"/>
            <a:ext cx="474133" cy="474133"/>
          </a:xfrm>
          <a:prstGeom prst="ellipse">
            <a:avLst/>
          </a:prstGeom>
          <a:solidFill>
            <a:srgbClr val="FFFFFF"/>
          </a:solidFill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b="1" dirty="0">
                <a:solidFill>
                  <a:srgbClr val="000000"/>
                </a:solidFill>
                <a:cs typeface="Cursivestandard"/>
              </a:rPr>
              <a:t>[</a:t>
            </a:r>
            <a:r>
              <a:rPr lang="fr-FR" b="1" dirty="0" err="1">
                <a:solidFill>
                  <a:srgbClr val="000000"/>
                </a:solidFill>
              </a:rPr>
              <a:t>ɔ</a:t>
            </a:r>
            <a:r>
              <a:rPr lang="fr-FR" b="1" dirty="0">
                <a:solidFill>
                  <a:srgbClr val="000000"/>
                </a:solidFill>
              </a:rPr>
              <a:t>̃</a:t>
            </a:r>
            <a:r>
              <a:rPr lang="fr-FR" b="1" dirty="0" smtClean="0">
                <a:solidFill>
                  <a:srgbClr val="000000"/>
                </a:solidFill>
                <a:cs typeface="Cursivestandard"/>
              </a:rPr>
              <a:t>]</a:t>
            </a:r>
            <a:endParaRPr lang="fr-FR" b="1" dirty="0">
              <a:solidFill>
                <a:srgbClr val="000000"/>
              </a:solidFill>
              <a:cs typeface="Cursivestandard"/>
            </a:endParaRPr>
          </a:p>
        </p:txBody>
      </p:sp>
    </p:spTree>
    <p:extLst>
      <p:ext uri="{BB962C8B-B14F-4D97-AF65-F5344CB8AC3E}">
        <p14:creationId xmlns:p14="http://schemas.microsoft.com/office/powerpoint/2010/main" val="643105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19103"/>
              </p:ext>
            </p:extLst>
          </p:nvPr>
        </p:nvGraphicFramePr>
        <p:xfrm>
          <a:off x="110065" y="211667"/>
          <a:ext cx="6620934" cy="92964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3489"/>
                <a:gridCol w="1103489"/>
                <a:gridCol w="1103489"/>
                <a:gridCol w="1103489"/>
                <a:gridCol w="1103489"/>
                <a:gridCol w="1103489"/>
              </a:tblGrid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²poterie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marteau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²château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²omoplate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²bateau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²chapeau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²autruche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²chaussure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²épaule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²rôti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²chaud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²rateau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²faute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²domino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²crocodile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²tomate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²préau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²poterie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marteau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²château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²omoplate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²bateau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²chapeau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²autruche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²chaussure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²épaule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²rôti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²chaud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²rateau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²faute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²domino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²crocodile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²tomate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²préau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²poterie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marteau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²château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²omoplate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²bateau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²chapeau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²autruche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²chaussure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²épaule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²rôti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²chaud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²rateau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²faute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²domino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²crocodile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²tomate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²préau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²poterie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marteau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²château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²omoplate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²bateau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²chapeau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²autruche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²chaussure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²épaule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²rôti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²chaud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²rateau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²faute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²domino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²crocodile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²tomate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²préau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²poterie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marteau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²château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²omoplate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²bateau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²chapeau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²autruche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²chaussure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²épaule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²rôti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²chaud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²rateau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²faute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²domino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²crocodile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²tomate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²préau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²poterie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marteau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²château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²omoplate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²bateau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²chapeau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²autruche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²chaussure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²épaule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²rôti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²chaud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²rateau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²faute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²domino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²crocodile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²tomate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²préau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2609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623050"/>
              </p:ext>
            </p:extLst>
          </p:nvPr>
        </p:nvGraphicFramePr>
        <p:xfrm>
          <a:off x="110065" y="211667"/>
          <a:ext cx="6620934" cy="92964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3489"/>
                <a:gridCol w="1103489"/>
                <a:gridCol w="1103489"/>
                <a:gridCol w="1103489"/>
                <a:gridCol w="1103489"/>
                <a:gridCol w="1103489"/>
              </a:tblGrid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²trompette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²salon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²trompé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²savon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²pompe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²coton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²pompier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²grognon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nombre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²cochon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²contre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nom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²pompier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²rond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²ombre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²garçon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²trompette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²salon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²trompé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²savon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²pompe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²coton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²pompier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²grognon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nombre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²cochon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²contre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nom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²pompier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²rond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²ombre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²garçon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²trompette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²salon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²trompé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²savon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²pompe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²coton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²pompier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²grognon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nombre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²cochon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²contre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nom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²pompier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²rond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²ombre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²garçon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²trompette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²salon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²trompé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²savon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²pompe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²coton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²pompier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²grognon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nombre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²cochon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²contre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nom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²pompier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²rond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²ombre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²garçon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²trompette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²salon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²trompé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²savon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²pompe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²coton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²pompier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²grognon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nombre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²cochon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²contre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nom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²pompier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²rond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²ombre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²garçon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²trompette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²salon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²trompé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²savon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²pompe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²coton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²pompier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²grognon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nombre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²cochon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²contre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nom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²pompier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²rond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²ombre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²garçon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0518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429086" y="260167"/>
            <a:ext cx="1982047" cy="48345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Les différentes écritures du son</a:t>
            </a:r>
            <a:r>
              <a:rPr lang="fr-FR" sz="14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 </a:t>
            </a:r>
            <a:r>
              <a:rPr lang="fr-FR" sz="1400" b="1" dirty="0" smtClean="0">
                <a:solidFill>
                  <a:srgbClr val="000000"/>
                </a:solidFill>
                <a:cs typeface="Cursivestandard"/>
              </a:rPr>
              <a:t>[</a:t>
            </a:r>
            <a:r>
              <a:rPr lang="fr-FR" sz="1400" b="1" dirty="0" smtClean="0">
                <a:solidFill>
                  <a:srgbClr val="000000"/>
                </a:solidFill>
              </a:rPr>
              <a:t>f</a:t>
            </a:r>
            <a:r>
              <a:rPr lang="fr-FR" sz="1400" b="1" dirty="0" smtClean="0">
                <a:solidFill>
                  <a:srgbClr val="000000"/>
                </a:solidFill>
                <a:cs typeface="Cursivestandard"/>
              </a:rPr>
              <a:t>]</a:t>
            </a:r>
            <a:endParaRPr lang="fr-FR" sz="1400" b="1" dirty="0">
              <a:solidFill>
                <a:srgbClr val="000000"/>
              </a:solidFill>
              <a:cs typeface="Cursivestandard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0382" y="261000"/>
            <a:ext cx="2263352" cy="48409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Prénom : </a:t>
            </a:r>
            <a:endParaRPr lang="fr-FR" sz="1200" dirty="0">
              <a:effectLst/>
              <a:ea typeface="ＭＳ 明朝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Date : 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6" name="Carré corné 5"/>
          <p:cNvSpPr/>
          <p:nvPr/>
        </p:nvSpPr>
        <p:spPr>
          <a:xfrm rot="314074">
            <a:off x="5440891" y="318174"/>
            <a:ext cx="1292860" cy="464820"/>
          </a:xfrm>
          <a:prstGeom prst="foldedCorner">
            <a:avLst/>
          </a:prstGeom>
          <a:gradFill flip="none" rotWithShape="1">
            <a:gsLst>
              <a:gs pos="0">
                <a:srgbClr val="BFBFB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Lecture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8719" y="692394"/>
            <a:ext cx="6594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1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4000" dirty="0" smtClean="0">
                <a:latin typeface="Picto Moustache"/>
                <a:cs typeface="Picto Moustache"/>
              </a:rPr>
              <a:t>j</a:t>
            </a:r>
            <a:r>
              <a:rPr lang="fr-FR" sz="1400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Colorie </a:t>
            </a:r>
            <a:r>
              <a:rPr lang="fr-FR" sz="1400" dirty="0">
                <a:latin typeface="Cursivestandard"/>
                <a:cs typeface="Cursivestandard"/>
              </a:rPr>
              <a:t>²le$ ²différente$ ²écriture$ ²du ²son </a:t>
            </a:r>
            <a:r>
              <a:rPr lang="fr-FR" sz="1400" b="1" dirty="0" smtClean="0">
                <a:solidFill>
                  <a:srgbClr val="000000"/>
                </a:solidFill>
                <a:cs typeface="Cursivestandard"/>
              </a:rPr>
              <a:t>[</a:t>
            </a:r>
            <a:r>
              <a:rPr lang="fr-FR" sz="1400" b="1" dirty="0">
                <a:solidFill>
                  <a:srgbClr val="000000"/>
                </a:solidFill>
              </a:rPr>
              <a:t>f</a:t>
            </a:r>
            <a:r>
              <a:rPr lang="fr-FR" sz="1400" b="1" dirty="0" smtClean="0">
                <a:solidFill>
                  <a:srgbClr val="000000"/>
                </a:solidFill>
                <a:cs typeface="Cursivestandard"/>
              </a:rPr>
              <a:t>] </a:t>
            </a:r>
            <a:r>
              <a:rPr lang="fr-FR" sz="1400" b="1" dirty="0" smtClean="0">
                <a:latin typeface="Comic Sans MS"/>
                <a:cs typeface="Comic Sans MS"/>
              </a:rPr>
              <a:t>:  </a:t>
            </a:r>
            <a:endParaRPr lang="fr-FR" b="1" dirty="0">
              <a:latin typeface="Comic Sans MS"/>
              <a:cs typeface="Comic Sans M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22252" y="2336552"/>
            <a:ext cx="6594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4000" dirty="0" smtClean="0">
                <a:latin typeface="Picto Moustache"/>
                <a:cs typeface="Picto Moustache"/>
              </a:rPr>
              <a:t>é</a:t>
            </a:r>
            <a:r>
              <a:rPr lang="fr-FR" sz="1400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Colle </a:t>
            </a:r>
            <a:r>
              <a:rPr lang="fr-FR" sz="1400" dirty="0" smtClean="0">
                <a:latin typeface="Cursivestandard"/>
                <a:cs typeface="Cursivestandard"/>
              </a:rPr>
              <a:t>²le$ mot$ ²au ²bon ²endroit : </a:t>
            </a:r>
            <a:endParaRPr lang="fr-FR" b="1" dirty="0"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853" y="3104135"/>
            <a:ext cx="6769281" cy="6767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2844799" y="5842000"/>
            <a:ext cx="1168402" cy="11874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3268437" y="579440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</a:t>
            </a:r>
            <a:r>
              <a:rPr lang="fr-FR" dirty="0">
                <a:solidFill>
                  <a:srgbClr val="FF0000"/>
                </a:solidFill>
                <a:latin typeface="Cursivestandard"/>
                <a:cs typeface="Cursivestandard"/>
              </a:rPr>
              <a:t>f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364699"/>
              </p:ext>
            </p:extLst>
          </p:nvPr>
        </p:nvGraphicFramePr>
        <p:xfrm>
          <a:off x="122927" y="1501884"/>
          <a:ext cx="6612164" cy="853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</a:tblGrid>
              <a:tr h="42673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ch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²ph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f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h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Script Ecole 2"/>
                          <a:cs typeface="Script Ecole 2"/>
                        </a:rPr>
                        <a:t>t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ph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Ph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t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²ph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</a:t>
                      </a:r>
                      <a:endParaRPr lang="fr-FR" dirty="0" smtClean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</a:tr>
              <a:tr h="426738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t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ph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F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h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ph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²ph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ff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f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ch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t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ff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ph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3" name="ZoneTexte 42"/>
          <p:cNvSpPr txBox="1"/>
          <p:nvPr/>
        </p:nvSpPr>
        <p:spPr>
          <a:xfrm>
            <a:off x="3562263" y="640773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</a:t>
            </a:r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ph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pic>
        <p:nvPicPr>
          <p:cNvPr id="16" name="Image 15" descr="C:\Users\Catherine\Documents\CP\7 Lecture\1 Pilotis\Gestes BM Pilotis\on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84625" y="260167"/>
            <a:ext cx="324441" cy="4655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7" name="Connecteur droit 16"/>
          <p:cNvCxnSpPr/>
          <p:nvPr/>
        </p:nvCxnSpPr>
        <p:spPr>
          <a:xfrm flipH="1">
            <a:off x="3454400" y="4261401"/>
            <a:ext cx="3369735" cy="2173266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H="1" flipV="1">
            <a:off x="42332" y="4261401"/>
            <a:ext cx="3369734" cy="2173267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3429009" y="6434667"/>
            <a:ext cx="10485" cy="3437467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3200400" y="6214533"/>
            <a:ext cx="474133" cy="474133"/>
          </a:xfrm>
          <a:prstGeom prst="ellipse">
            <a:avLst/>
          </a:prstGeom>
          <a:solidFill>
            <a:srgbClr val="FFFFFF"/>
          </a:solidFill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b="1" dirty="0" smtClean="0">
                <a:solidFill>
                  <a:srgbClr val="000000"/>
                </a:solidFill>
                <a:cs typeface="Cursivestandard"/>
              </a:rPr>
              <a:t>[</a:t>
            </a:r>
            <a:r>
              <a:rPr lang="fr-FR" b="1" dirty="0">
                <a:solidFill>
                  <a:srgbClr val="000000"/>
                </a:solidFill>
              </a:rPr>
              <a:t>f</a:t>
            </a:r>
            <a:r>
              <a:rPr lang="fr-FR" b="1" dirty="0" smtClean="0">
                <a:solidFill>
                  <a:srgbClr val="000000"/>
                </a:solidFill>
                <a:cs typeface="Cursivestandard"/>
              </a:rPr>
              <a:t>]</a:t>
            </a:r>
            <a:endParaRPr lang="fr-FR" b="1" dirty="0">
              <a:solidFill>
                <a:srgbClr val="000000"/>
              </a:solidFill>
              <a:cs typeface="Cursivestandard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944500" y="643466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²ff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</p:spTree>
    <p:extLst>
      <p:ext uri="{BB962C8B-B14F-4D97-AF65-F5344CB8AC3E}">
        <p14:creationId xmlns:p14="http://schemas.microsoft.com/office/powerpoint/2010/main" val="15246642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889503"/>
              </p:ext>
            </p:extLst>
          </p:nvPr>
        </p:nvGraphicFramePr>
        <p:xfrm>
          <a:off x="110065" y="211667"/>
          <a:ext cx="6620934" cy="92964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3489"/>
                <a:gridCol w="1103489"/>
                <a:gridCol w="1103489"/>
                <a:gridCol w="1103489"/>
                <a:gridCol w="1103489"/>
                <a:gridCol w="1103489"/>
              </a:tblGrid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²fée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²phare </a:t>
                      </a:r>
                      <a:endParaRPr lang="fr-FR" dirty="0" smtClean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sauf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²agrafe</a:t>
                      </a:r>
                      <a:endParaRPr lang="fr-FR" dirty="0" smtClean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²phrase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²dauphin</a:t>
                      </a:r>
                      <a:endParaRPr lang="fr-FR" dirty="0" smtClean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photo</a:t>
                      </a:r>
                      <a:endParaRPr lang="fr-FR" dirty="0" smtClean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²enfiler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vif</a:t>
                      </a:r>
                      <a:endParaRPr lang="fr-FR" dirty="0" smtClean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²souffrir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²éléphant</a:t>
                      </a:r>
                      <a:endParaRPr lang="fr-FR" dirty="0" smtClean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²phoque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²étoffe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²affreux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ronfler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²souffle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griffe</a:t>
                      </a:r>
                      <a:endParaRPr lang="fr-FR" dirty="0" smtClean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²fée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²phare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²sauf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²agrafe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²phrase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²dauphin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²photo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²enfiler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²souffrir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²éléphant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²phoque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²étoffe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²affreux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²ronfler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²souffle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²griffe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²fée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²phare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²sauf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²agrafe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²phrase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²dauphin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²photo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²enfiler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²souffrir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²éléphant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²phoque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²étoffe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²affreux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²ronfler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²souffle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²griffe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²fée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²phare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²sauf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²agrafe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²phrase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²dauphin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²photo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²enfiler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²souffrir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²éléphant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²phoque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²étoffe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²affreux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²ronfler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²souffle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²griffe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²fée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²phare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²sauf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²agrafe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²phrase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²dauphin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²photo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²enfiler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²souffrir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²éléphant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²phoque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²étoffe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²affreux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²ronfler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²souffle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²griffe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²fée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²phare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²sauf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²agrafe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²phrase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²dauphin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²photo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²enfiler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²souffrir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²éléphant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²phoque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²étoffe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²affreux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²ronfler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²souffle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²griffe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3075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429086" y="260167"/>
            <a:ext cx="1982047" cy="48345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Les différentes écritures du </a:t>
            </a:r>
            <a:r>
              <a:rPr lang="fr-FR" sz="1200" b="1" dirty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son </a:t>
            </a:r>
            <a:r>
              <a:rPr lang="fr-FR" sz="12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[j]</a:t>
            </a:r>
            <a:endParaRPr lang="fr-FR" sz="1200" b="1" dirty="0">
              <a:ea typeface="ＭＳ 明朝"/>
              <a:cs typeface="Times New Roman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0382" y="261000"/>
            <a:ext cx="2263352" cy="48409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Prénom : </a:t>
            </a:r>
            <a:endParaRPr lang="fr-FR" sz="1200" dirty="0">
              <a:effectLst/>
              <a:ea typeface="ＭＳ 明朝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Date : 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6" name="Carré corné 5"/>
          <p:cNvSpPr/>
          <p:nvPr/>
        </p:nvSpPr>
        <p:spPr>
          <a:xfrm rot="314074">
            <a:off x="5440891" y="318174"/>
            <a:ext cx="1292860" cy="464820"/>
          </a:xfrm>
          <a:prstGeom prst="foldedCorner">
            <a:avLst/>
          </a:prstGeom>
          <a:gradFill flip="none" rotWithShape="1">
            <a:gsLst>
              <a:gs pos="0">
                <a:srgbClr val="BFBFB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Lecture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8719" y="692394"/>
            <a:ext cx="6594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1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4000" dirty="0" smtClean="0">
                <a:latin typeface="Picto Moustache"/>
                <a:cs typeface="Picto Moustache"/>
              </a:rPr>
              <a:t>j</a:t>
            </a:r>
            <a:r>
              <a:rPr lang="fr-FR" sz="1400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Colorie </a:t>
            </a:r>
            <a:r>
              <a:rPr lang="fr-FR" sz="1400" dirty="0">
                <a:latin typeface="Cursivestandard"/>
                <a:cs typeface="Cursivestandard"/>
              </a:rPr>
              <a:t>²le$ ²différente$ ²écriture$ ²du ²son </a:t>
            </a:r>
            <a:r>
              <a:rPr lang="fr-FR" sz="14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[j]</a:t>
            </a:r>
            <a:r>
              <a:rPr lang="fr-FR" sz="1400" b="1" dirty="0" smtClean="0">
                <a:ea typeface="ＭＳ 明朝"/>
                <a:cs typeface="Times New Roman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:  </a:t>
            </a:r>
            <a:endParaRPr lang="fr-FR" b="1" dirty="0">
              <a:latin typeface="Comic Sans MS"/>
              <a:cs typeface="Comic Sans M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22252" y="2336552"/>
            <a:ext cx="6594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4000" dirty="0" smtClean="0">
                <a:latin typeface="Picto Moustache"/>
                <a:cs typeface="Picto Moustache"/>
              </a:rPr>
              <a:t>é</a:t>
            </a:r>
            <a:r>
              <a:rPr lang="fr-FR" sz="1400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Colle </a:t>
            </a:r>
            <a:r>
              <a:rPr lang="fr-FR" sz="1400" dirty="0" smtClean="0">
                <a:latin typeface="Cursivestandard"/>
                <a:cs typeface="Cursivestandard"/>
              </a:rPr>
              <a:t>²le$ mot$ ²au ²bon ²endroit : </a:t>
            </a:r>
            <a:endParaRPr lang="fr-FR" b="1" dirty="0"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853" y="3104135"/>
            <a:ext cx="6769281" cy="6767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2844799" y="5842000"/>
            <a:ext cx="1168402" cy="11874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3285380" y="57531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²y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016707"/>
              </p:ext>
            </p:extLst>
          </p:nvPr>
        </p:nvGraphicFramePr>
        <p:xfrm>
          <a:off x="122927" y="1501884"/>
          <a:ext cx="6612164" cy="853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</a:tblGrid>
              <a:tr h="42673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g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y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y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Y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ill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y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ull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²ill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²y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</a:tr>
              <a:tr h="42673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il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Script Ecole 2"/>
                          <a:cs typeface="Script Ecole 2"/>
                        </a:rPr>
                        <a:t>jl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Script Ecole 2"/>
                          <a:cs typeface="Script Ecole 2"/>
                        </a:rPr>
                        <a:t>pl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²ill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²y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li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ll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il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Y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p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ill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3" name="ZoneTexte 42"/>
          <p:cNvSpPr txBox="1"/>
          <p:nvPr/>
        </p:nvSpPr>
        <p:spPr>
          <a:xfrm>
            <a:off x="3572638" y="644313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²il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cxnSp>
        <p:nvCxnSpPr>
          <p:cNvPr id="34" name="Connecteur droit 33"/>
          <p:cNvCxnSpPr/>
          <p:nvPr/>
        </p:nvCxnSpPr>
        <p:spPr>
          <a:xfrm flipH="1">
            <a:off x="3454400" y="4261401"/>
            <a:ext cx="3369735" cy="2173266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H="1" flipV="1">
            <a:off x="42332" y="4261401"/>
            <a:ext cx="3369734" cy="2173267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3429009" y="6434667"/>
            <a:ext cx="10485" cy="3437467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2875042" y="64346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²ill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pic>
        <p:nvPicPr>
          <p:cNvPr id="38" name="Image 37" descr="C:\Users\Catherine\Documents\CP\7 Lecture Pilotis\Gestes BM Pilotis\il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139" y="260168"/>
            <a:ext cx="425561" cy="479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Ellipse 9"/>
          <p:cNvSpPr/>
          <p:nvPr/>
        </p:nvSpPr>
        <p:spPr>
          <a:xfrm>
            <a:off x="3200400" y="6214533"/>
            <a:ext cx="474133" cy="474133"/>
          </a:xfrm>
          <a:prstGeom prst="ellipse">
            <a:avLst/>
          </a:prstGeom>
          <a:solidFill>
            <a:srgbClr val="FFFFFF"/>
          </a:solidFill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[</a:t>
            </a:r>
            <a:r>
              <a:rPr lang="fr-FR" b="1" dirty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j</a:t>
            </a:r>
            <a:r>
              <a:rPr lang="fr-FR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]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62268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670702"/>
              </p:ext>
            </p:extLst>
          </p:nvPr>
        </p:nvGraphicFramePr>
        <p:xfrm>
          <a:off x="110065" y="211667"/>
          <a:ext cx="6620934" cy="92964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3489"/>
                <a:gridCol w="1103489"/>
                <a:gridCol w="1103489"/>
                <a:gridCol w="1103489"/>
                <a:gridCol w="1103489"/>
                <a:gridCol w="1103489"/>
              </a:tblGrid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²fille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²papillon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²yaourt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²portail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²yeux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²ail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²soleil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²quille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²réveil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²eventail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²balayer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²chenille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²yoga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²oreille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²grenouille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²travail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²écureuil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voyage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²fille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²papillon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²yaourt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²portail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²yeux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²ail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²soleil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²quille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²réveil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²eventail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²balayer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²chenille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²yoga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²oreille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²grenouille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²travail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²écureuil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voyage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²fille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²papillon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²yaourt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²portail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²yeux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²ail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²soleil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²quille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²réveil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²eventail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²balayer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²chenille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²yoga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²oreille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²grenouille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²travail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²écureuil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voyage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²fille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²papillon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²yaourt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²portail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²yeux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²ail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²soleil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²quille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²réveil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²eventail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²balayer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²chenille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²yoga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²oreille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²grenouille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²travail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²écureuil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voyage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²fille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²papillon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²yaourt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²portail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²yeux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²ail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²soleil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²quille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²réveil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²eventail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²balayer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²chenille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²yoga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²oreille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²grenouille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²travail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²écureuil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voyage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²fille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²papillon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²yaourt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²portail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²yeux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²ail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²soleil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²quille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²réveil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²eventail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²balayer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²chenille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²yoga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²oreille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²grenouille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²travail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²écureuil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voyage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8248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429086" y="260167"/>
            <a:ext cx="1982047" cy="48345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Les différentes écritures du </a:t>
            </a:r>
            <a:r>
              <a:rPr lang="fr-FR" sz="1200" b="1" dirty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son </a:t>
            </a:r>
            <a:r>
              <a:rPr lang="fr-FR" sz="1400" b="1" dirty="0">
                <a:solidFill>
                  <a:srgbClr val="000000"/>
                </a:solidFill>
                <a:cs typeface="Cursivestandard"/>
              </a:rPr>
              <a:t>[</a:t>
            </a:r>
            <a:r>
              <a:rPr lang="fr-FR" sz="1400" b="1" dirty="0" err="1">
                <a:solidFill>
                  <a:srgbClr val="000000"/>
                </a:solidFill>
              </a:rPr>
              <a:t>ɛ</a:t>
            </a:r>
            <a:r>
              <a:rPr lang="fr-FR" sz="1400" b="1" dirty="0">
                <a:solidFill>
                  <a:srgbClr val="000000"/>
                </a:solidFill>
              </a:rPr>
              <a:t>̃̃</a:t>
            </a:r>
            <a:r>
              <a:rPr lang="fr-FR" sz="1400" b="1" dirty="0" smtClean="0">
                <a:solidFill>
                  <a:srgbClr val="000000"/>
                </a:solidFill>
                <a:cs typeface="Cursivestandard"/>
              </a:rPr>
              <a:t>]</a:t>
            </a:r>
            <a:endParaRPr lang="fr-FR" sz="1400" b="1" dirty="0">
              <a:solidFill>
                <a:srgbClr val="000000"/>
              </a:solidFill>
              <a:cs typeface="Cursivestandard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0382" y="261000"/>
            <a:ext cx="2263352" cy="48409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Prénom : </a:t>
            </a:r>
            <a:endParaRPr lang="fr-FR" sz="1200" dirty="0">
              <a:effectLst/>
              <a:ea typeface="ＭＳ 明朝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Date : 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6" name="Carré corné 5"/>
          <p:cNvSpPr/>
          <p:nvPr/>
        </p:nvSpPr>
        <p:spPr>
          <a:xfrm rot="314074">
            <a:off x="5440891" y="318174"/>
            <a:ext cx="1292860" cy="464820"/>
          </a:xfrm>
          <a:prstGeom prst="foldedCorner">
            <a:avLst/>
          </a:prstGeom>
          <a:gradFill flip="none" rotWithShape="1">
            <a:gsLst>
              <a:gs pos="0">
                <a:srgbClr val="BFBFB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Lecture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8719" y="692394"/>
            <a:ext cx="6594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1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4000" dirty="0" smtClean="0">
                <a:latin typeface="Picto Moustache"/>
                <a:cs typeface="Picto Moustache"/>
              </a:rPr>
              <a:t>j</a:t>
            </a:r>
            <a:r>
              <a:rPr lang="fr-FR" sz="1400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Colorie </a:t>
            </a:r>
            <a:r>
              <a:rPr lang="fr-FR" sz="1400" dirty="0">
                <a:latin typeface="Cursivestandard"/>
                <a:cs typeface="Cursivestandard"/>
              </a:rPr>
              <a:t>²le$ ²différente$ ²écriture$ ²du ²son </a:t>
            </a:r>
            <a:r>
              <a:rPr lang="fr-FR" sz="1400" b="1" dirty="0" smtClean="0">
                <a:solidFill>
                  <a:srgbClr val="000000"/>
                </a:solidFill>
                <a:cs typeface="Cursivestandard"/>
              </a:rPr>
              <a:t>[</a:t>
            </a:r>
            <a:r>
              <a:rPr lang="fr-FR" sz="1400" b="1" dirty="0" err="1">
                <a:solidFill>
                  <a:srgbClr val="000000"/>
                </a:solidFill>
              </a:rPr>
              <a:t>ɛ</a:t>
            </a:r>
            <a:r>
              <a:rPr lang="fr-FR" sz="1400" b="1" dirty="0">
                <a:solidFill>
                  <a:srgbClr val="000000"/>
                </a:solidFill>
              </a:rPr>
              <a:t>̃̃</a:t>
            </a:r>
            <a:r>
              <a:rPr lang="fr-FR" sz="1400" b="1" dirty="0" smtClean="0">
                <a:solidFill>
                  <a:srgbClr val="000000"/>
                </a:solidFill>
                <a:cs typeface="Cursivestandard"/>
              </a:rPr>
              <a:t>] </a:t>
            </a:r>
            <a:r>
              <a:rPr lang="fr-FR" sz="1400" b="1" dirty="0" smtClean="0">
                <a:latin typeface="Comic Sans MS"/>
                <a:cs typeface="Comic Sans MS"/>
              </a:rPr>
              <a:t>:  </a:t>
            </a:r>
            <a:endParaRPr lang="fr-FR" b="1" dirty="0">
              <a:latin typeface="Comic Sans MS"/>
              <a:cs typeface="Comic Sans M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22252" y="2336552"/>
            <a:ext cx="6594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4000" dirty="0" smtClean="0">
                <a:latin typeface="Picto Moustache"/>
                <a:cs typeface="Picto Moustache"/>
              </a:rPr>
              <a:t>é</a:t>
            </a:r>
            <a:r>
              <a:rPr lang="fr-FR" sz="1400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Colle </a:t>
            </a:r>
            <a:r>
              <a:rPr lang="fr-FR" sz="1400" dirty="0" smtClean="0">
                <a:latin typeface="Cursivestandard"/>
                <a:cs typeface="Cursivestandard"/>
              </a:rPr>
              <a:t>²le$ mot$ ²au ²bon ²endroit : </a:t>
            </a:r>
            <a:endParaRPr lang="fr-FR" b="1" dirty="0"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853" y="3104135"/>
            <a:ext cx="6769281" cy="6767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2844799" y="5842000"/>
            <a:ext cx="1168402" cy="11874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3050430" y="582295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²in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222893"/>
              </p:ext>
            </p:extLst>
          </p:nvPr>
        </p:nvGraphicFramePr>
        <p:xfrm>
          <a:off x="122927" y="1501884"/>
          <a:ext cx="6612164" cy="853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</a:tblGrid>
              <a:tr h="42673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²im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yn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Script Ecole 2"/>
                          <a:cs typeface="Script Ecole 2"/>
                        </a:rPr>
                        <a:t>Yu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iu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un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²in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²ym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iu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</a:tr>
              <a:tr h="426738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ein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Script Ecole 2"/>
                          <a:cs typeface="Script Ecole 2"/>
                        </a:rPr>
                        <a:t>ien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Script Ecole 2"/>
                          <a:cs typeface="Script Ecole 2"/>
                        </a:rPr>
                        <a:t>eiu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²in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ain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²aim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ani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²ain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nia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ein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ien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ein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aim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3" name="ZoneTexte 42"/>
          <p:cNvSpPr txBox="1"/>
          <p:nvPr/>
        </p:nvSpPr>
        <p:spPr>
          <a:xfrm>
            <a:off x="3585623" y="6088565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²ain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cxnSp>
        <p:nvCxnSpPr>
          <p:cNvPr id="34" name="Connecteur droit 33"/>
          <p:cNvCxnSpPr/>
          <p:nvPr/>
        </p:nvCxnSpPr>
        <p:spPr>
          <a:xfrm flipH="1">
            <a:off x="3454401" y="3581400"/>
            <a:ext cx="3369733" cy="2853267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H="1" flipV="1">
            <a:off x="54853" y="3104135"/>
            <a:ext cx="3357215" cy="3330535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3429009" y="6434667"/>
            <a:ext cx="10485" cy="3437467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2832709" y="6435699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²um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pic>
        <p:nvPicPr>
          <p:cNvPr id="18" name="Image 17" descr="C:\Users\Catherine\Documents\CP\6 Lecture Pilotis\Gestes BM Pilotis\in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914" y="301175"/>
            <a:ext cx="386784" cy="4424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9" name="Connecteur droit 18"/>
          <p:cNvCxnSpPr/>
          <p:nvPr/>
        </p:nvCxnSpPr>
        <p:spPr>
          <a:xfrm flipV="1">
            <a:off x="3449804" y="3122596"/>
            <a:ext cx="14906" cy="3407834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H="1">
            <a:off x="3429009" y="6434667"/>
            <a:ext cx="3395125" cy="8468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>
            <a:off x="54853" y="6500498"/>
            <a:ext cx="3357215" cy="907506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H="1">
            <a:off x="54854" y="6464300"/>
            <a:ext cx="3399549" cy="3407834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3454401" y="6464300"/>
            <a:ext cx="3369733" cy="2768600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2794611" y="6185935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²yn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3387679" y="6581233"/>
            <a:ext cx="573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²ein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3422659" y="5817633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²im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3541198" y="6345767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²aim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3042963" y="6581233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²un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cxnSp>
        <p:nvCxnSpPr>
          <p:cNvPr id="44" name="Connecteur droit 43"/>
          <p:cNvCxnSpPr/>
          <p:nvPr/>
        </p:nvCxnSpPr>
        <p:spPr>
          <a:xfrm flipH="1" flipV="1">
            <a:off x="54854" y="5591279"/>
            <a:ext cx="3384640" cy="843391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2798841" y="596580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²ym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3200400" y="6214533"/>
            <a:ext cx="474133" cy="474133"/>
          </a:xfrm>
          <a:prstGeom prst="ellipse">
            <a:avLst/>
          </a:prstGeom>
          <a:solidFill>
            <a:srgbClr val="FFFFFF"/>
          </a:solidFill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b="1" dirty="0">
                <a:solidFill>
                  <a:srgbClr val="000000"/>
                </a:solidFill>
                <a:cs typeface="Cursivestandard"/>
              </a:rPr>
              <a:t>[</a:t>
            </a:r>
            <a:r>
              <a:rPr lang="fr-FR" b="1" dirty="0" err="1">
                <a:solidFill>
                  <a:srgbClr val="000000"/>
                </a:solidFill>
              </a:rPr>
              <a:t>ɛ</a:t>
            </a:r>
            <a:r>
              <a:rPr lang="fr-FR" b="1" dirty="0">
                <a:solidFill>
                  <a:srgbClr val="000000"/>
                </a:solidFill>
              </a:rPr>
              <a:t>̃̃</a:t>
            </a:r>
            <a:r>
              <a:rPr lang="fr-FR" b="1" dirty="0">
                <a:solidFill>
                  <a:srgbClr val="000000"/>
                </a:solidFill>
                <a:cs typeface="Cursivestandard"/>
              </a:rPr>
              <a:t>]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66833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007128"/>
              </p:ext>
            </p:extLst>
          </p:nvPr>
        </p:nvGraphicFramePr>
        <p:xfrm>
          <a:off x="110065" y="211667"/>
          <a:ext cx="6602025" cy="92964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3489"/>
                <a:gridCol w="1103489"/>
                <a:gridCol w="1084580"/>
                <a:gridCol w="1103489"/>
                <a:gridCol w="1103489"/>
                <a:gridCol w="1103489"/>
              </a:tblGrid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²faim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²ceinture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²plein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magasin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²sympa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²symbole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²timbre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²simple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²lynx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²prochain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main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²jardin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²chacun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²lundi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²parfum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²humble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vingt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²faim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²ceinture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²plein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magasin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²sympa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²symbole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²timbre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²simple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²lynx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²prochain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main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²jardin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²chacun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²lundi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²parfum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²humble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vingt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²faim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²ceinture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²plein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magasin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²sympa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²symbole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²timbre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²simple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²lynx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²prochain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main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²jardin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²chacun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²lundi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²parfum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²humble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vingt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²faim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²ceinture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²plein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magasin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²sympa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²symbole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²timbre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²simple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²lynx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²prochain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main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²jardin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²chacun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²lundi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²parfum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²humble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vingt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²faim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²ceinture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²plein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magasin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²sympa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²symbole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²timbre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²simple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²lynx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²prochain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main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²jardin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²chacun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²lundi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²parfum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²humble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vingt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²faim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²ceinture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²plein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magasin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²sympa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²symbole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²timbre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²simple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²lynx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²prochain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main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²jardin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²chacun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²lundi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²parfum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²humble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vingt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495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429086" y="260167"/>
            <a:ext cx="1982047" cy="48345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Les différentes écritures du son </a:t>
            </a:r>
            <a:r>
              <a:rPr lang="fr-FR" sz="1200" b="1" dirty="0" smtClean="0">
                <a:solidFill>
                  <a:srgbClr val="000000"/>
                </a:solidFill>
                <a:cs typeface="Cursivestandard"/>
              </a:rPr>
              <a:t>[</a:t>
            </a:r>
            <a:r>
              <a:rPr lang="fr-FR" sz="1200" b="1" dirty="0" err="1">
                <a:solidFill>
                  <a:srgbClr val="000000"/>
                </a:solidFill>
                <a:cs typeface="Cursivestandard"/>
              </a:rPr>
              <a:t>Ʒ</a:t>
            </a:r>
            <a:r>
              <a:rPr lang="fr-FR" sz="1200" b="1" dirty="0">
                <a:solidFill>
                  <a:srgbClr val="000000"/>
                </a:solidFill>
                <a:cs typeface="Cursivestandard"/>
              </a:rPr>
              <a:t>]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90382" y="261000"/>
            <a:ext cx="2263352" cy="48409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Prénom : </a:t>
            </a:r>
            <a:endParaRPr lang="fr-FR" sz="1200" dirty="0">
              <a:effectLst/>
              <a:ea typeface="ＭＳ 明朝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Date : 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6" name="Carré corné 5"/>
          <p:cNvSpPr/>
          <p:nvPr/>
        </p:nvSpPr>
        <p:spPr>
          <a:xfrm rot="314074">
            <a:off x="5440891" y="318174"/>
            <a:ext cx="1292860" cy="464820"/>
          </a:xfrm>
          <a:prstGeom prst="foldedCorner">
            <a:avLst/>
          </a:prstGeom>
          <a:gradFill flip="none" rotWithShape="1">
            <a:gsLst>
              <a:gs pos="0">
                <a:srgbClr val="BFBFB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Lecture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8719" y="692394"/>
            <a:ext cx="6594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1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4000" dirty="0" smtClean="0">
                <a:latin typeface="Picto Moustache"/>
                <a:cs typeface="Picto Moustache"/>
              </a:rPr>
              <a:t>j</a:t>
            </a:r>
            <a:r>
              <a:rPr lang="fr-FR" sz="1400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Colorie </a:t>
            </a:r>
            <a:r>
              <a:rPr lang="fr-FR" sz="1400" dirty="0" smtClean="0">
                <a:latin typeface="Cursivestandard"/>
                <a:cs typeface="Cursivestandard"/>
              </a:rPr>
              <a:t>²le$ ²syllabe$ ²où ²</a:t>
            </a:r>
            <a:r>
              <a:rPr lang="fr-FR" sz="1400" dirty="0">
                <a:latin typeface="Cursivestandard"/>
                <a:cs typeface="Cursivestandard"/>
              </a:rPr>
              <a:t>t</a:t>
            </a:r>
            <a:r>
              <a:rPr lang="fr-FR" sz="1400" dirty="0" smtClean="0">
                <a:latin typeface="Cursivestandard"/>
                <a:cs typeface="Cursivestandard"/>
              </a:rPr>
              <a:t>u ²entend$ </a:t>
            </a:r>
            <a:r>
              <a:rPr lang="fr-FR" sz="1400" b="1" dirty="0">
                <a:solidFill>
                  <a:srgbClr val="000000"/>
                </a:solidFill>
                <a:cs typeface="Cursivestandard"/>
              </a:rPr>
              <a:t>[</a:t>
            </a:r>
            <a:r>
              <a:rPr lang="fr-FR" sz="1400" b="1" dirty="0" err="1">
                <a:solidFill>
                  <a:srgbClr val="000000"/>
                </a:solidFill>
                <a:cs typeface="Cursivestandard"/>
              </a:rPr>
              <a:t>Ʒ</a:t>
            </a:r>
            <a:r>
              <a:rPr lang="fr-FR" sz="1400" b="1" dirty="0" smtClean="0">
                <a:solidFill>
                  <a:srgbClr val="000000"/>
                </a:solidFill>
                <a:cs typeface="Cursivestandard"/>
              </a:rPr>
              <a:t>] </a:t>
            </a:r>
            <a:r>
              <a:rPr lang="fr-FR" sz="1400" b="1" dirty="0" smtClean="0">
                <a:latin typeface="Comic Sans MS"/>
                <a:cs typeface="Comic Sans MS"/>
              </a:rPr>
              <a:t>:  </a:t>
            </a:r>
            <a:endParaRPr lang="fr-FR" b="1" dirty="0">
              <a:latin typeface="Comic Sans MS"/>
              <a:cs typeface="Comic Sans M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22252" y="2336552"/>
            <a:ext cx="6594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4000" dirty="0" smtClean="0">
                <a:latin typeface="Picto Moustache"/>
                <a:cs typeface="Picto Moustache"/>
              </a:rPr>
              <a:t>é</a:t>
            </a:r>
            <a:r>
              <a:rPr lang="fr-FR" sz="1400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Colle </a:t>
            </a:r>
            <a:r>
              <a:rPr lang="fr-FR" sz="1400" dirty="0" smtClean="0">
                <a:latin typeface="Cursivestandard"/>
                <a:cs typeface="Cursivestandard"/>
              </a:rPr>
              <a:t>²le$ mot$ ²au ²bon ²endroit : </a:t>
            </a:r>
            <a:endParaRPr lang="fr-FR" b="1" dirty="0"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853" y="3104135"/>
            <a:ext cx="6769281" cy="6767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2844799" y="5842000"/>
            <a:ext cx="1168402" cy="11874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3285380" y="575310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²j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480384"/>
              </p:ext>
            </p:extLst>
          </p:nvPr>
        </p:nvGraphicFramePr>
        <p:xfrm>
          <a:off x="122927" y="1501884"/>
          <a:ext cx="6612164" cy="853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</a:tblGrid>
              <a:tr h="426738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ge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ye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²joi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²ia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gua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Gi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gea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je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jo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²gou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²yeu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²gen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que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</a:tr>
              <a:tr h="426738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guo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Script Ecole 2"/>
                          <a:cs typeface="Script Ecole 2"/>
                        </a:rPr>
                        <a:t>jo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gui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qui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²yeu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qeo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²guo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go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geo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Ju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jo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ill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3" name="ZoneTexte 42"/>
          <p:cNvSpPr txBox="1"/>
          <p:nvPr/>
        </p:nvSpPr>
        <p:spPr>
          <a:xfrm>
            <a:off x="3538770" y="6443135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²ge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cxnSp>
        <p:nvCxnSpPr>
          <p:cNvPr id="34" name="Connecteur droit 33"/>
          <p:cNvCxnSpPr/>
          <p:nvPr/>
        </p:nvCxnSpPr>
        <p:spPr>
          <a:xfrm flipH="1">
            <a:off x="3454400" y="4261401"/>
            <a:ext cx="3369735" cy="2173266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H="1" flipV="1">
            <a:off x="42332" y="4261401"/>
            <a:ext cx="3369734" cy="2173267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3429009" y="6434667"/>
            <a:ext cx="10485" cy="3437467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2951245" y="64346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²g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pic>
        <p:nvPicPr>
          <p:cNvPr id="18" name="Image 17" descr="C:\Users\Catherine\Documents\CP\7 Lecture Pilotis\Gestes BM Pilotis\j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83038" y="260167"/>
            <a:ext cx="436095" cy="4834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Ellipse 9"/>
          <p:cNvSpPr/>
          <p:nvPr/>
        </p:nvSpPr>
        <p:spPr>
          <a:xfrm>
            <a:off x="3200400" y="6214533"/>
            <a:ext cx="474133" cy="474133"/>
          </a:xfrm>
          <a:prstGeom prst="ellipse">
            <a:avLst/>
          </a:prstGeom>
          <a:solidFill>
            <a:srgbClr val="FFFFFF"/>
          </a:solidFill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b="1" dirty="0">
                <a:solidFill>
                  <a:srgbClr val="000000"/>
                </a:solidFill>
                <a:cs typeface="Cursivestandard"/>
              </a:rPr>
              <a:t>[</a:t>
            </a:r>
            <a:r>
              <a:rPr lang="fr-FR" b="1" dirty="0" err="1">
                <a:solidFill>
                  <a:srgbClr val="000000"/>
                </a:solidFill>
                <a:cs typeface="Cursivestandard"/>
              </a:rPr>
              <a:t>Ʒ</a:t>
            </a:r>
            <a:r>
              <a:rPr lang="fr-FR" b="1" dirty="0">
                <a:solidFill>
                  <a:srgbClr val="000000"/>
                </a:solidFill>
                <a:cs typeface="Cursivestandard"/>
              </a:rPr>
              <a:t>]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5011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672321"/>
              </p:ext>
            </p:extLst>
          </p:nvPr>
        </p:nvGraphicFramePr>
        <p:xfrm>
          <a:off x="110065" y="211667"/>
          <a:ext cx="6620934" cy="92964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3489"/>
                <a:gridCol w="1103489"/>
                <a:gridCol w="1103489"/>
                <a:gridCol w="1103489"/>
                <a:gridCol w="1103489"/>
                <a:gridCol w="1103489"/>
              </a:tblGrid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²pigeon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²journal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²orange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²joli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²jupe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²sage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²plongeon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²aubergine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²bougeoir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²âgé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²rouge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²jaune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²plage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²gentil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²geste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²déjà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²jeudi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²pigeon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²journal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²orange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²joli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²jupe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²sage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²plongeon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²aubergine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²bougeoir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²âgé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²rouge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²jaune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²plage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²gentil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²geste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²déjà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²jeudi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²pigeon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²journal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²orange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²joli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²jupe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²sage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²plongeon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²aubergine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²bougeoir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²âgé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²rouge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²jaune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²plage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²gentil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²geste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²déjà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²jeudi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²pigeon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²journal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²orange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²joli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²jupe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²sage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²plongeon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²aubergine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²bougeoir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²âgé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²rouge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²jaune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²plage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²gentil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²geste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²déjà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²jeudi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²pigeon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²journal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²orange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²joli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²jupe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²sage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²plongeon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²aubergine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²bougeoir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²âgé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²rouge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²jaune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²plage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²gentil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²geste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²déjà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²jeudi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²pigeon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²journal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²orange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²joli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²jupe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²sage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²plongeon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²aubergine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²bougeoir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²âgé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²rouge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²jaune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²plage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²gentil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²geste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²déjà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²jeudi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6743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429086" y="260167"/>
            <a:ext cx="1982047" cy="48345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Les différentes écritures du son </a:t>
            </a:r>
            <a:r>
              <a:rPr lang="fr-FR" sz="1200" b="1" dirty="0" smtClean="0">
                <a:solidFill>
                  <a:srgbClr val="000000"/>
                </a:solidFill>
                <a:cs typeface="Cursivestandard"/>
              </a:rPr>
              <a:t>[z]</a:t>
            </a:r>
            <a:endParaRPr lang="fr-FR" sz="1200" b="1" dirty="0">
              <a:solidFill>
                <a:srgbClr val="000000"/>
              </a:solidFill>
              <a:cs typeface="Cursivestandard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0382" y="261000"/>
            <a:ext cx="2263352" cy="48409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Prénom : </a:t>
            </a:r>
            <a:endParaRPr lang="fr-FR" sz="1200" dirty="0">
              <a:effectLst/>
              <a:ea typeface="ＭＳ 明朝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Date : 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6" name="Carré corné 5"/>
          <p:cNvSpPr/>
          <p:nvPr/>
        </p:nvSpPr>
        <p:spPr>
          <a:xfrm rot="314074">
            <a:off x="5440891" y="318174"/>
            <a:ext cx="1292860" cy="464820"/>
          </a:xfrm>
          <a:prstGeom prst="foldedCorner">
            <a:avLst/>
          </a:prstGeom>
          <a:gradFill flip="none" rotWithShape="1">
            <a:gsLst>
              <a:gs pos="0">
                <a:srgbClr val="BFBFB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Lecture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8719" y="692394"/>
            <a:ext cx="6594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1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4000" dirty="0" smtClean="0">
                <a:latin typeface="Picto Moustache"/>
                <a:cs typeface="Picto Moustache"/>
              </a:rPr>
              <a:t>j</a:t>
            </a:r>
            <a:r>
              <a:rPr lang="fr-FR" sz="1400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Colorie </a:t>
            </a:r>
            <a:r>
              <a:rPr lang="fr-FR" sz="1400" dirty="0">
                <a:latin typeface="Cursivestandard"/>
                <a:cs typeface="Cursivestandard"/>
              </a:rPr>
              <a:t>²le$ ²différente$ ²écriture$ ²du ²son </a:t>
            </a:r>
            <a:r>
              <a:rPr lang="fr-FR" sz="1400" b="1" dirty="0" smtClean="0">
                <a:solidFill>
                  <a:srgbClr val="000000"/>
                </a:solidFill>
                <a:cs typeface="Cursivestandard"/>
              </a:rPr>
              <a:t>[z] </a:t>
            </a:r>
            <a:r>
              <a:rPr lang="fr-FR" sz="1400" b="1" dirty="0" smtClean="0">
                <a:latin typeface="Comic Sans MS"/>
                <a:cs typeface="Comic Sans MS"/>
              </a:rPr>
              <a:t>:  </a:t>
            </a:r>
            <a:endParaRPr lang="fr-FR" b="1" dirty="0">
              <a:latin typeface="Comic Sans MS"/>
              <a:cs typeface="Comic Sans M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22252" y="2336552"/>
            <a:ext cx="6594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4000" dirty="0" smtClean="0">
                <a:latin typeface="Picto Moustache"/>
                <a:cs typeface="Picto Moustache"/>
              </a:rPr>
              <a:t>é</a:t>
            </a:r>
            <a:r>
              <a:rPr lang="fr-FR" sz="1400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Colle </a:t>
            </a:r>
            <a:r>
              <a:rPr lang="fr-FR" sz="1400" dirty="0" smtClean="0">
                <a:latin typeface="Cursivestandard"/>
                <a:cs typeface="Cursivestandard"/>
              </a:rPr>
              <a:t>²le$ mot$ ²au ²bon ²endroit : </a:t>
            </a:r>
            <a:endParaRPr lang="fr-FR" b="1" dirty="0"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853" y="3104135"/>
            <a:ext cx="6769281" cy="6767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2844799" y="5842000"/>
            <a:ext cx="1168402" cy="11874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3285380" y="5803902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²$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175277"/>
              </p:ext>
            </p:extLst>
          </p:nvPr>
        </p:nvGraphicFramePr>
        <p:xfrm>
          <a:off x="122927" y="1501884"/>
          <a:ext cx="6612164" cy="853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</a:tblGrid>
              <a:tr h="42673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g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z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²z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Z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ç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z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²y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²z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q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</a:tr>
              <a:tr h="426738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ss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r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z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²y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x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z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y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x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z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3" name="ZoneTexte 42"/>
          <p:cNvSpPr txBox="1"/>
          <p:nvPr/>
        </p:nvSpPr>
        <p:spPr>
          <a:xfrm>
            <a:off x="3572638" y="644313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x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cxnSp>
        <p:nvCxnSpPr>
          <p:cNvPr id="34" name="Connecteur droit 33"/>
          <p:cNvCxnSpPr/>
          <p:nvPr/>
        </p:nvCxnSpPr>
        <p:spPr>
          <a:xfrm flipH="1">
            <a:off x="3454400" y="4261401"/>
            <a:ext cx="3369735" cy="2173266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H="1" flipV="1">
            <a:off x="42332" y="4261401"/>
            <a:ext cx="3369734" cy="2173267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3429009" y="6434667"/>
            <a:ext cx="10485" cy="3437467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2951245" y="643466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²z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pic>
        <p:nvPicPr>
          <p:cNvPr id="19" name="Image 18" descr="C:\Users\Catherine\Documents\CP\7 Lecture Pilotis\Gestes BM Pilotis\z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2062" y="286401"/>
            <a:ext cx="408605" cy="4313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Ellipse 9"/>
          <p:cNvSpPr/>
          <p:nvPr/>
        </p:nvSpPr>
        <p:spPr>
          <a:xfrm>
            <a:off x="3200400" y="6214533"/>
            <a:ext cx="474133" cy="474133"/>
          </a:xfrm>
          <a:prstGeom prst="ellipse">
            <a:avLst/>
          </a:prstGeom>
          <a:solidFill>
            <a:srgbClr val="FFFFFF"/>
          </a:solidFill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b="1" dirty="0" smtClean="0">
                <a:solidFill>
                  <a:srgbClr val="000000"/>
                </a:solidFill>
                <a:cs typeface="Cursivestandard"/>
              </a:rPr>
              <a:t>[z]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1172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429086" y="260167"/>
            <a:ext cx="1982047" cy="48345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Les différentes écritures du son [</a:t>
            </a:r>
            <a:r>
              <a:rPr lang="fr-FR" sz="1200" b="1" dirty="0" err="1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ǝ</a:t>
            </a:r>
            <a:r>
              <a:rPr lang="fr-FR" sz="12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]</a:t>
            </a:r>
            <a:endParaRPr lang="fr-FR" sz="1200" b="1" dirty="0">
              <a:effectLst/>
              <a:ea typeface="ＭＳ 明朝"/>
              <a:cs typeface="Times New Roman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0382" y="261000"/>
            <a:ext cx="2263352" cy="48409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Prénom : </a:t>
            </a:r>
            <a:endParaRPr lang="fr-FR" sz="1200" dirty="0">
              <a:effectLst/>
              <a:ea typeface="ＭＳ 明朝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Date : 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6" name="Carré corné 5"/>
          <p:cNvSpPr/>
          <p:nvPr/>
        </p:nvSpPr>
        <p:spPr>
          <a:xfrm rot="314074">
            <a:off x="5440891" y="318174"/>
            <a:ext cx="1292860" cy="464820"/>
          </a:xfrm>
          <a:prstGeom prst="foldedCorner">
            <a:avLst/>
          </a:prstGeom>
          <a:gradFill flip="none" rotWithShape="1">
            <a:gsLst>
              <a:gs pos="0">
                <a:srgbClr val="BFBFB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Lecture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8719" y="692394"/>
            <a:ext cx="6594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1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4000" dirty="0" smtClean="0">
                <a:latin typeface="Picto Moustache"/>
                <a:cs typeface="Picto Moustache"/>
              </a:rPr>
              <a:t>j</a:t>
            </a:r>
            <a:r>
              <a:rPr lang="fr-FR" sz="1400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Colorie </a:t>
            </a:r>
            <a:r>
              <a:rPr lang="fr-FR" sz="1400" dirty="0" smtClean="0">
                <a:latin typeface="Cursivestandard"/>
                <a:cs typeface="Cursivestandard"/>
              </a:rPr>
              <a:t>²le$ ²différente</a:t>
            </a:r>
            <a:r>
              <a:rPr lang="fr-FR" sz="1400" dirty="0">
                <a:latin typeface="Cursivestandard"/>
                <a:cs typeface="Cursivestandard"/>
              </a:rPr>
              <a:t>$ ²écriture$ ²du ²son </a:t>
            </a:r>
            <a:r>
              <a:rPr lang="fr-FR" sz="1400" b="1" dirty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[</a:t>
            </a:r>
            <a:r>
              <a:rPr lang="fr-FR" sz="1400" b="1" dirty="0" err="1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ǝ</a:t>
            </a:r>
            <a:r>
              <a:rPr lang="fr-FR" sz="1400" b="1" dirty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]</a:t>
            </a:r>
            <a:r>
              <a:rPr lang="fr-FR" sz="1400" dirty="0" smtClean="0">
                <a:latin typeface="Cursivestandard"/>
                <a:cs typeface="Cursivestandard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: </a:t>
            </a:r>
            <a:endParaRPr lang="fr-FR" b="1" dirty="0">
              <a:latin typeface="Comic Sans MS"/>
              <a:cs typeface="Comic Sans M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22252" y="2336552"/>
            <a:ext cx="6594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4000" dirty="0" smtClean="0">
                <a:latin typeface="Picto Moustache"/>
                <a:cs typeface="Picto Moustache"/>
              </a:rPr>
              <a:t>é</a:t>
            </a:r>
            <a:r>
              <a:rPr lang="fr-FR" sz="1400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Colle </a:t>
            </a:r>
            <a:r>
              <a:rPr lang="fr-FR" sz="1400" dirty="0" smtClean="0">
                <a:latin typeface="Cursivestandard"/>
                <a:cs typeface="Cursivestandard"/>
              </a:rPr>
              <a:t>²le$ mot$ ²au ²bon ²endroit : </a:t>
            </a:r>
            <a:endParaRPr lang="fr-FR" b="1" dirty="0"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853" y="3104135"/>
            <a:ext cx="6769281" cy="6767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2844799" y="5842000"/>
            <a:ext cx="1168402" cy="11874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4" name="Connecteur droit 13"/>
          <p:cNvCxnSpPr/>
          <p:nvPr/>
        </p:nvCxnSpPr>
        <p:spPr>
          <a:xfrm flipH="1">
            <a:off x="3454400" y="4261401"/>
            <a:ext cx="3369735" cy="2173266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 flipV="1">
            <a:off x="42332" y="4261401"/>
            <a:ext cx="3369734" cy="2173267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endCxn id="2" idx="2"/>
          </p:cNvCxnSpPr>
          <p:nvPr/>
        </p:nvCxnSpPr>
        <p:spPr>
          <a:xfrm>
            <a:off x="3429009" y="6434667"/>
            <a:ext cx="10485" cy="3437467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3302304" y="58028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²e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904675" y="643466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²eu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525609" y="643466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²œu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074295"/>
              </p:ext>
            </p:extLst>
          </p:nvPr>
        </p:nvGraphicFramePr>
        <p:xfrm>
          <a:off x="122927" y="1501884"/>
          <a:ext cx="6612164" cy="853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</a:tblGrid>
              <a:tr h="42673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eu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an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Script Ecole 2"/>
                          <a:cs typeface="Script Ecole 2"/>
                        </a:rPr>
                        <a:t>ue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eu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ou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</a:tr>
              <a:tr h="42673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eu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an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Cursivestandard"/>
                          <a:cs typeface="Cursivestandard"/>
                        </a:rPr>
                        <a:t>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eau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eu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Eu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eau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ne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9" name="Image 18" descr="C:\Users\Catherine\Documents\CP\7 Lecture\1 Pilotis\Gestes BM Pilotis\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565" y="261000"/>
            <a:ext cx="448627" cy="5042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Ellipse 9"/>
          <p:cNvSpPr/>
          <p:nvPr/>
        </p:nvSpPr>
        <p:spPr>
          <a:xfrm>
            <a:off x="3191933" y="6197599"/>
            <a:ext cx="474133" cy="474133"/>
          </a:xfrm>
          <a:prstGeom prst="ellipse">
            <a:avLst/>
          </a:prstGeom>
          <a:solidFill>
            <a:srgbClr val="FFFFFF"/>
          </a:solidFill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b="1" dirty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[</a:t>
            </a:r>
            <a:r>
              <a:rPr lang="fr-FR" b="1" dirty="0" err="1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ǝ</a:t>
            </a:r>
            <a:r>
              <a:rPr lang="fr-FR" b="1" dirty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]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49168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020119"/>
              </p:ext>
            </p:extLst>
          </p:nvPr>
        </p:nvGraphicFramePr>
        <p:xfrm>
          <a:off x="110065" y="211667"/>
          <a:ext cx="6620934" cy="92964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3489"/>
                <a:gridCol w="1103489"/>
                <a:gridCol w="1103489"/>
                <a:gridCol w="1103489"/>
                <a:gridCol w="1103489"/>
                <a:gridCol w="1103489"/>
              </a:tblGrid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²zèbre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²sixième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²zéro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²deuxième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²cuisine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²dixième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²fraise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valise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maison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²lézard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²oiseau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²onze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²douze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musique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²cerise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²seize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²zèbre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²sixième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²zéro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²deuxième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²cuisine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²dixième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²fraise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valise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maison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²lézard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²oiseau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²onze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²douze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musique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²cerise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²seize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²zèbre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²sixième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²zéro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²deuxième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²cuisine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²dixième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²fraise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valise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maison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²lézard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²oiseau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²onze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²douze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musique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²cerise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²seize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²zèbre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²sixième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²zéro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²deuxième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²cuisine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²dixième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²fraise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valise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maison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²lézard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²oiseau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²onze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²douze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musique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²cerise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²seize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²zèbre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²sixième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²zéro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²deuxième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²cuisine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²dixième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²fraise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valise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maison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²lézard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²oiseau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²onze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²douze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musique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²cerise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²seize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²zèbre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²sixième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²zéro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²deuxième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²cuisine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²dixième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²fraise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valise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maison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²lézard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²oiseau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²onze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²douze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musique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²cerise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²seize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08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511541"/>
              </p:ext>
            </p:extLst>
          </p:nvPr>
        </p:nvGraphicFramePr>
        <p:xfrm>
          <a:off x="110065" y="211667"/>
          <a:ext cx="6620934" cy="92964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3489"/>
                <a:gridCol w="1103489"/>
                <a:gridCol w="1103489"/>
                <a:gridCol w="1103489"/>
                <a:gridCol w="1103489"/>
                <a:gridCol w="1103489"/>
              </a:tblGrid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²repa$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²œuf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²pelure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²cœur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venir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nœud 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²chevelure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²fleur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²bleu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²feu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neveu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²sœur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²rêveur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nerveux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²renard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²cheval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²bœuf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²repa$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²œuf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²pelure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²cœur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venir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nœud 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²chevelure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²fleur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²bleu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²feu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neveu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²sœur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²rêveur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nerveux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²renard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²cheval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²bœuf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²repa$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²œuf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²pelure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²cœur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venir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nœud 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²chevelure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²fleur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²bleu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²feu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neveu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²sœur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²rêveur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nerveux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²renard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²cheval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²bœuf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²repa$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²œuf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²pelure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²cœur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venir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nœud 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²chevelure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²fleur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²bleu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²feu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neveu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²sœur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²rêveur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nerveux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²renard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²cheval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²bœuf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²repa$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²œuf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²pelure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²cœur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venir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nœud 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²chevelure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²fleur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²bleu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²feu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neveu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²sœur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²rêveur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nerveux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²renard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²cheval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²bœuf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²repa$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²œuf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²pelure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²cœur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venir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nœud 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²chevelure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²fleur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²bleu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²feu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neveu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²sœur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²rêveur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nerveux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²renard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²cheval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²bœuf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614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429086" y="260167"/>
            <a:ext cx="1982047" cy="48345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Les différentes écritures du son [</a:t>
            </a:r>
            <a:r>
              <a:rPr lang="fr-FR" sz="1200" b="1" dirty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s</a:t>
            </a:r>
            <a:r>
              <a:rPr lang="fr-FR" sz="12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]</a:t>
            </a:r>
            <a:endParaRPr lang="fr-FR" sz="1200" b="1" dirty="0">
              <a:effectLst/>
              <a:ea typeface="ＭＳ 明朝"/>
              <a:cs typeface="Times New Roman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0382" y="261000"/>
            <a:ext cx="2263352" cy="48409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Prénom : </a:t>
            </a:r>
            <a:endParaRPr lang="fr-FR" sz="1200" dirty="0">
              <a:effectLst/>
              <a:ea typeface="ＭＳ 明朝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Date : 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6" name="Carré corné 5"/>
          <p:cNvSpPr/>
          <p:nvPr/>
        </p:nvSpPr>
        <p:spPr>
          <a:xfrm rot="314074">
            <a:off x="5440891" y="318174"/>
            <a:ext cx="1292860" cy="464820"/>
          </a:xfrm>
          <a:prstGeom prst="foldedCorner">
            <a:avLst/>
          </a:prstGeom>
          <a:gradFill flip="none" rotWithShape="1">
            <a:gsLst>
              <a:gs pos="0">
                <a:srgbClr val="BFBFB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Lecture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8719" y="692394"/>
            <a:ext cx="6594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1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4000" dirty="0" smtClean="0">
                <a:latin typeface="Picto Moustache"/>
                <a:cs typeface="Picto Moustache"/>
              </a:rPr>
              <a:t>j</a:t>
            </a:r>
            <a:r>
              <a:rPr lang="fr-FR" sz="1400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Colorie </a:t>
            </a:r>
            <a:r>
              <a:rPr lang="fr-FR" sz="1400" dirty="0" smtClean="0">
                <a:latin typeface="Cursivestandard"/>
                <a:cs typeface="Cursivestandard"/>
              </a:rPr>
              <a:t>²le$ ²syllabe$ ²où ²</a:t>
            </a:r>
            <a:r>
              <a:rPr lang="fr-FR" sz="1400" dirty="0">
                <a:latin typeface="Cursivestandard"/>
                <a:cs typeface="Cursivestandard"/>
              </a:rPr>
              <a:t>t</a:t>
            </a:r>
            <a:r>
              <a:rPr lang="fr-FR" sz="1400" dirty="0" smtClean="0">
                <a:latin typeface="Cursivestandard"/>
                <a:cs typeface="Cursivestandard"/>
              </a:rPr>
              <a:t>u ²entend$ </a:t>
            </a:r>
            <a:r>
              <a:rPr lang="fr-FR" sz="14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[</a:t>
            </a:r>
            <a:r>
              <a:rPr lang="fr-FR" sz="1400" b="1" dirty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s</a:t>
            </a:r>
            <a:r>
              <a:rPr lang="fr-FR" sz="14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]</a:t>
            </a:r>
            <a:r>
              <a:rPr lang="fr-FR" sz="1400" dirty="0" smtClean="0">
                <a:latin typeface="Cursivestandard"/>
                <a:cs typeface="Cursivestandard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: </a:t>
            </a:r>
            <a:endParaRPr lang="fr-FR" b="1" dirty="0">
              <a:latin typeface="Comic Sans MS"/>
              <a:cs typeface="Comic Sans M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22252" y="2336552"/>
            <a:ext cx="6594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4000" dirty="0" smtClean="0">
                <a:latin typeface="Picto Moustache"/>
                <a:cs typeface="Picto Moustache"/>
              </a:rPr>
              <a:t>é</a:t>
            </a:r>
            <a:r>
              <a:rPr lang="fr-FR" sz="1400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Colle </a:t>
            </a:r>
            <a:r>
              <a:rPr lang="fr-FR" sz="1400" dirty="0" smtClean="0">
                <a:latin typeface="Cursivestandard"/>
                <a:cs typeface="Cursivestandard"/>
              </a:rPr>
              <a:t>²le$ mot$ ²au ²bon ²endroit : </a:t>
            </a:r>
            <a:endParaRPr lang="fr-FR" b="1" dirty="0"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853" y="3104135"/>
            <a:ext cx="6769281" cy="6767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2844799" y="5842000"/>
            <a:ext cx="1168402" cy="11874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4" name="Connecteur droit 13"/>
          <p:cNvCxnSpPr/>
          <p:nvPr/>
        </p:nvCxnSpPr>
        <p:spPr>
          <a:xfrm flipH="1">
            <a:off x="54853" y="3104135"/>
            <a:ext cx="6769282" cy="6767999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 flipV="1">
            <a:off x="0" y="3044439"/>
            <a:ext cx="6824134" cy="6827695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3293837" y="581980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²$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870200" y="623306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</a:t>
            </a:r>
            <a:r>
              <a:rPr lang="fr-FR" dirty="0">
                <a:solidFill>
                  <a:srgbClr val="FF0000"/>
                </a:solidFill>
                <a:latin typeface="Cursivestandard"/>
                <a:cs typeface="Cursivestandard"/>
              </a:rPr>
              <a:t>c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3649132" y="6199199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²s$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480901"/>
              </p:ext>
            </p:extLst>
          </p:nvPr>
        </p:nvGraphicFramePr>
        <p:xfrm>
          <a:off x="122927" y="1501884"/>
          <a:ext cx="6612164" cy="853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</a:tblGrid>
              <a:tr h="42673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sa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co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ci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ça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so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ca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ce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ceu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Cursivestandard"/>
                          <a:cs typeface="Cursivestandard"/>
                        </a:rPr>
                        <a:t>çu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ca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si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ci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</a:tr>
              <a:tr h="42673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Script Ecole 2"/>
                          <a:cs typeface="Script Ecole 2"/>
                        </a:rPr>
                        <a:t>çou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Script Ecole 2"/>
                          <a:cs typeface="Script Ecole 2"/>
                        </a:rPr>
                        <a:t>co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su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coi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Cursivestandard"/>
                          <a:cs typeface="Cursivestandard"/>
                        </a:rPr>
                        <a:t>ceu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ci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Car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so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co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ço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ce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" name="Image 19" descr="C:\Users\Catherine\Documents\CP\7 Lecture Pilotis\Gestes BM Pilotis\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448" y="260167"/>
            <a:ext cx="436747" cy="4834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5" name="ZoneTexte 24"/>
          <p:cNvSpPr txBox="1"/>
          <p:nvPr/>
        </p:nvSpPr>
        <p:spPr>
          <a:xfrm>
            <a:off x="3284683" y="66024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</a:t>
            </a:r>
            <a:r>
              <a:rPr lang="fr-FR" dirty="0">
                <a:solidFill>
                  <a:srgbClr val="FF0000"/>
                </a:solidFill>
                <a:latin typeface="Cursivestandard"/>
                <a:cs typeface="Cursivestandard"/>
              </a:rPr>
              <a:t>ç</a:t>
            </a:r>
          </a:p>
        </p:txBody>
      </p:sp>
      <p:sp>
        <p:nvSpPr>
          <p:cNvPr id="10" name="Ellipse 9"/>
          <p:cNvSpPr/>
          <p:nvPr/>
        </p:nvSpPr>
        <p:spPr>
          <a:xfrm>
            <a:off x="3191933" y="6197599"/>
            <a:ext cx="474133" cy="474133"/>
          </a:xfrm>
          <a:prstGeom prst="ellipse">
            <a:avLst/>
          </a:prstGeom>
          <a:solidFill>
            <a:srgbClr val="FFFFFF"/>
          </a:solidFill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[</a:t>
            </a:r>
            <a:r>
              <a:rPr lang="fr-FR" b="1" dirty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s</a:t>
            </a:r>
            <a:r>
              <a:rPr lang="fr-FR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]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1373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897379"/>
              </p:ext>
            </p:extLst>
          </p:nvPr>
        </p:nvGraphicFramePr>
        <p:xfrm>
          <a:off x="110065" y="211667"/>
          <a:ext cx="6620934" cy="92964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3489"/>
                <a:gridCol w="1103489"/>
                <a:gridCol w="1103489"/>
                <a:gridCol w="1103489"/>
                <a:gridCol w="1103489"/>
                <a:gridCol w="1103489"/>
              </a:tblGrid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²seul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²hélice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²façade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²glace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masse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²sortir 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²lasso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²déçu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²ceci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²trousse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²assoir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²ça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²cela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²solide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²garçon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²police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²sur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²seul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²hélice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²façade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²glace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masse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²sortir 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²lasso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²déçu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²ceci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²trousse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²assoir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²ça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²cela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²solide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²garçon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²police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²sur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²seul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²hélice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²façade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²glace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masse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²sortir 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²lasso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²déçu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²ceci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²trousse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²assoir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²ça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²cela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²solide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²garçon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²police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²sur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²seul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²hélice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²façade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²glace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masse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²sortir 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²lasso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²déçu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²ceci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²trousse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²assoir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²ça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²cela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²solide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²garçon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²police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²sur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²seul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²hélice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²façade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²glace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masse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²sortir 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²lasso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²déçu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²ceci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²trousse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²assoir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²ça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²cela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²solide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²garçon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²police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²sur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²seul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²hélice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²façade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²glace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masse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²sortir 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²lasso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²déçu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²ceci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²trousse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²assoir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²ça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²cela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²solide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²garçon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²police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²sur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558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429086" y="260167"/>
            <a:ext cx="1982047" cy="48345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Les différentes écritures du son</a:t>
            </a:r>
            <a:r>
              <a:rPr lang="fr-FR" sz="14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 </a:t>
            </a:r>
            <a:r>
              <a:rPr lang="fr-FR" sz="1400" b="1" dirty="0" smtClean="0">
                <a:solidFill>
                  <a:srgbClr val="000000"/>
                </a:solidFill>
                <a:cs typeface="Cursivestandard"/>
              </a:rPr>
              <a:t>[</a:t>
            </a:r>
            <a:r>
              <a:rPr lang="fr-FR" sz="1400" b="1" dirty="0" smtClean="0">
                <a:solidFill>
                  <a:srgbClr val="000000"/>
                </a:solidFill>
              </a:rPr>
              <a:t>s</a:t>
            </a:r>
            <a:r>
              <a:rPr lang="fr-FR" sz="1400" b="1" dirty="0" smtClean="0">
                <a:solidFill>
                  <a:srgbClr val="000000"/>
                </a:solidFill>
                <a:cs typeface="Cursivestandard"/>
              </a:rPr>
              <a:t>] - 2</a:t>
            </a:r>
            <a:endParaRPr lang="fr-FR" sz="1400" b="1" dirty="0">
              <a:solidFill>
                <a:srgbClr val="000000"/>
              </a:solidFill>
              <a:cs typeface="Cursivestandard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0382" y="261000"/>
            <a:ext cx="2263352" cy="48409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Prénom : </a:t>
            </a:r>
            <a:endParaRPr lang="fr-FR" sz="1200" dirty="0">
              <a:effectLst/>
              <a:ea typeface="ＭＳ 明朝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Date : 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6" name="Carré corné 5"/>
          <p:cNvSpPr/>
          <p:nvPr/>
        </p:nvSpPr>
        <p:spPr>
          <a:xfrm rot="314074">
            <a:off x="5440891" y="318174"/>
            <a:ext cx="1292860" cy="464820"/>
          </a:xfrm>
          <a:prstGeom prst="foldedCorner">
            <a:avLst/>
          </a:prstGeom>
          <a:gradFill flip="none" rotWithShape="1">
            <a:gsLst>
              <a:gs pos="0">
                <a:srgbClr val="BFBFB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Lecture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8719" y="692394"/>
            <a:ext cx="6594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1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4000" dirty="0" smtClean="0">
                <a:latin typeface="Picto Moustache"/>
                <a:cs typeface="Picto Moustache"/>
              </a:rPr>
              <a:t>j</a:t>
            </a:r>
            <a:r>
              <a:rPr lang="fr-FR" sz="1400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Colorie </a:t>
            </a:r>
            <a:r>
              <a:rPr lang="fr-FR" sz="1400" dirty="0">
                <a:latin typeface="Cursivestandard"/>
                <a:cs typeface="Cursivestandard"/>
              </a:rPr>
              <a:t>²le$ ²différente$ ²écriture$ ²du ²son </a:t>
            </a:r>
            <a:r>
              <a:rPr lang="fr-FR" sz="1400" b="1" dirty="0" smtClean="0">
                <a:solidFill>
                  <a:srgbClr val="000000"/>
                </a:solidFill>
                <a:cs typeface="Cursivestandard"/>
              </a:rPr>
              <a:t>[</a:t>
            </a:r>
            <a:r>
              <a:rPr lang="fr-FR" sz="1400" b="1" dirty="0" smtClean="0">
                <a:solidFill>
                  <a:srgbClr val="000000"/>
                </a:solidFill>
              </a:rPr>
              <a:t>s</a:t>
            </a:r>
            <a:r>
              <a:rPr lang="fr-FR" sz="1400" b="1" dirty="0" smtClean="0">
                <a:solidFill>
                  <a:srgbClr val="000000"/>
                </a:solidFill>
                <a:cs typeface="Cursivestandard"/>
              </a:rPr>
              <a:t>] </a:t>
            </a:r>
            <a:r>
              <a:rPr lang="fr-FR" sz="1400" b="1" dirty="0" smtClean="0">
                <a:latin typeface="Comic Sans MS"/>
                <a:cs typeface="Comic Sans MS"/>
              </a:rPr>
              <a:t>:  </a:t>
            </a:r>
            <a:endParaRPr lang="fr-FR" b="1" dirty="0">
              <a:latin typeface="Comic Sans MS"/>
              <a:cs typeface="Comic Sans M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22252" y="2336552"/>
            <a:ext cx="6594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4000" dirty="0" smtClean="0">
                <a:latin typeface="Picto Moustache"/>
                <a:cs typeface="Picto Moustache"/>
              </a:rPr>
              <a:t>é</a:t>
            </a:r>
            <a:r>
              <a:rPr lang="fr-FR" sz="1400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Colle </a:t>
            </a:r>
            <a:r>
              <a:rPr lang="fr-FR" sz="1400" dirty="0" smtClean="0">
                <a:latin typeface="Cursivestandard"/>
                <a:cs typeface="Cursivestandard"/>
              </a:rPr>
              <a:t>²le$ mot$ ²au ²bon ²endroit : </a:t>
            </a:r>
            <a:endParaRPr lang="fr-FR" b="1" dirty="0"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853" y="3104135"/>
            <a:ext cx="6769281" cy="6767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2844799" y="5842000"/>
            <a:ext cx="1168402" cy="11874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4" name="Connecteur droit 13"/>
          <p:cNvCxnSpPr/>
          <p:nvPr/>
        </p:nvCxnSpPr>
        <p:spPr>
          <a:xfrm flipH="1">
            <a:off x="54853" y="6464300"/>
            <a:ext cx="3399550" cy="2146300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 flipV="1">
            <a:off x="0" y="3962400"/>
            <a:ext cx="3454403" cy="2501900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3128737" y="584520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²$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870199" y="622459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²c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636431" y="621613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²sc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293492"/>
              </p:ext>
            </p:extLst>
          </p:nvPr>
        </p:nvGraphicFramePr>
        <p:xfrm>
          <a:off x="122927" y="1501884"/>
          <a:ext cx="6612164" cy="853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</a:tblGrid>
              <a:tr h="42673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ss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²z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sc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Script Ecole 2"/>
                          <a:cs typeface="Script Ecole 2"/>
                        </a:rPr>
                        <a:t>t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c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ç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²$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²ç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</a:tr>
              <a:tr h="42673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et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t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Script Ecole 2"/>
                          <a:cs typeface="Script Ecole 2"/>
                        </a:rPr>
                        <a:t>ç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Cursivestandard"/>
                          <a:cs typeface="Cursivestandard"/>
                        </a:rPr>
                        <a:t>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ss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sc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Cursivestandard"/>
                          <a:cs typeface="Cursivestandard"/>
                        </a:rPr>
                        <a:t>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c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g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p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ss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" name="ZoneTexte 24"/>
          <p:cNvSpPr txBox="1"/>
          <p:nvPr/>
        </p:nvSpPr>
        <p:spPr>
          <a:xfrm>
            <a:off x="3083741" y="65812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²ç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cxnSp>
        <p:nvCxnSpPr>
          <p:cNvPr id="27" name="Connecteur droit 26"/>
          <p:cNvCxnSpPr/>
          <p:nvPr/>
        </p:nvCxnSpPr>
        <p:spPr>
          <a:xfrm flipV="1">
            <a:off x="3454400" y="3962400"/>
            <a:ext cx="3369734" cy="2501904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3454401" y="6464300"/>
            <a:ext cx="3369733" cy="2146300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stCxn id="2" idx="2"/>
          </p:cNvCxnSpPr>
          <p:nvPr/>
        </p:nvCxnSpPr>
        <p:spPr>
          <a:xfrm flipV="1">
            <a:off x="3439494" y="6464300"/>
            <a:ext cx="14906" cy="3407834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3490295" y="659823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²t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cxnSp>
        <p:nvCxnSpPr>
          <p:cNvPr id="32" name="Connecteur droit 31"/>
          <p:cNvCxnSpPr/>
          <p:nvPr/>
        </p:nvCxnSpPr>
        <p:spPr>
          <a:xfrm flipV="1">
            <a:off x="3449804" y="3122596"/>
            <a:ext cx="14906" cy="3407834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3479980" y="584520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²s$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pic>
        <p:nvPicPr>
          <p:cNvPr id="29" name="Image 28" descr="C:\Users\Catherine\Documents\CP\7 Lecture Pilotis\Gestes BM Pilotis\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448" y="260167"/>
            <a:ext cx="436747" cy="4834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4" name="Ellipse 33"/>
          <p:cNvSpPr/>
          <p:nvPr/>
        </p:nvSpPr>
        <p:spPr>
          <a:xfrm>
            <a:off x="3191933" y="6197599"/>
            <a:ext cx="474133" cy="474133"/>
          </a:xfrm>
          <a:prstGeom prst="ellipse">
            <a:avLst/>
          </a:prstGeom>
          <a:solidFill>
            <a:srgbClr val="FFFFFF"/>
          </a:solidFill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[</a:t>
            </a:r>
            <a:r>
              <a:rPr lang="fr-FR" b="1" dirty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s</a:t>
            </a:r>
            <a:r>
              <a:rPr lang="fr-FR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]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81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844325"/>
              </p:ext>
            </p:extLst>
          </p:nvPr>
        </p:nvGraphicFramePr>
        <p:xfrm>
          <a:off x="110065" y="211667"/>
          <a:ext cx="6620934" cy="92964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3489"/>
                <a:gridCol w="1103489"/>
                <a:gridCol w="1103489"/>
                <a:gridCol w="1103489"/>
                <a:gridCol w="1103489"/>
                <a:gridCol w="1103489"/>
              </a:tblGrid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²balançoire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²scie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²tresse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²acrobatie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²savon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²attention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²addition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²poisson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²piscine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maçon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cigale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²scène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²glaçon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²assi$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²cerise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²ski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²salade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²bracelet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²balançoire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²scie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²tresse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²acrobatie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²savon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²attention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²addition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²poisson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²piscine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maçon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cigale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²scène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²glaçon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²assi$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²cerise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²ski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²salade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²bracelet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²balançoire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²scie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²tresse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²acrobatie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²savon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²attention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²addition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²poisson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²piscine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maçon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cigale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²scène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²glaçon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²assi$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²cerise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²ski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²salade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²bracelet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²balançoire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²scie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²tresse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²acrobatie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²savon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²attention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²addition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²poisson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²piscine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maçon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cigale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²scène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²glaçon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²assi$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²cerise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²ski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²salade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²bracelet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²balançoire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²scie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²tresse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²acrobatie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²savon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²attention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²addition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²poisson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²piscine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maçon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cigale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²scène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²glaçon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²assi$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²cerise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²ski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²salade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²bracelet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²balançoire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²scie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²tresse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²acrobatie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²savon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²attention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²addition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²poisson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²piscine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maçon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cigale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²scène</a:t>
                      </a:r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²glaçon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²assi$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²cerise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²ski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²salade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²bracelet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394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429086" y="260167"/>
            <a:ext cx="1982047" cy="48345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Les différentes écritures du son [</a:t>
            </a:r>
            <a:r>
              <a:rPr lang="fr-FR" sz="1200" b="1" dirty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k</a:t>
            </a:r>
            <a:r>
              <a:rPr lang="fr-FR" sz="12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]</a:t>
            </a:r>
            <a:endParaRPr lang="fr-FR" sz="1200" b="1" dirty="0">
              <a:effectLst/>
              <a:ea typeface="ＭＳ 明朝"/>
              <a:cs typeface="Times New Roman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0382" y="261000"/>
            <a:ext cx="2263352" cy="48409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Prénom : </a:t>
            </a:r>
            <a:endParaRPr lang="fr-FR" sz="1200" dirty="0">
              <a:effectLst/>
              <a:ea typeface="ＭＳ 明朝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Date : 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6" name="Carré corné 5"/>
          <p:cNvSpPr/>
          <p:nvPr/>
        </p:nvSpPr>
        <p:spPr>
          <a:xfrm rot="314074">
            <a:off x="5440891" y="318174"/>
            <a:ext cx="1292860" cy="464820"/>
          </a:xfrm>
          <a:prstGeom prst="foldedCorner">
            <a:avLst/>
          </a:prstGeom>
          <a:gradFill flip="none" rotWithShape="1">
            <a:gsLst>
              <a:gs pos="0">
                <a:srgbClr val="BFBFB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Lecture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8719" y="692394"/>
            <a:ext cx="6594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1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4000" dirty="0" smtClean="0">
                <a:latin typeface="Picto Moustache"/>
                <a:cs typeface="Picto Moustache"/>
              </a:rPr>
              <a:t>j</a:t>
            </a:r>
            <a:r>
              <a:rPr lang="fr-FR" sz="1400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Colorie </a:t>
            </a:r>
            <a:r>
              <a:rPr lang="fr-FR" sz="1400" dirty="0" smtClean="0">
                <a:latin typeface="Cursivestandard"/>
                <a:cs typeface="Cursivestandard"/>
              </a:rPr>
              <a:t>²le$ ²syllabe$ ²où ²</a:t>
            </a:r>
            <a:r>
              <a:rPr lang="fr-FR" sz="1400" dirty="0">
                <a:latin typeface="Cursivestandard"/>
                <a:cs typeface="Cursivestandard"/>
              </a:rPr>
              <a:t>t</a:t>
            </a:r>
            <a:r>
              <a:rPr lang="fr-FR" sz="1400" dirty="0" smtClean="0">
                <a:latin typeface="Cursivestandard"/>
                <a:cs typeface="Cursivestandard"/>
              </a:rPr>
              <a:t>u ²entend$ </a:t>
            </a:r>
            <a:r>
              <a:rPr lang="fr-FR" sz="14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[</a:t>
            </a:r>
            <a:r>
              <a:rPr lang="fr-FR" sz="1400" b="1" dirty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k</a:t>
            </a:r>
            <a:r>
              <a:rPr lang="fr-FR" sz="14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]</a:t>
            </a:r>
            <a:r>
              <a:rPr lang="fr-FR" sz="1400" dirty="0" smtClean="0">
                <a:latin typeface="Cursivestandard"/>
                <a:cs typeface="Cursivestandard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: </a:t>
            </a:r>
            <a:endParaRPr lang="fr-FR" b="1" dirty="0">
              <a:latin typeface="Comic Sans MS"/>
              <a:cs typeface="Comic Sans M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22252" y="2336552"/>
            <a:ext cx="6594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4000" dirty="0" smtClean="0">
                <a:latin typeface="Picto Moustache"/>
                <a:cs typeface="Picto Moustache"/>
              </a:rPr>
              <a:t>é</a:t>
            </a:r>
            <a:r>
              <a:rPr lang="fr-FR" sz="1400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Colle </a:t>
            </a:r>
            <a:r>
              <a:rPr lang="fr-FR" sz="1400" dirty="0" smtClean="0">
                <a:latin typeface="Cursivestandard"/>
                <a:cs typeface="Cursivestandard"/>
              </a:rPr>
              <a:t>²le$ mot$ ²au ²bon ²endroit : </a:t>
            </a:r>
            <a:endParaRPr lang="fr-FR" b="1" dirty="0"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853" y="3104135"/>
            <a:ext cx="6769281" cy="6767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2844799" y="5842000"/>
            <a:ext cx="1168402" cy="11874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4" name="Connecteur droit 13"/>
          <p:cNvCxnSpPr/>
          <p:nvPr/>
        </p:nvCxnSpPr>
        <p:spPr>
          <a:xfrm flipH="1">
            <a:off x="54853" y="3104135"/>
            <a:ext cx="6769282" cy="6767999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 flipV="1">
            <a:off x="0" y="3044439"/>
            <a:ext cx="6824134" cy="6827695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3293837" y="5819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²c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870200" y="623306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</a:t>
            </a:r>
            <a:r>
              <a:rPr lang="fr-FR" dirty="0">
                <a:solidFill>
                  <a:srgbClr val="FF0000"/>
                </a:solidFill>
                <a:latin typeface="Cursivestandard"/>
                <a:cs typeface="Cursivestandard"/>
              </a:rPr>
              <a:t>k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3649132" y="619919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²qu</a:t>
            </a:r>
            <a:endParaRPr lang="fr-FR" dirty="0">
              <a:solidFill>
                <a:srgbClr val="FF0000"/>
              </a:solidFill>
              <a:latin typeface="Cursivestandard"/>
              <a:cs typeface="Cursivestandard"/>
            </a:endParaRPr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523194"/>
              </p:ext>
            </p:extLst>
          </p:nvPr>
        </p:nvGraphicFramePr>
        <p:xfrm>
          <a:off x="122927" y="1501884"/>
          <a:ext cx="6612164" cy="853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  <a:gridCol w="508628"/>
              </a:tblGrid>
              <a:tr h="42673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ka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co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qua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ca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ce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keu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qu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²ku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qui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</a:tr>
              <a:tr h="42673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que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cou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Script Ecole 2"/>
                          <a:cs typeface="Script Ecole 2"/>
                        </a:rPr>
                        <a:t>bo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Ku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coi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²queu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ci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Cursivestandard"/>
                          <a:cs typeface="Cursivestandard"/>
                        </a:rPr>
                        <a:t>Qur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so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co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ço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pu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ce</a:t>
                      </a:r>
                      <a:endParaRPr lang="fr-FR" dirty="0"/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" name="ZoneTexte 24"/>
          <p:cNvSpPr txBox="1"/>
          <p:nvPr/>
        </p:nvSpPr>
        <p:spPr>
          <a:xfrm>
            <a:off x="3284683" y="660246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ursivestandard"/>
                <a:cs typeface="Cursivestandard"/>
              </a:rPr>
              <a:t>²</a:t>
            </a:r>
            <a:r>
              <a:rPr lang="fr-FR" dirty="0">
                <a:solidFill>
                  <a:srgbClr val="FF0000"/>
                </a:solidFill>
                <a:latin typeface="Cursivestandard"/>
                <a:cs typeface="Cursivestandard"/>
              </a:rPr>
              <a:t>q</a:t>
            </a:r>
          </a:p>
        </p:txBody>
      </p:sp>
      <p:pic>
        <p:nvPicPr>
          <p:cNvPr id="18" name="Image 17" descr="C:\Users\Catherine\Documents\CP\7 Lecture Pilotis\Gestes BM Pilotis\c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448" y="277884"/>
            <a:ext cx="453600" cy="50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Ellipse 9"/>
          <p:cNvSpPr/>
          <p:nvPr/>
        </p:nvSpPr>
        <p:spPr>
          <a:xfrm>
            <a:off x="3191933" y="6197599"/>
            <a:ext cx="474133" cy="474133"/>
          </a:xfrm>
          <a:prstGeom prst="ellipse">
            <a:avLst/>
          </a:prstGeom>
          <a:solidFill>
            <a:srgbClr val="FFFFFF"/>
          </a:solidFill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[</a:t>
            </a:r>
            <a:r>
              <a:rPr lang="fr-FR" b="1" dirty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k</a:t>
            </a:r>
            <a:r>
              <a:rPr lang="fr-FR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]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6410224"/>
      </p:ext>
    </p:extLst>
  </p:cSld>
  <p:clrMapOvr>
    <a:masterClrMapping/>
  </p:clrMapOvr>
</p:sld>
</file>

<file path=ppt/theme/theme1.xml><?xml version="1.0" encoding="utf-8"?>
<a:theme xmlns:a="http://schemas.openxmlformats.org/drawingml/2006/main" name="Fiche exerc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Fiche exercice.potx</Template>
  <TotalTime>1764</TotalTime>
  <Words>4468</Words>
  <Application>Microsoft Macintosh PowerPoint</Application>
  <PresentationFormat>Format A4 (210 x 297 mm)</PresentationFormat>
  <Paragraphs>2176</Paragraphs>
  <Slides>30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Fiche exercice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Gabriel</dc:creator>
  <cp:lastModifiedBy>Marie Gabriel</cp:lastModifiedBy>
  <cp:revision>40</cp:revision>
  <cp:lastPrinted>2016-01-14T22:11:11Z</cp:lastPrinted>
  <dcterms:created xsi:type="dcterms:W3CDTF">2015-09-08T07:25:30Z</dcterms:created>
  <dcterms:modified xsi:type="dcterms:W3CDTF">2016-05-02T11:28:18Z</dcterms:modified>
</cp:coreProperties>
</file>