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8" r:id="rId1"/>
  </p:sldMasterIdLst>
  <p:notesMasterIdLst>
    <p:notesMasterId r:id="rId20"/>
  </p:notesMasterIdLst>
  <p:sldIdLst>
    <p:sldId id="256" r:id="rId2"/>
    <p:sldId id="258" r:id="rId3"/>
    <p:sldId id="271" r:id="rId4"/>
    <p:sldId id="259" r:id="rId5"/>
    <p:sldId id="272" r:id="rId6"/>
    <p:sldId id="260" r:id="rId7"/>
    <p:sldId id="273" r:id="rId8"/>
    <p:sldId id="261" r:id="rId9"/>
    <p:sldId id="257" r:id="rId10"/>
    <p:sldId id="262" r:id="rId11"/>
    <p:sldId id="264" r:id="rId12"/>
    <p:sldId id="265" r:id="rId13"/>
    <p:sldId id="269" r:id="rId14"/>
    <p:sldId id="268" r:id="rId15"/>
    <p:sldId id="266" r:id="rId16"/>
    <p:sldId id="270" r:id="rId17"/>
    <p:sldId id="267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85" autoAdjust="0"/>
  </p:normalViewPr>
  <p:slideViewPr>
    <p:cSldViewPr snapToGrid="0" snapToObjects="1" showGuides="1">
      <p:cViewPr varScale="1">
        <p:scale>
          <a:sx n="83" d="100"/>
          <a:sy n="83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DC335-1E8E-C143-A7A4-EAB81FA6C485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84582-85F5-A549-9C46-B37475E386E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996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/>
              <a:t>Construction collective de la table (afficher les réponses après recherche)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baseline="0" dirty="0" smtClean="0"/>
              <a:t>Mise en évidence de la commutativité. Mémoriser un calcul pour en restituer 2</a:t>
            </a:r>
            <a:endParaRPr lang="fr-FR" dirty="0" smtClean="0"/>
          </a:p>
          <a:p>
            <a:pPr marL="228600" indent="-228600">
              <a:buAutoNum type="arabicPeriod"/>
            </a:pPr>
            <a:r>
              <a:rPr lang="fr-FR" dirty="0" smtClean="0"/>
              <a:t>Lecture collective puis individuelle (sous forme de furet) </a:t>
            </a:r>
          </a:p>
          <a:p>
            <a:pPr marL="228600" indent="-228600">
              <a:buAutoNum type="arabicPeriod"/>
            </a:pPr>
            <a:r>
              <a:rPr lang="fr-FR" dirty="0" smtClean="0"/>
              <a:t>Appropriation</a:t>
            </a:r>
            <a:r>
              <a:rPr lang="fr-FR" baseline="0" dirty="0" smtClean="0"/>
              <a:t> : combien font </a:t>
            </a:r>
            <a:r>
              <a:rPr lang="is-IS" baseline="0" dirty="0" smtClean="0"/>
              <a:t>….. ? Quel calcul a pour résultat ... ?</a:t>
            </a:r>
          </a:p>
          <a:p>
            <a:pPr marL="228600" indent="-228600">
              <a:buAutoNum type="arabicPeriod"/>
            </a:pPr>
            <a:r>
              <a:rPr lang="is-IS" baseline="0" dirty="0" smtClean="0"/>
              <a:t>Mémorisation dans l’ordre : chanter, créer une image mentale, écrire dans l’espace.</a:t>
            </a:r>
          </a:p>
          <a:p>
            <a:pPr marL="228600" indent="-228600">
              <a:buAutoNum type="arabicPeriod"/>
            </a:pPr>
            <a:r>
              <a:rPr lang="fr-FR" dirty="0" smtClean="0"/>
              <a:t>Restitution collective à l’oral</a:t>
            </a:r>
            <a:r>
              <a:rPr lang="fr-FR" baseline="0" dirty="0" smtClean="0"/>
              <a:t> puis à l’écrit sur l’ardoise. </a:t>
            </a:r>
          </a:p>
          <a:p>
            <a:pPr marL="228600" indent="-228600">
              <a:buAutoNum type="arabicPeriod"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4582-85F5-A549-9C46-B37475E386E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67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/>
              <a:t>Révision de la table</a:t>
            </a:r>
            <a:r>
              <a:rPr lang="fr-FR" baseline="0" dirty="0" smtClean="0"/>
              <a:t> : lire silencieusement en individuel, puis en collectif. </a:t>
            </a:r>
            <a:endParaRPr lang="fr-FR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/>
              <a:t>Construction collective de la table jusqu’à 7 (afficher les réponses après recherche)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baseline="0" dirty="0" smtClean="0"/>
              <a:t>Mise en évidence de la commutativité. Mémoriser un calcul pour en restituer 2</a:t>
            </a:r>
            <a:endParaRPr lang="fr-FR" dirty="0" smtClean="0"/>
          </a:p>
          <a:p>
            <a:pPr marL="228600" indent="-228600">
              <a:buAutoNum type="arabicPeriod"/>
            </a:pPr>
            <a:r>
              <a:rPr lang="fr-FR" dirty="0" smtClean="0"/>
              <a:t>Lecture collective puis individuelle (sous forme de furet) </a:t>
            </a:r>
          </a:p>
          <a:p>
            <a:pPr marL="228600" indent="-228600">
              <a:buAutoNum type="arabicPeriod"/>
            </a:pPr>
            <a:r>
              <a:rPr lang="fr-FR" dirty="0" smtClean="0"/>
              <a:t>Appropriation</a:t>
            </a:r>
            <a:r>
              <a:rPr lang="fr-FR" baseline="0" dirty="0" smtClean="0"/>
              <a:t> : combien font </a:t>
            </a:r>
            <a:r>
              <a:rPr lang="is-IS" baseline="0" dirty="0" smtClean="0"/>
              <a:t>….. ? Quel calcul a pour résultat ... ?</a:t>
            </a:r>
          </a:p>
          <a:p>
            <a:pPr marL="228600" indent="-228600">
              <a:buAutoNum type="arabicPeriod"/>
            </a:pPr>
            <a:r>
              <a:rPr lang="is-IS" baseline="0" dirty="0" smtClean="0"/>
              <a:t>Mémorisation dans l’ordre : chanter, créer une image mentale, écrire dans l’espace.</a:t>
            </a:r>
          </a:p>
          <a:p>
            <a:pPr marL="228600" indent="-228600">
              <a:buAutoNum type="arabicPeriod"/>
            </a:pPr>
            <a:r>
              <a:rPr lang="fr-FR" dirty="0" smtClean="0"/>
              <a:t>Restitution collective à l’oral</a:t>
            </a:r>
            <a:r>
              <a:rPr lang="fr-FR" baseline="0" dirty="0" smtClean="0"/>
              <a:t> puis à l’écrit sur l’ardoise. </a:t>
            </a:r>
          </a:p>
          <a:p>
            <a:pPr marL="228600" indent="-228600">
              <a:buAutoNum type="arabicPeriod"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4582-85F5-A549-9C46-B37475E386E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670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/>
              <a:t>Révision de la table</a:t>
            </a:r>
            <a:r>
              <a:rPr lang="fr-FR" baseline="0" dirty="0" smtClean="0"/>
              <a:t> : lire silencieusement en individuel, puis en collectif. </a:t>
            </a:r>
            <a:endParaRPr lang="fr-FR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/>
              <a:t>Construction collective de la table jusqu’à 7 (afficher les réponses après recherche)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baseline="0" dirty="0" smtClean="0"/>
              <a:t>Distribution du répertoire individuel.</a:t>
            </a:r>
            <a:endParaRPr lang="fr-FR" dirty="0" smtClean="0"/>
          </a:p>
          <a:p>
            <a:pPr marL="228600" indent="-228600">
              <a:buAutoNum type="arabicPeriod"/>
            </a:pPr>
            <a:r>
              <a:rPr lang="fr-FR" dirty="0" smtClean="0"/>
              <a:t>Lecture collective puis individuelle (sous forme de furet) </a:t>
            </a:r>
          </a:p>
          <a:p>
            <a:pPr marL="228600" indent="-228600">
              <a:buAutoNum type="arabicPeriod"/>
            </a:pPr>
            <a:r>
              <a:rPr lang="fr-FR" dirty="0" smtClean="0"/>
              <a:t>Appropriation</a:t>
            </a:r>
            <a:r>
              <a:rPr lang="fr-FR" baseline="0" dirty="0" smtClean="0"/>
              <a:t> : combien font </a:t>
            </a:r>
            <a:r>
              <a:rPr lang="is-IS" baseline="0" dirty="0" smtClean="0"/>
              <a:t>….. ? Quel calcul a pour résultat ... ?</a:t>
            </a:r>
          </a:p>
          <a:p>
            <a:pPr marL="228600" indent="-228600">
              <a:buAutoNum type="arabicPeriod"/>
            </a:pPr>
            <a:r>
              <a:rPr lang="is-IS" baseline="0" dirty="0" smtClean="0"/>
              <a:t>Mémorisation dans l’ordre : chanter, créer une image mentale, écrire dans l’espace.</a:t>
            </a:r>
          </a:p>
          <a:p>
            <a:pPr marL="228600" indent="-228600">
              <a:buAutoNum type="arabicPeriod"/>
            </a:pPr>
            <a:r>
              <a:rPr lang="fr-FR" dirty="0" smtClean="0"/>
              <a:t>Restitution collective à l’oral</a:t>
            </a:r>
            <a:r>
              <a:rPr lang="fr-FR" baseline="0" dirty="0" smtClean="0"/>
              <a:t> puis à l’écrit sur l’ardoise. </a:t>
            </a:r>
          </a:p>
          <a:p>
            <a:pPr marL="228600" indent="-228600">
              <a:buAutoNum type="arabicPeriod"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4582-85F5-A549-9C46-B37475E386E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67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/>
              <a:t>Révision de la table</a:t>
            </a:r>
            <a:r>
              <a:rPr lang="fr-FR" baseline="0" dirty="0" smtClean="0"/>
              <a:t> : lire silencieusement en individuel, puis en collectif. </a:t>
            </a:r>
            <a:endParaRPr lang="fr-FR" dirty="0" smtClean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fr-FR" dirty="0" smtClean="0"/>
              <a:t>chant dans l’ordre</a:t>
            </a:r>
            <a:endParaRPr lang="fr-FR" baseline="0" dirty="0" smtClean="0"/>
          </a:p>
          <a:p>
            <a:pPr marL="228600" indent="-228600">
              <a:buAutoNum type="arabicPeriod"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4582-85F5-A549-9C46-B37475E386E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670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Déstructuration du répertoire</a:t>
            </a:r>
            <a:r>
              <a:rPr lang="fr-FR" baseline="0" dirty="0" smtClean="0"/>
              <a:t> : réviser en lisant les affichettes dans un ordre aléatoire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4582-85F5-A549-9C46-B37475E386E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08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Faire écrire l’égalité en entier sur l’ardoise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84582-85F5-A549-9C46-B37475E386E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6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05/12/15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05/12/15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3684AB-8B33-E547-9A15-85EC21829A4D}" type="datetimeFigureOut">
              <a:rPr lang="fr-FR" smtClean="0"/>
              <a:t>05/12/15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6FA26-8E40-5D4C-8173-CEEA9B68C3C0}" type="slidenum">
              <a:rPr lang="fr-FR" smtClean="0"/>
              <a:t>‹#›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6.xml"/><Relationship Id="rId5" Type="http://schemas.openxmlformats.org/officeDocument/2006/relationships/slide" Target="slide8.xml"/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table de </a:t>
            </a:r>
            <a:r>
              <a:rPr lang="fr-FR" dirty="0"/>
              <a:t>6</a:t>
            </a:r>
            <a:endParaRPr lang="fr-FR" dirty="0"/>
          </a:p>
        </p:txBody>
      </p:sp>
      <p:sp>
        <p:nvSpPr>
          <p:cNvPr id="4" name="Bouton d'action : Personnalisé 3">
            <a:hlinkClick r:id="rId2" action="ppaction://hlinksldjump" highlightClick="1"/>
          </p:cNvPr>
          <p:cNvSpPr/>
          <p:nvPr/>
        </p:nvSpPr>
        <p:spPr>
          <a:xfrm>
            <a:off x="1661931" y="4052992"/>
            <a:ext cx="2520000" cy="7200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1. Mémorisation jusqu’à 5 + </a:t>
            </a:r>
            <a:r>
              <a:rPr lang="fr-FR" dirty="0"/>
              <a:t>6</a:t>
            </a:r>
            <a:endParaRPr lang="fr-FR" dirty="0"/>
          </a:p>
        </p:txBody>
      </p:sp>
      <p:sp>
        <p:nvSpPr>
          <p:cNvPr id="5" name="Bouton d'action : Personnalisé 4">
            <a:hlinkClick r:id="rId3" action="ppaction://hlinksldjump" highlightClick="1"/>
          </p:cNvPr>
          <p:cNvSpPr/>
          <p:nvPr/>
        </p:nvSpPr>
        <p:spPr>
          <a:xfrm>
            <a:off x="1661931" y="5233127"/>
            <a:ext cx="2520000" cy="7200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  <a:r>
              <a:rPr lang="fr-FR" dirty="0" smtClean="0"/>
              <a:t>. Mémorisation jusqu’à 7 + </a:t>
            </a:r>
            <a:r>
              <a:rPr lang="fr-FR" dirty="0"/>
              <a:t>6</a:t>
            </a:r>
            <a:endParaRPr lang="fr-FR" dirty="0"/>
          </a:p>
        </p:txBody>
      </p:sp>
      <p:sp>
        <p:nvSpPr>
          <p:cNvPr id="6" name="Bouton d'action : Personnalisé 5">
            <a:hlinkClick r:id="rId4" action="ppaction://hlinksldjump" highlightClick="1"/>
          </p:cNvPr>
          <p:cNvSpPr/>
          <p:nvPr/>
        </p:nvSpPr>
        <p:spPr>
          <a:xfrm>
            <a:off x="4918235" y="4052992"/>
            <a:ext cx="2520000" cy="7200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  <a:r>
              <a:rPr lang="fr-FR" dirty="0" smtClean="0"/>
              <a:t>. Mémorisation jusqu’à 9 + </a:t>
            </a:r>
            <a:r>
              <a:rPr lang="fr-FR" dirty="0"/>
              <a:t>6</a:t>
            </a:r>
            <a:endParaRPr lang="fr-FR" dirty="0"/>
          </a:p>
        </p:txBody>
      </p:sp>
      <p:sp>
        <p:nvSpPr>
          <p:cNvPr id="7" name="Bouton d'action : Personnalisé 6">
            <a:hlinkClick r:id="rId5" action="ppaction://hlinksldjump" highlightClick="1"/>
          </p:cNvPr>
          <p:cNvSpPr/>
          <p:nvPr/>
        </p:nvSpPr>
        <p:spPr>
          <a:xfrm>
            <a:off x="4918235" y="5233127"/>
            <a:ext cx="2520000" cy="720000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  <a:r>
              <a:rPr lang="fr-FR" dirty="0" smtClean="0"/>
              <a:t>. Restitution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623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9757" y="2787303"/>
            <a:ext cx="2609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3 + </a:t>
            </a:r>
            <a:r>
              <a:rPr lang="fr-FR" sz="6000" dirty="0">
                <a:latin typeface="Script Ecole 2"/>
                <a:cs typeface="Script Ecole 2"/>
              </a:rPr>
              <a:t>6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 smtClean="0">
                <a:latin typeface="Script Ecole 2"/>
                <a:cs typeface="Script Ecole 2"/>
              </a:rPr>
              <a:t>= </a:t>
            </a:r>
            <a:endParaRPr lang="fr-FR" sz="60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00258" y="2685585"/>
            <a:ext cx="713507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Script Ecole 2"/>
                <a:cs typeface="Script Ecole 2"/>
              </a:rPr>
              <a:t>9</a:t>
            </a:r>
            <a:endParaRPr lang="fr-F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735664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9757" y="2787303"/>
            <a:ext cx="2609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latin typeface="Script Ecole 2"/>
                <a:cs typeface="Script Ecole 2"/>
              </a:rPr>
              <a:t>8</a:t>
            </a:r>
            <a:r>
              <a:rPr lang="fr-FR" sz="6000" dirty="0" smtClean="0">
                <a:latin typeface="Script Ecole 2"/>
                <a:cs typeface="Script Ecole 2"/>
              </a:rPr>
              <a:t> + </a:t>
            </a:r>
            <a:r>
              <a:rPr lang="fr-FR" sz="6000" dirty="0">
                <a:latin typeface="Script Ecole 2"/>
                <a:cs typeface="Script Ecole 2"/>
              </a:rPr>
              <a:t>6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 smtClean="0">
                <a:latin typeface="Script Ecole 2"/>
                <a:cs typeface="Script Ecole 2"/>
              </a:rPr>
              <a:t>= </a:t>
            </a:r>
            <a:endParaRPr lang="fr-FR" sz="60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3484" y="2685585"/>
            <a:ext cx="1167056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Script Ecole 2"/>
                <a:cs typeface="Script Ecole 2"/>
              </a:rPr>
              <a:t>14</a:t>
            </a:r>
            <a:endParaRPr lang="fr-F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133610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9757" y="2787303"/>
            <a:ext cx="2609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6 + </a:t>
            </a:r>
            <a:r>
              <a:rPr lang="fr-FR" sz="6000" dirty="0">
                <a:latin typeface="Script Ecole 2"/>
                <a:cs typeface="Script Ecole 2"/>
              </a:rPr>
              <a:t>6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 smtClean="0">
                <a:latin typeface="Script Ecole 2"/>
                <a:cs typeface="Script Ecole 2"/>
              </a:rPr>
              <a:t>= </a:t>
            </a:r>
            <a:endParaRPr lang="fr-FR" sz="60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3485" y="2685585"/>
            <a:ext cx="1167056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Script Ecole 2"/>
                <a:cs typeface="Script Ecole 2"/>
              </a:rPr>
              <a:t>12</a:t>
            </a:r>
            <a:endParaRPr lang="fr-F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72184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9757" y="2787303"/>
            <a:ext cx="2609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4 + </a:t>
            </a:r>
            <a:r>
              <a:rPr lang="fr-FR" sz="6000" dirty="0">
                <a:latin typeface="Script Ecole 2"/>
                <a:cs typeface="Script Ecole 2"/>
              </a:rPr>
              <a:t>6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 smtClean="0">
                <a:latin typeface="Script Ecole 2"/>
                <a:cs typeface="Script Ecole 2"/>
              </a:rPr>
              <a:t>= </a:t>
            </a:r>
            <a:endParaRPr lang="fr-FR" sz="60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3484" y="2685585"/>
            <a:ext cx="1167056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Script Ecole 2"/>
                <a:cs typeface="Script Ecole 2"/>
              </a:rPr>
              <a:t>10</a:t>
            </a:r>
            <a:endParaRPr lang="fr-F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525575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9757" y="2787303"/>
            <a:ext cx="2623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latin typeface="Script Ecole 2"/>
                <a:cs typeface="Script Ecole 2"/>
              </a:rPr>
              <a:t>9</a:t>
            </a:r>
            <a:r>
              <a:rPr lang="fr-FR" sz="6000" dirty="0" smtClean="0">
                <a:latin typeface="Script Ecole 2"/>
                <a:cs typeface="Script Ecole 2"/>
              </a:rPr>
              <a:t> + </a:t>
            </a:r>
            <a:r>
              <a:rPr lang="fr-FR" sz="6000" dirty="0">
                <a:latin typeface="Script Ecole 2"/>
                <a:cs typeface="Script Ecole 2"/>
              </a:rPr>
              <a:t>6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 smtClean="0">
                <a:latin typeface="Script Ecole 2"/>
                <a:cs typeface="Script Ecole 2"/>
              </a:rPr>
              <a:t>= </a:t>
            </a:r>
            <a:endParaRPr lang="fr-FR" sz="60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3484" y="2685585"/>
            <a:ext cx="1167056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Script Ecole 2"/>
                <a:cs typeface="Script Ecole 2"/>
              </a:rPr>
              <a:t>15</a:t>
            </a:r>
            <a:endParaRPr lang="fr-F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829687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9757" y="2787303"/>
            <a:ext cx="2609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latin typeface="Script Ecole 2"/>
                <a:cs typeface="Script Ecole 2"/>
              </a:rPr>
              <a:t>7</a:t>
            </a:r>
            <a:r>
              <a:rPr lang="fr-FR" sz="6000" dirty="0" smtClean="0">
                <a:latin typeface="Script Ecole 2"/>
                <a:cs typeface="Script Ecole 2"/>
              </a:rPr>
              <a:t> + </a:t>
            </a:r>
            <a:r>
              <a:rPr lang="fr-FR" sz="6000" dirty="0">
                <a:latin typeface="Script Ecole 2"/>
                <a:cs typeface="Script Ecole 2"/>
              </a:rPr>
              <a:t>6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 smtClean="0">
                <a:latin typeface="Script Ecole 2"/>
                <a:cs typeface="Script Ecole 2"/>
              </a:rPr>
              <a:t>= </a:t>
            </a:r>
            <a:endParaRPr lang="fr-FR" sz="60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73484" y="2685585"/>
            <a:ext cx="1167056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Script Ecole 2"/>
                <a:cs typeface="Script Ecole 2"/>
              </a:rPr>
              <a:t>13</a:t>
            </a:r>
            <a:endParaRPr lang="fr-F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98281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9757" y="2787303"/>
            <a:ext cx="2609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>
                <a:latin typeface="Script Ecole 2"/>
                <a:cs typeface="Script Ecole 2"/>
              </a:rPr>
              <a:t>5</a:t>
            </a:r>
            <a:r>
              <a:rPr lang="fr-FR" sz="6000" dirty="0" smtClean="0">
                <a:latin typeface="Script Ecole 2"/>
                <a:cs typeface="Script Ecole 2"/>
              </a:rPr>
              <a:t> + </a:t>
            </a:r>
            <a:r>
              <a:rPr lang="fr-FR" sz="6000" dirty="0">
                <a:latin typeface="Script Ecole 2"/>
                <a:cs typeface="Script Ecole 2"/>
              </a:rPr>
              <a:t>6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 smtClean="0">
                <a:latin typeface="Script Ecole 2"/>
                <a:cs typeface="Script Ecole 2"/>
              </a:rPr>
              <a:t>= </a:t>
            </a:r>
            <a:endParaRPr lang="fr-FR" sz="60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93998" y="2685585"/>
            <a:ext cx="1126029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Script Ecole 2"/>
                <a:cs typeface="Script Ecole 2"/>
              </a:rPr>
              <a:t>11</a:t>
            </a:r>
            <a:endParaRPr lang="fr-F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639903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09757" y="2787303"/>
            <a:ext cx="26090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>
                <a:latin typeface="Script Ecole 2"/>
                <a:cs typeface="Script Ecole 2"/>
              </a:rPr>
              <a:t>2 + </a:t>
            </a:r>
            <a:r>
              <a:rPr lang="fr-FR" sz="6000" dirty="0">
                <a:latin typeface="Script Ecole 2"/>
                <a:cs typeface="Script Ecole 2"/>
              </a:rPr>
              <a:t>6</a:t>
            </a:r>
            <a:r>
              <a:rPr lang="fr-FR" sz="6000" dirty="0" smtClean="0">
                <a:latin typeface="Script Ecole 2"/>
                <a:cs typeface="Script Ecole 2"/>
              </a:rPr>
              <a:t> </a:t>
            </a:r>
            <a:r>
              <a:rPr lang="fr-FR" sz="6000" dirty="0" smtClean="0">
                <a:latin typeface="Script Ecole 2"/>
                <a:cs typeface="Script Ecole 2"/>
              </a:rPr>
              <a:t>= </a:t>
            </a:r>
            <a:endParaRPr lang="fr-FR" sz="60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08825" y="2685585"/>
            <a:ext cx="696375" cy="120032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Script Ecole 2"/>
                <a:cs typeface="Script Ecole 2"/>
              </a:rPr>
              <a:t>8</a:t>
            </a:r>
            <a:endParaRPr lang="fr-FR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423487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/>
          <p:nvPr/>
        </p:nvSpPr>
        <p:spPr>
          <a:xfrm>
            <a:off x="3891351" y="2823584"/>
            <a:ext cx="1391699" cy="1242918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01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Mémorisation </a:t>
            </a:r>
            <a:r>
              <a:rPr lang="fr-FR" dirty="0" smtClean="0"/>
              <a:t>jusqu’à </a:t>
            </a:r>
            <a:r>
              <a:rPr lang="fr-FR" dirty="0" smtClean="0"/>
              <a:t>5 + </a:t>
            </a:r>
            <a:r>
              <a:rPr lang="fr-FR" dirty="0"/>
              <a:t>6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19047"/>
              </p:ext>
            </p:extLst>
          </p:nvPr>
        </p:nvGraphicFramePr>
        <p:xfrm>
          <a:off x="1524000" y="17907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Table d’addition de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Egalités associées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0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+ 0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1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+ 1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2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baseline="0" dirty="0" smtClean="0">
                          <a:latin typeface="Script Ecole 2"/>
                          <a:cs typeface="Script Ecole 2"/>
                        </a:rPr>
                        <a:t>+ 2 =</a:t>
                      </a: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3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+ 3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4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+ 4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5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</a:t>
                      </a:r>
                      <a:r>
                        <a:rPr lang="fr-FR" baseline="0" dirty="0" smtClean="0">
                          <a:latin typeface="Script Ecole 2"/>
                          <a:cs typeface="Script Ecole 2"/>
                        </a:rPr>
                        <a:t> 5 = </a:t>
                      </a: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456342" y="215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6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498432" y="215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6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56342" y="252833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498432" y="252833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456342" y="28976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8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98432" y="28976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8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56342" y="3266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498432" y="3266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3456342" y="36516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10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98432" y="402087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11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456342" y="4017536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11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498432" y="36515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10</a:t>
            </a:r>
            <a:endParaRPr lang="fr-FR" b="1" dirty="0"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228440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/>
          <p:nvPr/>
        </p:nvSpPr>
        <p:spPr>
          <a:xfrm>
            <a:off x="3891351" y="2823584"/>
            <a:ext cx="1391699" cy="1242918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2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. </a:t>
            </a:r>
            <a:r>
              <a:rPr lang="fr-FR" dirty="0" smtClean="0"/>
              <a:t>Mémorisation </a:t>
            </a:r>
            <a:r>
              <a:rPr lang="fr-FR" dirty="0" smtClean="0"/>
              <a:t>jusqu’à 7 + </a:t>
            </a:r>
            <a:r>
              <a:rPr lang="fr-FR" dirty="0"/>
              <a:t>6</a:t>
            </a:r>
            <a:endParaRPr lang="fr-FR" dirty="0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82945"/>
              </p:ext>
            </p:extLst>
          </p:nvPr>
        </p:nvGraphicFramePr>
        <p:xfrm>
          <a:off x="1524000" y="17907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Table d’addition de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Egalités associées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0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+ 0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1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+ 1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2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baseline="0" dirty="0" smtClean="0">
                          <a:latin typeface="Script Ecole 2"/>
                          <a:cs typeface="Script Ecole 2"/>
                        </a:rPr>
                        <a:t>+ 2 =</a:t>
                      </a: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3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+ 3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4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+ 4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5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</a:t>
                      </a:r>
                      <a:r>
                        <a:rPr lang="fr-FR" baseline="0" dirty="0" smtClean="0">
                          <a:latin typeface="Script Ecole 2"/>
                          <a:cs typeface="Script Ecole 2"/>
                        </a:rPr>
                        <a:t> 5 = </a:t>
                      </a: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+ 6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7 + 6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+ 7 =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ZoneTexte 36"/>
          <p:cNvSpPr txBox="1"/>
          <p:nvPr/>
        </p:nvSpPr>
        <p:spPr>
          <a:xfrm>
            <a:off x="3456342" y="215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6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498432" y="215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6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3456342" y="252833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6498432" y="252833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3456342" y="28976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8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498432" y="28976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8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456342" y="3266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498432" y="3266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456342" y="36516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10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498432" y="402087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11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456342" y="4017536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11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6498432" y="36515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10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4970492" y="4390210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12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456342" y="4758182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13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511541" y="4759542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13</a:t>
            </a:r>
            <a:endParaRPr lang="fr-FR" b="1" dirty="0"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4813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/>
          <p:nvPr/>
        </p:nvSpPr>
        <p:spPr>
          <a:xfrm>
            <a:off x="3891351" y="2823584"/>
            <a:ext cx="1391699" cy="1242918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24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Mémorisation jusqu’à 9 + </a:t>
            </a:r>
            <a:r>
              <a:rPr lang="fr-FR" dirty="0"/>
              <a:t>6</a:t>
            </a:r>
            <a:endParaRPr lang="fr-FR" dirty="0"/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445305"/>
              </p:ext>
            </p:extLst>
          </p:nvPr>
        </p:nvGraphicFramePr>
        <p:xfrm>
          <a:off x="1524000" y="17907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Table d’addition de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Egalités associées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0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+ 0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1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+ 1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2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baseline="0" dirty="0" smtClean="0">
                          <a:latin typeface="Script Ecole 2"/>
                          <a:cs typeface="Script Ecole 2"/>
                        </a:rPr>
                        <a:t>+ 2 =</a:t>
                      </a: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3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+ 3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4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+ 4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5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</a:t>
                      </a:r>
                      <a:r>
                        <a:rPr lang="fr-FR" baseline="0" dirty="0" smtClean="0">
                          <a:latin typeface="Script Ecole 2"/>
                          <a:cs typeface="Script Ecole 2"/>
                        </a:rPr>
                        <a:t> 5 = </a:t>
                      </a: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+ 6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7 + 6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+ 7 =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8 + 6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+ 8 =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9 + 6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+ 9 =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3456342" y="215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6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498432" y="215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6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456342" y="252833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498432" y="252833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456342" y="28976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8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498432" y="28976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8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56342" y="3266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498432" y="3266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456342" y="36516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10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498432" y="402087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11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3456342" y="4017536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11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498432" y="36515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10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970492" y="4390210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12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456342" y="4758182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13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6511541" y="4759542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13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456342" y="51288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14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518433" y="51288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14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456342" y="5498206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15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6529315" y="5498206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15</a:t>
            </a:r>
            <a:endParaRPr lang="fr-FR" b="1" dirty="0"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375383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uton d'action : Accueil 1">
            <a:hlinkClick r:id="" action="ppaction://hlinkshowjump?jump=firstslide" highlightClick="1"/>
          </p:cNvPr>
          <p:cNvSpPr/>
          <p:nvPr/>
        </p:nvSpPr>
        <p:spPr>
          <a:xfrm>
            <a:off x="3891351" y="2823584"/>
            <a:ext cx="1391699" cy="1242918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868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. Mémorisation dans un ordre aléatoire</a:t>
            </a:r>
            <a:endParaRPr lang="fr-FR" dirty="0"/>
          </a:p>
        </p:txBody>
      </p:sp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24988"/>
              </p:ext>
            </p:extLst>
          </p:nvPr>
        </p:nvGraphicFramePr>
        <p:xfrm>
          <a:off x="1524000" y="17907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Table d’addition de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Egalités associées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0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+ 0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1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+ 1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2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baseline="0" dirty="0" smtClean="0">
                          <a:latin typeface="Script Ecole 2"/>
                          <a:cs typeface="Script Ecole 2"/>
                        </a:rPr>
                        <a:t>+ 2 =</a:t>
                      </a: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3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+ 3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4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+ 4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5 +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</a:t>
                      </a: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</a:t>
                      </a:r>
                      <a:r>
                        <a:rPr lang="fr-FR" baseline="0" dirty="0" smtClean="0">
                          <a:latin typeface="Script Ecole 2"/>
                          <a:cs typeface="Script Ecole 2"/>
                        </a:rPr>
                        <a:t> 5 = </a:t>
                      </a: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+ 6 =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7 + 6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+ 7 =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8 + 6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+ 8 =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9 + 6 = </a:t>
                      </a:r>
                      <a:endParaRPr lang="fr-FR" dirty="0">
                        <a:latin typeface="Script Ecole 2"/>
                        <a:cs typeface="Script Ecole 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Script Ecole 2"/>
                          <a:cs typeface="Script Ecole 2"/>
                        </a:rPr>
                        <a:t>6 + 9 =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ZoneTexte 44"/>
          <p:cNvSpPr txBox="1"/>
          <p:nvPr/>
        </p:nvSpPr>
        <p:spPr>
          <a:xfrm>
            <a:off x="3456342" y="215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6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498432" y="215900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6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456342" y="252833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6498432" y="2528332"/>
            <a:ext cx="31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7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456342" y="28976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8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6498432" y="28976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8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56342" y="3266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6498432" y="32669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Script Ecole 2"/>
                <a:cs typeface="Script Ecole 2"/>
              </a:rPr>
              <a:t>9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3456342" y="36516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10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498432" y="4020878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11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3456342" y="4017536"/>
            <a:ext cx="42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11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498432" y="365154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10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4970492" y="4390210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12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3456342" y="4758182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13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6511541" y="4759542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13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3456342" y="51288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14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518433" y="512887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14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456342" y="5498206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15</a:t>
            </a:r>
            <a:endParaRPr lang="fr-FR" b="1" dirty="0">
              <a:latin typeface="Script Ecole 2"/>
              <a:cs typeface="Script Ecole 2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6529315" y="5498206"/>
            <a:ext cx="430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Script Ecole 2"/>
                <a:cs typeface="Script Ecole 2"/>
              </a:rPr>
              <a:t>15</a:t>
            </a:r>
            <a:endParaRPr lang="fr-FR" b="1" dirty="0"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90149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7266" y="1161381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Script Ecole 2"/>
                <a:cs typeface="Script Ecole 2"/>
              </a:rPr>
              <a:t>2</a:t>
            </a:r>
            <a:r>
              <a:rPr lang="fr-FR" sz="2400" dirty="0" smtClean="0">
                <a:latin typeface="Script Ecole 2"/>
                <a:cs typeface="Script Ecole 2"/>
              </a:rPr>
              <a:t>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>
                <a:latin typeface="Script Ecole 2"/>
                <a:cs typeface="Script Ecole 2"/>
              </a:rPr>
              <a:t>8</a:t>
            </a:r>
            <a:endParaRPr lang="fr-FR" sz="2400" dirty="0">
              <a:latin typeface="Script Ecole 2"/>
              <a:cs typeface="Script Ecole 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13010" y="467492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Script Ecole 2"/>
                <a:cs typeface="Script Ecole 2"/>
              </a:rPr>
              <a:t>9</a:t>
            </a:r>
            <a:r>
              <a:rPr lang="fr-FR" sz="2400" dirty="0" smtClean="0">
                <a:latin typeface="Script Ecole 2"/>
                <a:cs typeface="Script Ecole 2"/>
              </a:rPr>
              <a:t>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 smtClean="0">
                <a:latin typeface="Script Ecole 2"/>
                <a:cs typeface="Script Ecole 2"/>
              </a:rPr>
              <a:t>15</a:t>
            </a:r>
            <a:endParaRPr lang="fr-FR" sz="2400" dirty="0">
              <a:latin typeface="Script Ecole 2"/>
              <a:cs typeface="Script Ecole 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8588" y="2698608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Script Ecole 2"/>
                <a:cs typeface="Script Ecole 2"/>
              </a:rPr>
              <a:t>5</a:t>
            </a:r>
            <a:r>
              <a:rPr lang="fr-FR" sz="2400" dirty="0" smtClean="0">
                <a:latin typeface="Script Ecole 2"/>
                <a:cs typeface="Script Ecole 2"/>
              </a:rPr>
              <a:t>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 smtClean="0">
                <a:latin typeface="Script Ecole 2"/>
                <a:cs typeface="Script Ecole 2"/>
              </a:rPr>
              <a:t>11</a:t>
            </a:r>
            <a:endParaRPr lang="fr-FR" sz="2400" dirty="0">
              <a:latin typeface="Script Ecole 2"/>
              <a:cs typeface="Script Ecole 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5913" y="2407529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Script Ecole 2"/>
                <a:cs typeface="Script Ecole 2"/>
              </a:rPr>
              <a:t>1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>
                <a:latin typeface="Script Ecole 2"/>
                <a:cs typeface="Script Ecole 2"/>
              </a:rPr>
              <a:t>7</a:t>
            </a:r>
            <a:endParaRPr lang="fr-FR" sz="2400" dirty="0">
              <a:latin typeface="Script Ecole 2"/>
              <a:cs typeface="Script Ecole 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1190" y="4035418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Script Ecole 2"/>
                <a:cs typeface="Script Ecole 2"/>
              </a:rPr>
              <a:t>7</a:t>
            </a:r>
            <a:r>
              <a:rPr lang="fr-FR" sz="2400" dirty="0" smtClean="0">
                <a:latin typeface="Script Ecole 2"/>
                <a:cs typeface="Script Ecole 2"/>
              </a:rPr>
              <a:t>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 smtClean="0">
                <a:latin typeface="Script Ecole 2"/>
                <a:cs typeface="Script Ecole 2"/>
              </a:rPr>
              <a:t>13</a:t>
            </a:r>
            <a:endParaRPr lang="fr-FR" sz="2400" dirty="0">
              <a:latin typeface="Script Ecole 2"/>
              <a:cs typeface="Script Ecole 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83363" y="5207573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Script Ecole 2"/>
                <a:cs typeface="Script Ecole 2"/>
              </a:rPr>
              <a:t>3</a:t>
            </a:r>
            <a:r>
              <a:rPr lang="fr-FR" sz="2400" dirty="0" smtClean="0">
                <a:latin typeface="Script Ecole 2"/>
                <a:cs typeface="Script Ecole 2"/>
              </a:rPr>
              <a:t>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>
                <a:latin typeface="Script Ecole 2"/>
                <a:cs typeface="Script Ecole 2"/>
              </a:rPr>
              <a:t>9</a:t>
            </a:r>
            <a:endParaRPr lang="fr-FR" sz="2400" dirty="0">
              <a:latin typeface="Script Ecole 2"/>
              <a:cs typeface="Script Ecole 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8588" y="4625415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Script Ecole 2"/>
                <a:cs typeface="Script Ecole 2"/>
              </a:rPr>
              <a:t>8</a:t>
            </a:r>
            <a:r>
              <a:rPr lang="fr-FR" sz="2400" dirty="0" smtClean="0">
                <a:latin typeface="Script Ecole 2"/>
                <a:cs typeface="Script Ecole 2"/>
              </a:rPr>
              <a:t>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 smtClean="0">
                <a:latin typeface="Script Ecole 2"/>
                <a:cs typeface="Script Ecole 2"/>
              </a:rPr>
              <a:t>14</a:t>
            </a:r>
            <a:endParaRPr lang="fr-FR" sz="2400" dirty="0">
              <a:latin typeface="Script Ecole 2"/>
              <a:cs typeface="Script Ecole 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38215" y="2407529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Script Ecole 2"/>
                <a:cs typeface="Script Ecole 2"/>
              </a:rPr>
              <a:t>4</a:t>
            </a:r>
            <a:r>
              <a:rPr lang="fr-FR" sz="2400" dirty="0" smtClean="0">
                <a:latin typeface="Script Ecole 2"/>
                <a:cs typeface="Script Ecole 2"/>
              </a:rPr>
              <a:t>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 smtClean="0">
                <a:latin typeface="Script Ecole 2"/>
                <a:cs typeface="Script Ecole 2"/>
              </a:rPr>
              <a:t>10</a:t>
            </a:r>
            <a:endParaRPr lang="fr-FR" sz="2400" dirty="0">
              <a:latin typeface="Script Ecole 2"/>
              <a:cs typeface="Script Ecole 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3363" y="467492"/>
            <a:ext cx="1852173" cy="5821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+ </a:t>
            </a:r>
            <a:r>
              <a:rPr lang="fr-FR" sz="2400" dirty="0">
                <a:latin typeface="Script Ecole 2"/>
                <a:cs typeface="Script Ecole 2"/>
              </a:rPr>
              <a:t>6</a:t>
            </a:r>
            <a:r>
              <a:rPr lang="fr-FR" sz="2400" dirty="0" smtClean="0">
                <a:latin typeface="Script Ecole 2"/>
                <a:cs typeface="Script Ecole 2"/>
              </a:rPr>
              <a:t> </a:t>
            </a:r>
            <a:r>
              <a:rPr lang="fr-FR" sz="2400" dirty="0" smtClean="0">
                <a:latin typeface="Script Ecole 2"/>
                <a:cs typeface="Script Ecole 2"/>
              </a:rPr>
              <a:t>= </a:t>
            </a:r>
            <a:r>
              <a:rPr lang="fr-FR" sz="2400" dirty="0" smtClean="0">
                <a:latin typeface="Script Ecole 2"/>
                <a:cs typeface="Script Ecole 2"/>
              </a:rPr>
              <a:t>12</a:t>
            </a:r>
            <a:endParaRPr lang="fr-FR" sz="2400" dirty="0">
              <a:latin typeface="Script Ecole 2"/>
              <a:cs typeface="Script Ecole 2"/>
            </a:endParaRPr>
          </a:p>
        </p:txBody>
      </p:sp>
    </p:spTree>
    <p:extLst>
      <p:ext uri="{BB962C8B-B14F-4D97-AF65-F5344CB8AC3E}">
        <p14:creationId xmlns:p14="http://schemas.microsoft.com/office/powerpoint/2010/main" val="191743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Civique.thmx</Template>
  <TotalTime>548</TotalTime>
  <Words>790</Words>
  <Application>Microsoft Macintosh PowerPoint</Application>
  <PresentationFormat>Présentation à l'écran (4:3)</PresentationFormat>
  <Paragraphs>202</Paragraphs>
  <Slides>18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Civique</vt:lpstr>
      <vt:lpstr>La table de 6</vt:lpstr>
      <vt:lpstr>1. Mémorisation jusqu’à 5 + 6</vt:lpstr>
      <vt:lpstr>Présentation PowerPoint</vt:lpstr>
      <vt:lpstr>2. Mémorisation jusqu’à 7 + 6</vt:lpstr>
      <vt:lpstr>Présentation PowerPoint</vt:lpstr>
      <vt:lpstr>3. Mémorisation jusqu’à 9 + 6</vt:lpstr>
      <vt:lpstr>Présentation PowerPoint</vt:lpstr>
      <vt:lpstr>4. Mémorisation dans un ordre aléatoire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table de 5</dc:title>
  <dc:creator>Marie Gabriel</dc:creator>
  <cp:lastModifiedBy>Marie Gabriel</cp:lastModifiedBy>
  <cp:revision>15</cp:revision>
  <dcterms:created xsi:type="dcterms:W3CDTF">2015-11-30T20:21:13Z</dcterms:created>
  <dcterms:modified xsi:type="dcterms:W3CDTF">2015-12-05T19:52:30Z</dcterms:modified>
</cp:coreProperties>
</file>