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72"/>
  </p:notesMasterIdLst>
  <p:sldIdLst>
    <p:sldId id="256" r:id="rId2"/>
    <p:sldId id="257" r:id="rId3"/>
    <p:sldId id="298" r:id="rId4"/>
    <p:sldId id="258" r:id="rId5"/>
    <p:sldId id="260" r:id="rId6"/>
    <p:sldId id="261" r:id="rId7"/>
    <p:sldId id="262" r:id="rId8"/>
    <p:sldId id="263" r:id="rId9"/>
    <p:sldId id="264" r:id="rId10"/>
    <p:sldId id="294" r:id="rId11"/>
    <p:sldId id="265" r:id="rId12"/>
    <p:sldId id="273" r:id="rId13"/>
    <p:sldId id="267" r:id="rId14"/>
    <p:sldId id="268" r:id="rId15"/>
    <p:sldId id="269" r:id="rId16"/>
    <p:sldId id="270" r:id="rId17"/>
    <p:sldId id="271" r:id="rId18"/>
    <p:sldId id="272" r:id="rId19"/>
    <p:sldId id="295" r:id="rId20"/>
    <p:sldId id="274" r:id="rId21"/>
    <p:sldId id="279" r:id="rId22"/>
    <p:sldId id="275" r:id="rId23"/>
    <p:sldId id="276" r:id="rId24"/>
    <p:sldId id="280" r:id="rId25"/>
    <p:sldId id="277" r:id="rId26"/>
    <p:sldId id="283" r:id="rId27"/>
    <p:sldId id="278" r:id="rId28"/>
    <p:sldId id="281" r:id="rId29"/>
    <p:sldId id="282" r:id="rId30"/>
    <p:sldId id="296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297" r:id="rId7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054"/>
    <a:srgbClr val="FFE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1" autoAdjust="0"/>
  </p:normalViewPr>
  <p:slideViewPr>
    <p:cSldViewPr snapToGrid="0" snapToObjects="1" showGuides="1">
      <p:cViewPr varScale="1">
        <p:scale>
          <a:sx n="94" d="100"/>
          <a:sy n="94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FBA99-3CB5-FC49-BB9D-5C57E1266C16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0F87E-A769-2549-B489-566FF92FF2E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28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Procédure</a:t>
            </a:r>
            <a:r>
              <a:rPr lang="fr-FR" baseline="0" dirty="0" smtClean="0"/>
              <a:t> : Je dis le calcul. Vous le répétez dans votre tête, vous l’écrivez sur l’ardoise, vous calculez, vous écrivez le résultat, vous levez au signal (5 secondes).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0F87E-A769-2549-B489-566FF92FF2E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0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Procédure</a:t>
            </a:r>
            <a:r>
              <a:rPr lang="fr-FR" baseline="0" dirty="0" smtClean="0"/>
              <a:t> : Je dis le calcul. Vous le répétez dans votre tête, vous l’écrivez sur l’ardoise, vous calculez, vous écrivez le résultat, vous levez au signal (5 secondes).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0F87E-A769-2549-B489-566FF92FF2E4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0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4B50F8B-5338-0E47-AB1E-E86ED9A17139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FABE852-9002-B74F-BE26-43D42E2E1BF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20.xml"/><Relationship Id="rId5" Type="http://schemas.openxmlformats.org/officeDocument/2006/relationships/slide" Target="slide31.xml"/><Relationship Id="rId6" Type="http://schemas.openxmlformats.org/officeDocument/2006/relationships/slide" Target="slide40.xml"/><Relationship Id="rId7" Type="http://schemas.openxmlformats.org/officeDocument/2006/relationships/slide" Target="slide49.xml"/><Relationship Id="rId8" Type="http://schemas.openxmlformats.org/officeDocument/2006/relationships/slide" Target="slide60.xml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Ajouter ou enlever mentalement 1 ou 2</a:t>
            </a:r>
            <a:endParaRPr lang="fr-FR" dirty="0"/>
          </a:p>
        </p:txBody>
      </p:sp>
      <p:sp>
        <p:nvSpPr>
          <p:cNvPr id="4" name="Bouton d'action : Personnalisé 3">
            <a:hlinkClick r:id="rId2" action="ppaction://hlinksldjump" highlightClick="1"/>
          </p:cNvPr>
          <p:cNvSpPr/>
          <p:nvPr/>
        </p:nvSpPr>
        <p:spPr>
          <a:xfrm>
            <a:off x="7098581" y="251594"/>
            <a:ext cx="1800000" cy="7200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Ajouter </a:t>
            </a:r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" name="Bouton d'action : Personnalisé 4">
            <a:hlinkClick r:id="rId3" action="ppaction://hlinksldjump" highlightClick="1"/>
          </p:cNvPr>
          <p:cNvSpPr/>
          <p:nvPr/>
        </p:nvSpPr>
        <p:spPr>
          <a:xfrm>
            <a:off x="7098581" y="1111747"/>
            <a:ext cx="1800000" cy="7200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Retirer </a:t>
            </a:r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" name="Bouton d'action : Personnalisé 5">
            <a:hlinkClick r:id="rId4" action="ppaction://hlinksldjump" highlightClick="1"/>
          </p:cNvPr>
          <p:cNvSpPr/>
          <p:nvPr/>
        </p:nvSpPr>
        <p:spPr>
          <a:xfrm>
            <a:off x="7098581" y="3121230"/>
            <a:ext cx="1800000" cy="7200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Ajouter 2</a:t>
            </a:r>
            <a:endParaRPr lang="fr-FR" dirty="0"/>
          </a:p>
        </p:txBody>
      </p:sp>
      <p:sp>
        <p:nvSpPr>
          <p:cNvPr id="7" name="Bouton d'action : Personnalisé 6">
            <a:hlinkClick r:id="rId5" action="ppaction://hlinksldjump" highlightClick="1"/>
          </p:cNvPr>
          <p:cNvSpPr/>
          <p:nvPr/>
        </p:nvSpPr>
        <p:spPr>
          <a:xfrm>
            <a:off x="7098581" y="1971900"/>
            <a:ext cx="1800000" cy="7200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Entrainement : </a:t>
            </a:r>
          </a:p>
          <a:p>
            <a:pPr algn="ctr"/>
            <a:r>
              <a:rPr lang="fr-FR" dirty="0" smtClean="0"/>
              <a:t>+ 1 et - 1</a:t>
            </a:r>
            <a:endParaRPr lang="fr-FR" dirty="0" smtClean="0"/>
          </a:p>
        </p:txBody>
      </p:sp>
      <p:sp>
        <p:nvSpPr>
          <p:cNvPr id="3" name="Bouton d'action : Personnalisé 2">
            <a:hlinkClick r:id="rId6" action="ppaction://hlinksldjump" highlightClick="1"/>
          </p:cNvPr>
          <p:cNvSpPr/>
          <p:nvPr/>
        </p:nvSpPr>
        <p:spPr>
          <a:xfrm>
            <a:off x="7098581" y="3978900"/>
            <a:ext cx="1800000" cy="7200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Retirer 2</a:t>
            </a:r>
            <a:endParaRPr lang="fr-FR" dirty="0"/>
          </a:p>
        </p:txBody>
      </p:sp>
      <p:sp>
        <p:nvSpPr>
          <p:cNvPr id="8" name="Bouton d'action : Personnalisé 7">
            <a:hlinkClick r:id="rId7" action="ppaction://hlinksldjump" highlightClick="1"/>
          </p:cNvPr>
          <p:cNvSpPr/>
          <p:nvPr/>
        </p:nvSpPr>
        <p:spPr>
          <a:xfrm>
            <a:off x="7098581" y="4836570"/>
            <a:ext cx="1800000" cy="7200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Entrainement : </a:t>
            </a:r>
          </a:p>
          <a:p>
            <a:pPr algn="ctr"/>
            <a:r>
              <a:rPr lang="fr-FR" dirty="0" smtClean="0"/>
              <a:t>+ 2 et - 2</a:t>
            </a:r>
            <a:endParaRPr lang="fr-FR" dirty="0"/>
          </a:p>
        </p:txBody>
      </p:sp>
      <p:sp>
        <p:nvSpPr>
          <p:cNvPr id="9" name="Bouton d'action : Personnalisé 8">
            <a:hlinkClick r:id="rId8" action="ppaction://hlinksldjump" highlightClick="1"/>
          </p:cNvPr>
          <p:cNvSpPr/>
          <p:nvPr/>
        </p:nvSpPr>
        <p:spPr>
          <a:xfrm>
            <a:off x="7098581" y="5903857"/>
            <a:ext cx="1800000" cy="7200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Entrainement : </a:t>
            </a:r>
          </a:p>
          <a:p>
            <a:pPr algn="ctr"/>
            <a:r>
              <a:rPr lang="fr-FR" dirty="0" smtClean="0"/>
              <a:t>+ 1, + 2, - 1, - 2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026467" y="3881760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à des nombres de 1 à 59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08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3786850" y="2876139"/>
            <a:ext cx="1533770" cy="10800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04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. Retirer 1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922966" y="2694295"/>
            <a:ext cx="466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24 - 1 =</a:t>
            </a:r>
            <a:endParaRPr lang="fr-FR" sz="6000" dirty="0">
              <a:latin typeface="Script Ecole 2"/>
              <a:cs typeface="Script Ecole 2"/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832853"/>
              </p:ext>
            </p:extLst>
          </p:nvPr>
        </p:nvGraphicFramePr>
        <p:xfrm>
          <a:off x="492600" y="4549750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31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Ellipse 48"/>
          <p:cNvSpPr>
            <a:spLocks noChangeAspect="1"/>
          </p:cNvSpPr>
          <p:nvPr/>
        </p:nvSpPr>
        <p:spPr>
          <a:xfrm>
            <a:off x="3292644" y="5026279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5012200" y="2663620"/>
            <a:ext cx="136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Script Ecole 2"/>
                <a:cs typeface="Script Ecole 2"/>
              </a:rPr>
              <a:t>23</a:t>
            </a:r>
            <a:endParaRPr lang="fr-FR" sz="6000" dirty="0">
              <a:solidFill>
                <a:schemeClr val="accent1">
                  <a:lumMod val="50000"/>
                </a:schemeClr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55535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191E-6 -2.18367E-6 L -0.02031 0.03979 C -0.02465 0.04881 -0.03107 0.05413 -0.03767 0.05413 C -0.04547 0.05413 -0.05155 0.04881 -0.05571 0.03979 L -0.07619 -2.18367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8" y="27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 animBg="1"/>
      <p:bldP spid="49" grpId="1" animBg="1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1922966" y="2694295"/>
            <a:ext cx="466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30 </a:t>
            </a:r>
            <a:r>
              <a:rPr lang="fr-FR" sz="6000" dirty="0">
                <a:latin typeface="Script Ecole 2"/>
                <a:cs typeface="Script Ecole 2"/>
              </a:rPr>
              <a:t>-</a:t>
            </a:r>
            <a:r>
              <a:rPr lang="fr-FR" sz="6000" dirty="0" smtClean="0">
                <a:latin typeface="Script Ecole 2"/>
                <a:cs typeface="Script Ecole 2"/>
              </a:rPr>
              <a:t> 1 =</a:t>
            </a:r>
            <a:endParaRPr lang="fr-FR" sz="6000" dirty="0">
              <a:latin typeface="Script Ecole 2"/>
              <a:cs typeface="Script Ecole 2"/>
            </a:endParaRP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832853"/>
              </p:ext>
            </p:extLst>
          </p:nvPr>
        </p:nvGraphicFramePr>
        <p:xfrm>
          <a:off x="492600" y="4549750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31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Ellipse 28"/>
          <p:cNvSpPr>
            <a:spLocks noChangeAspect="1"/>
          </p:cNvSpPr>
          <p:nvPr/>
        </p:nvSpPr>
        <p:spPr>
          <a:xfrm>
            <a:off x="7373158" y="5026279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012200" y="2663620"/>
            <a:ext cx="136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Script Ecole 2"/>
                <a:cs typeface="Script Ecole 2"/>
              </a:rPr>
              <a:t>29</a:t>
            </a:r>
            <a:endParaRPr lang="fr-FR" sz="6000" dirty="0">
              <a:solidFill>
                <a:schemeClr val="accent1">
                  <a:lumMod val="50000"/>
                </a:schemeClr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33874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3447E-6 -4.78834E-7 L -0.01909 0.05297 C -0.02325 0.065 -0.02933 0.07194 -0.03557 0.07194 C -0.04286 0.07194 -0.04859 0.065 -0.05258 0.05297 L -0.07185 -4.78834E-7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3" y="35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29" grpId="1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308" y="1905506"/>
            <a:ext cx="85053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Arial"/>
                <a:cs typeface="Arial"/>
              </a:rPr>
              <a:t>Quand on enlève 1, c’est une </a:t>
            </a: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unité</a:t>
            </a:r>
            <a:r>
              <a:rPr lang="fr-FR" sz="3200" dirty="0" smtClean="0">
                <a:latin typeface="Arial"/>
                <a:cs typeface="Arial"/>
              </a:rPr>
              <a:t> : c’est comme si on demande </a:t>
            </a:r>
            <a:r>
              <a:rPr lang="fr-FR" sz="3200" b="1" dirty="0" smtClean="0">
                <a:latin typeface="Arial"/>
                <a:cs typeface="Arial"/>
              </a:rPr>
              <a:t>le nombre précédent</a:t>
            </a:r>
            <a:r>
              <a:rPr lang="fr-FR" sz="3200" dirty="0" smtClean="0">
                <a:latin typeface="Arial"/>
                <a:cs typeface="Arial"/>
              </a:rPr>
              <a:t>, ou si on recule d’une case sur la frise numérique : </a:t>
            </a:r>
          </a:p>
          <a:p>
            <a:endParaRPr lang="fr-FR" sz="3200" dirty="0">
              <a:latin typeface="Arial"/>
              <a:cs typeface="Arial"/>
            </a:endParaRPr>
          </a:p>
          <a:p>
            <a:r>
              <a:rPr lang="fr-FR" sz="3200" dirty="0">
                <a:latin typeface="Arial"/>
                <a:cs typeface="Arial"/>
              </a:rPr>
              <a:t>Exemple : </a:t>
            </a:r>
            <a:r>
              <a:rPr lang="fr-FR" sz="3200" dirty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8</a:t>
            </a:r>
            <a:r>
              <a:rPr lang="fr-FR" sz="3200" dirty="0">
                <a:latin typeface="Arial"/>
                <a:cs typeface="Arial"/>
              </a:rPr>
              <a:t> </a:t>
            </a:r>
            <a:r>
              <a:rPr lang="fr-FR" sz="3200" dirty="0" smtClean="0">
                <a:latin typeface="Arial"/>
                <a:cs typeface="Arial"/>
              </a:rPr>
              <a:t>- </a:t>
            </a:r>
            <a:r>
              <a:rPr lang="fr-FR" sz="3200" dirty="0" smtClean="0">
                <a:solidFill>
                  <a:srgbClr val="008000"/>
                </a:solidFill>
                <a:latin typeface="Arial"/>
                <a:cs typeface="Arial"/>
              </a:rPr>
              <a:t>1</a:t>
            </a:r>
            <a:r>
              <a:rPr lang="fr-FR" sz="3200" dirty="0" smtClean="0">
                <a:latin typeface="Arial"/>
                <a:cs typeface="Arial"/>
              </a:rPr>
              <a:t> </a:t>
            </a:r>
            <a:r>
              <a:rPr lang="fr-FR" sz="3200" dirty="0">
                <a:latin typeface="Arial"/>
                <a:cs typeface="Arial"/>
              </a:rPr>
              <a:t>= </a:t>
            </a:r>
            <a:r>
              <a:rPr lang="fr-FR" sz="3200" dirty="0" smtClean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6123" y="555887"/>
            <a:ext cx="5591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Pour retirer 1 : </a:t>
            </a: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797230"/>
              </p:ext>
            </p:extLst>
          </p:nvPr>
        </p:nvGraphicFramePr>
        <p:xfrm>
          <a:off x="492600" y="5446668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56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llipse 6"/>
          <p:cNvSpPr>
            <a:spLocks noChangeAspect="1"/>
          </p:cNvSpPr>
          <p:nvPr/>
        </p:nvSpPr>
        <p:spPr>
          <a:xfrm>
            <a:off x="2639838" y="5923197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9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0142E-6 2.6787E-6 L -0.01996 0.05181 C -0.0243 0.06338 -0.03055 0.07009 -0.03697 0.07009 C -0.04461 0.07009 -0.05051 0.06338 -0.05467 0.05181 L -0.0748 2.6787E-6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9" y="34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21 - 1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73675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097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4</a:t>
            </a:r>
            <a:r>
              <a:rPr lang="fr-FR" sz="7200" dirty="0" smtClean="0">
                <a:latin typeface="Arial"/>
                <a:cs typeface="Arial"/>
              </a:rPr>
              <a:t>7 </a:t>
            </a:r>
            <a:r>
              <a:rPr lang="fr-FR" sz="7200" dirty="0" smtClean="0">
                <a:latin typeface="Arial"/>
                <a:cs typeface="Arial"/>
              </a:rPr>
              <a:t>- 1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6794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</a:t>
            </a:r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6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25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39217" y="2768169"/>
            <a:ext cx="3598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13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3180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12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225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57 - 1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87187" y="2753284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56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138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50 - 1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1962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49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7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3814358" y="2900487"/>
            <a:ext cx="1515283" cy="10800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04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Ajouter 1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922966" y="2694295"/>
            <a:ext cx="466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24 + 1 =</a:t>
            </a:r>
            <a:endParaRPr lang="fr-FR" sz="6000" dirty="0">
              <a:latin typeface="Script Ecole 2"/>
              <a:cs typeface="Script Ecole 2"/>
            </a:endParaRPr>
          </a:p>
        </p:txBody>
      </p:sp>
      <p:graphicFrame>
        <p:nvGraphicFramePr>
          <p:cNvPr id="57" name="Tableau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55508"/>
              </p:ext>
            </p:extLst>
          </p:nvPr>
        </p:nvGraphicFramePr>
        <p:xfrm>
          <a:off x="492600" y="4549750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31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Ellipse 57"/>
          <p:cNvSpPr>
            <a:spLocks noChangeAspect="1"/>
          </p:cNvSpPr>
          <p:nvPr/>
        </p:nvSpPr>
        <p:spPr>
          <a:xfrm>
            <a:off x="3292644" y="5026279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012200" y="2663620"/>
            <a:ext cx="136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Script Ecole 2"/>
                <a:cs typeface="Script Ecole 2"/>
              </a:rPr>
              <a:t>25</a:t>
            </a:r>
            <a:endParaRPr lang="fr-FR" sz="6000" dirty="0">
              <a:solidFill>
                <a:schemeClr val="accent1">
                  <a:lumMod val="50000"/>
                </a:schemeClr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90434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191E-6 0.00185 L 0.01857 0.05367 C 0.02256 0.06523 0.02846 0.07194 0.03453 0.07194 C 0.04165 0.07194 0.0472 0.06523 0.05102 0.05367 L 0.06994 0.00185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8" y="34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8" grpId="0" animBg="1"/>
      <p:bldP spid="58" grpId="1" animBg="1"/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Entrainement : + 1 et - 1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4</a:t>
            </a:r>
            <a:r>
              <a:rPr lang="fr-FR" sz="7200" dirty="0" smtClean="0">
                <a:latin typeface="Arial"/>
                <a:cs typeface="Arial"/>
              </a:rPr>
              <a:t>2 </a:t>
            </a:r>
            <a:r>
              <a:rPr lang="fr-FR" sz="7200" dirty="0">
                <a:latin typeface="Arial"/>
                <a:cs typeface="Arial"/>
              </a:rPr>
              <a:t>+</a:t>
            </a:r>
            <a:r>
              <a:rPr lang="fr-FR" sz="7200" dirty="0" smtClean="0">
                <a:latin typeface="Arial"/>
                <a:cs typeface="Arial"/>
              </a:rPr>
              <a:t>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30396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43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308" y="4658439"/>
            <a:ext cx="8505383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dirty="0" smtClean="0">
                <a:latin typeface="Arial"/>
                <a:cs typeface="Arial"/>
              </a:rPr>
              <a:t>Rappel </a:t>
            </a:r>
            <a:r>
              <a:rPr lang="fr-FR" sz="2800" dirty="0" smtClean="0">
                <a:latin typeface="Arial"/>
                <a:cs typeface="Arial"/>
              </a:rPr>
              <a:t>: </a:t>
            </a:r>
          </a:p>
          <a:p>
            <a:r>
              <a:rPr lang="fr-FR" sz="2800" dirty="0" smtClean="0">
                <a:latin typeface="Arial"/>
                <a:cs typeface="Arial"/>
              </a:rPr>
              <a:t>Pour ajouter 1 </a:t>
            </a:r>
            <a:r>
              <a:rPr lang="fr-FR" sz="2800" dirty="0">
                <a:latin typeface="Arial"/>
                <a:cs typeface="Arial"/>
              </a:rPr>
              <a:t>à un nombre, il faut </a:t>
            </a:r>
            <a:r>
              <a:rPr lang="fr-FR" sz="2800" dirty="0" smtClean="0">
                <a:latin typeface="Arial"/>
                <a:cs typeface="Arial"/>
              </a:rPr>
              <a:t>trouver </a:t>
            </a:r>
            <a:r>
              <a:rPr lang="fr-FR" sz="2800" b="1" dirty="0" smtClean="0">
                <a:latin typeface="Arial"/>
                <a:cs typeface="Arial"/>
              </a:rPr>
              <a:t>le nombre suivant </a:t>
            </a:r>
            <a:r>
              <a:rPr lang="fr-FR" sz="2800" dirty="0" smtClean="0">
                <a:latin typeface="Arial"/>
                <a:cs typeface="Arial"/>
              </a:rPr>
              <a:t>(par exemple sur la droite numérique). </a:t>
            </a:r>
          </a:p>
        </p:txBody>
      </p:sp>
    </p:spTree>
    <p:extLst>
      <p:ext uri="{BB962C8B-B14F-4D97-AF65-F5344CB8AC3E}">
        <p14:creationId xmlns:p14="http://schemas.microsoft.com/office/powerpoint/2010/main" val="376055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4</a:t>
            </a:r>
            <a:r>
              <a:rPr lang="fr-FR" sz="7200" dirty="0" smtClean="0">
                <a:latin typeface="Arial"/>
                <a:cs typeface="Arial"/>
              </a:rPr>
              <a:t>8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92605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49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9308" y="4658439"/>
            <a:ext cx="8505383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dirty="0" smtClean="0">
                <a:latin typeface="Arial"/>
                <a:cs typeface="Arial"/>
              </a:rPr>
              <a:t>Rappel </a:t>
            </a:r>
            <a:r>
              <a:rPr lang="fr-FR" sz="2800" dirty="0" smtClean="0">
                <a:latin typeface="Arial"/>
                <a:cs typeface="Arial"/>
              </a:rPr>
              <a:t>: </a:t>
            </a:r>
          </a:p>
          <a:p>
            <a:r>
              <a:rPr lang="fr-FR" sz="2800" dirty="0" smtClean="0">
                <a:latin typeface="Arial"/>
                <a:cs typeface="Arial"/>
              </a:rPr>
              <a:t>Pour retirer </a:t>
            </a:r>
            <a:r>
              <a:rPr lang="fr-FR" sz="2800" dirty="0">
                <a:latin typeface="Arial"/>
                <a:cs typeface="Arial"/>
              </a:rPr>
              <a:t>1</a:t>
            </a:r>
            <a:r>
              <a:rPr lang="fr-FR" sz="2800" dirty="0" smtClean="0">
                <a:latin typeface="Arial"/>
                <a:cs typeface="Arial"/>
              </a:rPr>
              <a:t> </a:t>
            </a:r>
            <a:r>
              <a:rPr lang="fr-FR" sz="2800" dirty="0">
                <a:latin typeface="Arial"/>
                <a:cs typeface="Arial"/>
              </a:rPr>
              <a:t>à un nombre, il faut </a:t>
            </a:r>
            <a:r>
              <a:rPr lang="fr-FR" sz="2800" dirty="0" smtClean="0">
                <a:latin typeface="Arial"/>
                <a:cs typeface="Arial"/>
              </a:rPr>
              <a:t>trouver </a:t>
            </a:r>
            <a:r>
              <a:rPr lang="fr-FR" sz="2800" b="1" dirty="0" smtClean="0">
                <a:latin typeface="Arial"/>
                <a:cs typeface="Arial"/>
              </a:rPr>
              <a:t>le nombre précédent </a:t>
            </a:r>
            <a:r>
              <a:rPr lang="fr-FR" sz="2800" dirty="0" smtClean="0">
                <a:latin typeface="Arial"/>
                <a:cs typeface="Arial"/>
              </a:rPr>
              <a:t>(par exemple sur la droite numérique).</a:t>
            </a:r>
          </a:p>
        </p:txBody>
      </p:sp>
    </p:spTree>
    <p:extLst>
      <p:ext uri="{BB962C8B-B14F-4D97-AF65-F5344CB8AC3E}">
        <p14:creationId xmlns:p14="http://schemas.microsoft.com/office/powerpoint/2010/main" val="256634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17 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16885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18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668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5</a:t>
            </a:r>
            <a:r>
              <a:rPr lang="fr-FR" sz="7200" dirty="0" smtClean="0">
                <a:latin typeface="Arial"/>
                <a:cs typeface="Arial"/>
              </a:rPr>
              <a:t>8 </a:t>
            </a:r>
            <a:r>
              <a:rPr lang="fr-FR" sz="7200" dirty="0" smtClean="0">
                <a:latin typeface="Arial"/>
                <a:cs typeface="Arial"/>
              </a:rPr>
              <a:t>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5</a:t>
            </a:r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9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03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31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0069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71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27 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28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1135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20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52070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</a:t>
            </a:r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9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004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71759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39 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41159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311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16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15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9165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43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94783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42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14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22966" y="2694295"/>
            <a:ext cx="466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36 + 1 =</a:t>
            </a:r>
            <a:endParaRPr lang="fr-FR" sz="6000" dirty="0">
              <a:latin typeface="Script Ecole 2"/>
              <a:cs typeface="Script Ecole 2"/>
            </a:endParaRPr>
          </a:p>
        </p:txBody>
      </p:sp>
      <p:graphicFrame>
        <p:nvGraphicFramePr>
          <p:cNvPr id="57" name="Tableau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45238"/>
              </p:ext>
            </p:extLst>
          </p:nvPr>
        </p:nvGraphicFramePr>
        <p:xfrm>
          <a:off x="492600" y="4549750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41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Ellipse 57"/>
          <p:cNvSpPr>
            <a:spLocks noChangeAspect="1"/>
          </p:cNvSpPr>
          <p:nvPr/>
        </p:nvSpPr>
        <p:spPr>
          <a:xfrm>
            <a:off x="4666584" y="5026279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012200" y="2663620"/>
            <a:ext cx="136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Script Ecole 2"/>
                <a:cs typeface="Script Ecole 2"/>
              </a:rPr>
              <a:t>37</a:t>
            </a:r>
            <a:endParaRPr lang="fr-FR" sz="6000" dirty="0">
              <a:solidFill>
                <a:schemeClr val="accent1">
                  <a:lumMod val="50000"/>
                </a:schemeClr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92747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191E-6 0.00185 L 0.01857 0.05367 C 0.02256 0.06523 0.02846 0.07194 0.03453 0.07194 C 0.04165 0.07194 0.0472 0.06523 0.05102 0.05367 L 0.06994 0.00185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8" y="34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8" grpId="0" animBg="1"/>
      <p:bldP spid="58" grpId="1" animBg="1"/>
      <p:bldP spid="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3814358" y="2900487"/>
            <a:ext cx="1515283" cy="10800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07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. Ajouter 2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922966" y="2694295"/>
            <a:ext cx="466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24 + 2 =</a:t>
            </a:r>
            <a:endParaRPr lang="fr-FR" sz="6000" dirty="0">
              <a:latin typeface="Script Ecole 2"/>
              <a:cs typeface="Script Ecole 2"/>
            </a:endParaRPr>
          </a:p>
        </p:txBody>
      </p:sp>
      <p:graphicFrame>
        <p:nvGraphicFramePr>
          <p:cNvPr id="57" name="Tableau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52101"/>
              </p:ext>
            </p:extLst>
          </p:nvPr>
        </p:nvGraphicFramePr>
        <p:xfrm>
          <a:off x="492600" y="4549750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31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Ellipse 57"/>
          <p:cNvSpPr>
            <a:spLocks noChangeAspect="1"/>
          </p:cNvSpPr>
          <p:nvPr/>
        </p:nvSpPr>
        <p:spPr>
          <a:xfrm>
            <a:off x="3292644" y="5026279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012200" y="2663620"/>
            <a:ext cx="136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Script Ecole 2"/>
                <a:cs typeface="Script Ecole 2"/>
              </a:rPr>
              <a:t>26</a:t>
            </a:r>
            <a:endParaRPr lang="fr-FR" sz="6000" dirty="0">
              <a:solidFill>
                <a:schemeClr val="accent1">
                  <a:lumMod val="50000"/>
                </a:schemeClr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45146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191E-6 1.59149E-6 L 0.03696 0.04302 C 0.04495 0.05251 0.05657 0.05829 0.06872 0.05829 C 0.08295 0.05829 0.09389 0.05251 0.10152 0.04302 L 0.13936 1.59149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59" y="29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8" grpId="0" animBg="1"/>
      <p:bldP spid="58" grpId="1" animBg="1"/>
      <p:bldP spid="7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922966" y="2694295"/>
            <a:ext cx="466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36 + 2 =</a:t>
            </a:r>
            <a:endParaRPr lang="fr-FR" sz="6000" dirty="0">
              <a:latin typeface="Script Ecole 2"/>
              <a:cs typeface="Script Ecole 2"/>
            </a:endParaRPr>
          </a:p>
        </p:txBody>
      </p:sp>
      <p:graphicFrame>
        <p:nvGraphicFramePr>
          <p:cNvPr id="57" name="Tableau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90016"/>
              </p:ext>
            </p:extLst>
          </p:nvPr>
        </p:nvGraphicFramePr>
        <p:xfrm>
          <a:off x="492600" y="4549750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41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Ellipse 57"/>
          <p:cNvSpPr>
            <a:spLocks noChangeAspect="1"/>
          </p:cNvSpPr>
          <p:nvPr/>
        </p:nvSpPr>
        <p:spPr>
          <a:xfrm>
            <a:off x="4666584" y="5026279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012200" y="2663620"/>
            <a:ext cx="136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Script Ecole 2"/>
                <a:cs typeface="Script Ecole 2"/>
              </a:rPr>
              <a:t>38</a:t>
            </a:r>
            <a:endParaRPr lang="fr-FR" sz="6000" dirty="0">
              <a:solidFill>
                <a:schemeClr val="accent1">
                  <a:lumMod val="50000"/>
                </a:schemeClr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4391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34537E-7 8.42008E-7 L 0.03888 0.0532 C 0.04721 0.06523 0.0597 0.07217 0.07237 0.07217 C 0.0873 0.07217 0.09892 0.06523 0.10708 0.0532 L 0.14682 8.42008E-7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41" y="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8" grpId="0" animBg="1"/>
      <p:bldP spid="58" grpId="1" animBg="1"/>
      <p:bldP spid="7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308" y="1905506"/>
            <a:ext cx="85053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Arial"/>
                <a:cs typeface="Arial"/>
              </a:rPr>
              <a:t>Quand on ajoute </a:t>
            </a:r>
            <a:r>
              <a:rPr lang="fr-FR" sz="3200" dirty="0">
                <a:latin typeface="Arial"/>
                <a:cs typeface="Arial"/>
              </a:rPr>
              <a:t>2</a:t>
            </a:r>
            <a:r>
              <a:rPr lang="fr-FR" sz="3200" dirty="0" smtClean="0">
                <a:latin typeface="Arial"/>
                <a:cs typeface="Arial"/>
              </a:rPr>
              <a:t>, c’est </a:t>
            </a:r>
            <a:r>
              <a:rPr lang="fr-FR" sz="3200" dirty="0">
                <a:latin typeface="Arial"/>
                <a:cs typeface="Arial"/>
              </a:rPr>
              <a:t>2</a:t>
            </a:r>
            <a:r>
              <a:rPr lang="fr-FR" sz="3200" dirty="0" smtClean="0">
                <a:latin typeface="Arial"/>
                <a:cs typeface="Arial"/>
              </a:rPr>
              <a:t> </a:t>
            </a: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unités</a:t>
            </a:r>
            <a:r>
              <a:rPr lang="fr-FR" sz="3200" dirty="0" smtClean="0">
                <a:latin typeface="Arial"/>
                <a:cs typeface="Arial"/>
              </a:rPr>
              <a:t> : </a:t>
            </a:r>
          </a:p>
          <a:p>
            <a:r>
              <a:rPr lang="fr-FR" sz="3200" dirty="0" smtClean="0">
                <a:latin typeface="Arial"/>
                <a:cs typeface="Arial"/>
              </a:rPr>
              <a:t>on avance de 2 cases sur la frise numérique. </a:t>
            </a:r>
          </a:p>
          <a:p>
            <a:endParaRPr lang="fr-FR" sz="3200" dirty="0">
              <a:latin typeface="Arial"/>
              <a:cs typeface="Arial"/>
            </a:endParaRPr>
          </a:p>
          <a:p>
            <a:r>
              <a:rPr lang="fr-FR" sz="3200" dirty="0">
                <a:latin typeface="Arial"/>
                <a:cs typeface="Arial"/>
              </a:rPr>
              <a:t>Exemple : </a:t>
            </a:r>
            <a:r>
              <a:rPr lang="fr-FR" sz="3200" dirty="0" smtClean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7</a:t>
            </a:r>
            <a:r>
              <a:rPr lang="fr-FR" sz="3200" dirty="0" smtClean="0">
                <a:latin typeface="Arial"/>
                <a:cs typeface="Arial"/>
              </a:rPr>
              <a:t> </a:t>
            </a:r>
            <a:r>
              <a:rPr lang="fr-FR" sz="3200" dirty="0">
                <a:latin typeface="Arial"/>
                <a:cs typeface="Arial"/>
              </a:rPr>
              <a:t>+ 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2</a:t>
            </a:r>
            <a:r>
              <a:rPr lang="fr-FR" sz="3200" dirty="0" smtClean="0">
                <a:latin typeface="Arial"/>
                <a:cs typeface="Arial"/>
              </a:rPr>
              <a:t> </a:t>
            </a:r>
            <a:r>
              <a:rPr lang="fr-FR" sz="3200" dirty="0">
                <a:latin typeface="Arial"/>
                <a:cs typeface="Arial"/>
              </a:rPr>
              <a:t>= </a:t>
            </a:r>
            <a:r>
              <a:rPr lang="fr-FR" sz="3200" dirty="0" smtClean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3011" y="555887"/>
            <a:ext cx="5677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Pour ajouter 2 : </a:t>
            </a: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47320"/>
              </p:ext>
            </p:extLst>
          </p:nvPr>
        </p:nvGraphicFramePr>
        <p:xfrm>
          <a:off x="492600" y="5446668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56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>
            <a:spLocks noChangeAspect="1"/>
          </p:cNvSpPr>
          <p:nvPr/>
        </p:nvSpPr>
        <p:spPr>
          <a:xfrm>
            <a:off x="1937233" y="5923197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8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0142E-6 2.6787E-6 L 0.03818 0.05181 C 0.04633 0.06338 0.05848 0.07009 0.07098 0.07009 C 0.08556 0.07009 0.09701 0.06338 0.10482 0.05181 L 0.14387 2.6787E-6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5" y="34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21 + 2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38649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23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6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3</a:t>
            </a:r>
            <a:r>
              <a:rPr lang="fr-FR" sz="7200" dirty="0" smtClean="0">
                <a:latin typeface="Arial"/>
                <a:cs typeface="Arial"/>
              </a:rPr>
              <a:t>6 + 2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83783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38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9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83527" y="2768169"/>
            <a:ext cx="3829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20 + 2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03303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22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817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14 + 2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16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392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48 + 2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50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056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3786850" y="2876139"/>
            <a:ext cx="1533770" cy="10800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37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308" y="1905506"/>
            <a:ext cx="85053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Arial"/>
                <a:cs typeface="Arial"/>
              </a:rPr>
              <a:t>Quand on ajoute 1, c’est une </a:t>
            </a: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unité</a:t>
            </a:r>
            <a:r>
              <a:rPr lang="fr-FR" sz="3200" dirty="0" smtClean="0">
                <a:latin typeface="Arial"/>
                <a:cs typeface="Arial"/>
              </a:rPr>
              <a:t> : c’est comme si on demande </a:t>
            </a:r>
            <a:r>
              <a:rPr lang="fr-FR" sz="3200" b="1" dirty="0" smtClean="0">
                <a:latin typeface="Arial"/>
                <a:cs typeface="Arial"/>
              </a:rPr>
              <a:t>le nombre suivant</a:t>
            </a:r>
            <a:r>
              <a:rPr lang="fr-FR" sz="3200" dirty="0" smtClean="0">
                <a:latin typeface="Arial"/>
                <a:cs typeface="Arial"/>
              </a:rPr>
              <a:t>, ou si on avance d’une case sur la frise numérique : </a:t>
            </a:r>
          </a:p>
          <a:p>
            <a:endParaRPr lang="fr-FR" sz="3200" dirty="0">
              <a:latin typeface="Arial"/>
              <a:cs typeface="Arial"/>
            </a:endParaRPr>
          </a:p>
          <a:p>
            <a:r>
              <a:rPr lang="fr-FR" sz="3200" dirty="0">
                <a:latin typeface="Arial"/>
                <a:cs typeface="Arial"/>
              </a:rPr>
              <a:t>Exemple : </a:t>
            </a:r>
            <a:r>
              <a:rPr lang="fr-FR" sz="3200" dirty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8</a:t>
            </a:r>
            <a:r>
              <a:rPr lang="fr-FR" sz="3200" dirty="0">
                <a:latin typeface="Arial"/>
                <a:cs typeface="Arial"/>
              </a:rPr>
              <a:t> + </a:t>
            </a:r>
            <a:r>
              <a:rPr lang="fr-FR" sz="3200" dirty="0" smtClean="0">
                <a:solidFill>
                  <a:srgbClr val="008000"/>
                </a:solidFill>
                <a:latin typeface="Arial"/>
                <a:cs typeface="Arial"/>
              </a:rPr>
              <a:t>1</a:t>
            </a:r>
            <a:r>
              <a:rPr lang="fr-FR" sz="3200" dirty="0" smtClean="0">
                <a:latin typeface="Arial"/>
                <a:cs typeface="Arial"/>
              </a:rPr>
              <a:t> </a:t>
            </a:r>
            <a:r>
              <a:rPr lang="fr-FR" sz="3200" dirty="0">
                <a:latin typeface="Arial"/>
                <a:cs typeface="Arial"/>
              </a:rPr>
              <a:t>= </a:t>
            </a:r>
            <a:r>
              <a:rPr lang="fr-FR" sz="3200" dirty="0" smtClean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3011" y="555887"/>
            <a:ext cx="5677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Pour ajouter 1 : </a:t>
            </a: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825836"/>
              </p:ext>
            </p:extLst>
          </p:nvPr>
        </p:nvGraphicFramePr>
        <p:xfrm>
          <a:off x="492600" y="5446668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56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>
            <a:spLocks noChangeAspect="1"/>
          </p:cNvSpPr>
          <p:nvPr/>
        </p:nvSpPr>
        <p:spPr>
          <a:xfrm>
            <a:off x="2639838" y="5923197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10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191E-6 0.00185 L 0.01857 0.05367 C 0.02256 0.06523 0.02846 0.07194 0.03453 0.07194 C 0.04165 0.07194 0.0472 0.06523 0.05102 0.05367 L 0.06994 0.00185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8" y="34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</p:spPr>
        <p:txBody>
          <a:bodyPr/>
          <a:lstStyle/>
          <a:p>
            <a:r>
              <a:rPr lang="fr-FR" dirty="0" smtClean="0"/>
              <a:t>5. Retirer </a:t>
            </a:r>
            <a:r>
              <a:rPr lang="fr-FR" dirty="0"/>
              <a:t>2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922966" y="2694295"/>
            <a:ext cx="466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25 - </a:t>
            </a:r>
            <a:r>
              <a:rPr lang="fr-FR" sz="6000" dirty="0" smtClean="0">
                <a:latin typeface="Script Ecole 2"/>
                <a:cs typeface="Script Ecole 2"/>
              </a:rPr>
              <a:t>2 </a:t>
            </a:r>
            <a:r>
              <a:rPr lang="fr-FR" sz="6000" dirty="0" smtClean="0">
                <a:latin typeface="Script Ecole 2"/>
                <a:cs typeface="Script Ecole 2"/>
              </a:rPr>
              <a:t>=</a:t>
            </a:r>
            <a:endParaRPr lang="fr-FR" sz="6000" dirty="0">
              <a:latin typeface="Script Ecole 2"/>
              <a:cs typeface="Script Ecole 2"/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36800"/>
              </p:ext>
            </p:extLst>
          </p:nvPr>
        </p:nvGraphicFramePr>
        <p:xfrm>
          <a:off x="492600" y="4549750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31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Ellipse 48"/>
          <p:cNvSpPr>
            <a:spLocks noChangeAspect="1"/>
          </p:cNvSpPr>
          <p:nvPr/>
        </p:nvSpPr>
        <p:spPr>
          <a:xfrm>
            <a:off x="3968226" y="5026279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5012200" y="2663620"/>
            <a:ext cx="136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Script Ecole 2"/>
                <a:cs typeface="Script Ecole 2"/>
              </a:rPr>
              <a:t>23</a:t>
            </a:r>
            <a:endParaRPr lang="fr-FR" sz="6000" dirty="0">
              <a:solidFill>
                <a:schemeClr val="accent1">
                  <a:lumMod val="50000"/>
                </a:schemeClr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34243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3964E-6 -4.78834E-7 L -0.04009 0.03979 C -0.0486 0.04881 -0.06127 0.05413 -0.07428 0.05413 C -0.08973 0.05413 -0.1017 0.04881 -0.10986 0.03979 L -0.15012 -4.78834E-7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5" y="27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 animBg="1"/>
      <p:bldP spid="49" grpId="1" animBg="1"/>
      <p:bldP spid="5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1922966" y="2694295"/>
            <a:ext cx="4668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30 </a:t>
            </a:r>
            <a:r>
              <a:rPr lang="fr-FR" sz="6000" dirty="0">
                <a:latin typeface="Script Ecole 2"/>
                <a:cs typeface="Script Ecole 2"/>
              </a:rPr>
              <a:t>-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>
                <a:latin typeface="Script Ecole 2"/>
                <a:cs typeface="Script Ecole 2"/>
              </a:rPr>
              <a:t>2</a:t>
            </a:r>
            <a:r>
              <a:rPr lang="fr-FR" sz="6000" dirty="0" smtClean="0">
                <a:latin typeface="Script Ecole 2"/>
                <a:cs typeface="Script Ecole 2"/>
              </a:rPr>
              <a:t> =</a:t>
            </a:r>
            <a:endParaRPr lang="fr-FR" sz="6000" dirty="0">
              <a:latin typeface="Script Ecole 2"/>
              <a:cs typeface="Script Ecole 2"/>
            </a:endParaRP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76659"/>
              </p:ext>
            </p:extLst>
          </p:nvPr>
        </p:nvGraphicFramePr>
        <p:xfrm>
          <a:off x="492600" y="4549750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29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31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Ellipse 28"/>
          <p:cNvSpPr>
            <a:spLocks noChangeAspect="1"/>
          </p:cNvSpPr>
          <p:nvPr/>
        </p:nvSpPr>
        <p:spPr>
          <a:xfrm>
            <a:off x="7373158" y="5026279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012200" y="2663620"/>
            <a:ext cx="136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Script Ecole 2"/>
                <a:cs typeface="Script Ecole 2"/>
              </a:rPr>
              <a:t>28</a:t>
            </a:r>
            <a:endParaRPr lang="fr-FR" sz="6000" dirty="0">
              <a:solidFill>
                <a:schemeClr val="accent1">
                  <a:lumMod val="50000"/>
                </a:schemeClr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25317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3447E-6 0.00416 L -0.03714 0.0539 C -0.04529 0.06523 -0.05709 0.07194 -0.06924 0.07194 C -0.08347 0.07194 -0.09458 0.06523 -0.10239 0.0539 L -0.1397 0.0041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94" y="3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29" grpId="1" animBg="1"/>
      <p:bldP spid="3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308" y="1905506"/>
            <a:ext cx="85053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Arial"/>
                <a:cs typeface="Arial"/>
              </a:rPr>
              <a:t>Quand on enlève </a:t>
            </a:r>
            <a:r>
              <a:rPr lang="fr-FR" sz="3200" dirty="0">
                <a:latin typeface="Arial"/>
                <a:cs typeface="Arial"/>
              </a:rPr>
              <a:t>2</a:t>
            </a:r>
            <a:r>
              <a:rPr lang="fr-FR" sz="3200" dirty="0" smtClean="0">
                <a:latin typeface="Arial"/>
                <a:cs typeface="Arial"/>
              </a:rPr>
              <a:t>, c’est </a:t>
            </a:r>
            <a:r>
              <a:rPr lang="fr-FR" sz="3200" dirty="0">
                <a:latin typeface="Arial"/>
                <a:cs typeface="Arial"/>
              </a:rPr>
              <a:t>2</a:t>
            </a:r>
            <a:r>
              <a:rPr lang="fr-FR" sz="3200" dirty="0" smtClean="0">
                <a:latin typeface="Arial"/>
                <a:cs typeface="Arial"/>
              </a:rPr>
              <a:t> </a:t>
            </a: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unités</a:t>
            </a:r>
            <a:r>
              <a:rPr lang="fr-FR" sz="3200" dirty="0" smtClean="0">
                <a:latin typeface="Arial"/>
                <a:cs typeface="Arial"/>
              </a:rPr>
              <a:t> : </a:t>
            </a:r>
          </a:p>
          <a:p>
            <a:r>
              <a:rPr lang="fr-FR" sz="3200" dirty="0" smtClean="0">
                <a:latin typeface="Arial"/>
                <a:cs typeface="Arial"/>
              </a:rPr>
              <a:t>on recule de 2 cases sur la frise numérique : </a:t>
            </a:r>
          </a:p>
          <a:p>
            <a:endParaRPr lang="fr-FR" sz="3200" dirty="0">
              <a:latin typeface="Arial"/>
              <a:cs typeface="Arial"/>
            </a:endParaRPr>
          </a:p>
          <a:p>
            <a:r>
              <a:rPr lang="fr-FR" sz="3200" dirty="0">
                <a:latin typeface="Arial"/>
                <a:cs typeface="Arial"/>
              </a:rPr>
              <a:t>Exemple : </a:t>
            </a:r>
            <a:r>
              <a:rPr lang="fr-FR" sz="3200" dirty="0" smtClean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9</a:t>
            </a:r>
            <a:r>
              <a:rPr lang="fr-FR" sz="3200" dirty="0" smtClean="0">
                <a:latin typeface="Arial"/>
                <a:cs typeface="Arial"/>
              </a:rPr>
              <a:t> - </a:t>
            </a:r>
            <a:r>
              <a:rPr lang="fr-FR" sz="3200" dirty="0" smtClean="0">
                <a:solidFill>
                  <a:srgbClr val="008000"/>
                </a:solidFill>
                <a:latin typeface="Arial"/>
                <a:cs typeface="Arial"/>
              </a:rPr>
              <a:t>1</a:t>
            </a:r>
            <a:r>
              <a:rPr lang="fr-FR" sz="3200" dirty="0" smtClean="0">
                <a:latin typeface="Arial"/>
                <a:cs typeface="Arial"/>
              </a:rPr>
              <a:t> </a:t>
            </a:r>
            <a:r>
              <a:rPr lang="fr-FR" sz="3200" dirty="0">
                <a:latin typeface="Arial"/>
                <a:cs typeface="Arial"/>
              </a:rPr>
              <a:t>= </a:t>
            </a:r>
            <a:r>
              <a:rPr lang="fr-FR" sz="3200" dirty="0" smtClean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r>
              <a:rPr lang="fr-FR" sz="3200" dirty="0">
                <a:solidFill>
                  <a:srgbClr val="00800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6123" y="555887"/>
            <a:ext cx="5591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Pour retirer </a:t>
            </a:r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: </a:t>
            </a: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663787"/>
              </p:ext>
            </p:extLst>
          </p:nvPr>
        </p:nvGraphicFramePr>
        <p:xfrm>
          <a:off x="492600" y="5446668"/>
          <a:ext cx="8158800" cy="103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  <a:gridCol w="679900"/>
              </a:tblGrid>
              <a:tr h="1035129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46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47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48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49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50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51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52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53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54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55</a:t>
                      </a:r>
                      <a:endParaRPr lang="fr-FR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/>
                        <a:t>56</a:t>
                      </a:r>
                      <a:endParaRPr lang="fr-FR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llipse 6"/>
          <p:cNvSpPr>
            <a:spLocks noChangeAspect="1"/>
          </p:cNvSpPr>
          <p:nvPr/>
        </p:nvSpPr>
        <p:spPr>
          <a:xfrm>
            <a:off x="2639838" y="5923197"/>
            <a:ext cx="502588" cy="50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0142E-6 0.00393 L -0.04096 0.05274 C -0.04981 0.06361 -0.06266 0.07009 -0.07567 0.07009 C -0.09129 0.07009 -0.10344 0.06361 -0.11194 0.05274 L -0.15308 0.00393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4" y="3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22 -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73675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917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28 -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6794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</a:t>
            </a:r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6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304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39217" y="2768169"/>
            <a:ext cx="3598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13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31808" y="2768169"/>
            <a:ext cx="1143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11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1312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41 -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87187" y="2753284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39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588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56 -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1962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54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961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3814358" y="2900487"/>
            <a:ext cx="1515283" cy="10800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64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</a:t>
            </a:r>
            <a:r>
              <a:rPr lang="fr-FR" dirty="0" smtClean="0"/>
              <a:t>. Entrainement : + 2 et - 2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4</a:t>
            </a:r>
            <a:r>
              <a:rPr lang="fr-FR" sz="7200" dirty="0" smtClean="0">
                <a:latin typeface="Arial"/>
                <a:cs typeface="Arial"/>
              </a:rPr>
              <a:t>2 </a:t>
            </a:r>
            <a:r>
              <a:rPr lang="fr-FR" sz="7200" dirty="0">
                <a:latin typeface="Arial"/>
                <a:cs typeface="Arial"/>
              </a:rPr>
              <a:t>+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30396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44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308" y="4658439"/>
            <a:ext cx="8505383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dirty="0" smtClean="0">
                <a:latin typeface="Arial"/>
                <a:cs typeface="Arial"/>
              </a:rPr>
              <a:t>Rappel </a:t>
            </a:r>
            <a:r>
              <a:rPr lang="fr-FR" sz="2800" dirty="0" smtClean="0">
                <a:latin typeface="Arial"/>
                <a:cs typeface="Arial"/>
              </a:rPr>
              <a:t>: </a:t>
            </a:r>
          </a:p>
          <a:p>
            <a:r>
              <a:rPr lang="fr-FR" sz="2800" dirty="0" smtClean="0">
                <a:latin typeface="Arial"/>
                <a:cs typeface="Arial"/>
              </a:rPr>
              <a:t>Pour ajouter </a:t>
            </a:r>
            <a:r>
              <a:rPr lang="fr-FR" sz="2800" dirty="0">
                <a:latin typeface="Arial"/>
                <a:cs typeface="Arial"/>
              </a:rPr>
              <a:t>2</a:t>
            </a:r>
            <a:r>
              <a:rPr lang="fr-FR" sz="2800" dirty="0" smtClean="0">
                <a:latin typeface="Arial"/>
                <a:cs typeface="Arial"/>
              </a:rPr>
              <a:t> </a:t>
            </a:r>
            <a:r>
              <a:rPr lang="fr-FR" sz="2800" dirty="0">
                <a:latin typeface="Arial"/>
                <a:cs typeface="Arial"/>
              </a:rPr>
              <a:t>à un nombre, </a:t>
            </a:r>
            <a:r>
              <a:rPr lang="fr-FR" sz="2800" dirty="0" smtClean="0">
                <a:latin typeface="Arial"/>
                <a:cs typeface="Arial"/>
              </a:rPr>
              <a:t>on avance de 2 cases sur la droite numérique. </a:t>
            </a:r>
          </a:p>
        </p:txBody>
      </p:sp>
    </p:spTree>
    <p:extLst>
      <p:ext uri="{BB962C8B-B14F-4D97-AF65-F5344CB8AC3E}">
        <p14:creationId xmlns:p14="http://schemas.microsoft.com/office/powerpoint/2010/main" val="139545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21 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38649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22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063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92605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9308" y="4658439"/>
            <a:ext cx="8505383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800" b="1" dirty="0" smtClean="0">
                <a:latin typeface="Arial"/>
                <a:cs typeface="Arial"/>
              </a:rPr>
              <a:t>Rappel </a:t>
            </a:r>
            <a:r>
              <a:rPr lang="fr-FR" sz="2800" dirty="0" smtClean="0">
                <a:latin typeface="Arial"/>
                <a:cs typeface="Arial"/>
              </a:rPr>
              <a:t>: </a:t>
            </a:r>
          </a:p>
          <a:p>
            <a:r>
              <a:rPr lang="fr-FR" sz="2800" dirty="0" smtClean="0">
                <a:latin typeface="Arial"/>
                <a:cs typeface="Arial"/>
              </a:rPr>
              <a:t>Pour retirer 2 </a:t>
            </a:r>
            <a:r>
              <a:rPr lang="fr-FR" sz="2800" dirty="0">
                <a:latin typeface="Arial"/>
                <a:cs typeface="Arial"/>
              </a:rPr>
              <a:t>à un nombre, </a:t>
            </a:r>
            <a:r>
              <a:rPr lang="fr-FR" sz="2800" dirty="0" smtClean="0">
                <a:latin typeface="Arial"/>
                <a:cs typeface="Arial"/>
              </a:rPr>
              <a:t>on recule de 2 cases sur la droite numérique.</a:t>
            </a:r>
          </a:p>
        </p:txBody>
      </p:sp>
    </p:spTree>
    <p:extLst>
      <p:ext uri="{BB962C8B-B14F-4D97-AF65-F5344CB8AC3E}">
        <p14:creationId xmlns:p14="http://schemas.microsoft.com/office/powerpoint/2010/main" val="428688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17 +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16885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19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155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42 +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44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56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34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0069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32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339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27 +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29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046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20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52070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</a:t>
            </a:r>
            <a:r>
              <a:rPr lang="fr-FR" sz="7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10923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71759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39 + </a:t>
            </a:r>
            <a:r>
              <a:rPr lang="fr-FR" sz="7200" dirty="0" smtClean="0">
                <a:latin typeface="Arial"/>
                <a:cs typeface="Arial"/>
              </a:rPr>
              <a:t>2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41159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41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478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16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2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14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741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43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2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94783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41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70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3814358" y="2900487"/>
            <a:ext cx="1515283" cy="10800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87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3</a:t>
            </a:r>
            <a:r>
              <a:rPr lang="fr-FR" sz="7200" dirty="0" smtClean="0">
                <a:latin typeface="Arial"/>
                <a:cs typeface="Arial"/>
              </a:rPr>
              <a:t>6 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83783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37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96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</a:t>
            </a:r>
            <a:r>
              <a:rPr lang="fr-FR" dirty="0" smtClean="0"/>
              <a:t>. </a:t>
            </a:r>
            <a:r>
              <a:rPr lang="fr-FR" dirty="0" smtClean="0"/>
              <a:t>Entrainement : + </a:t>
            </a:r>
            <a:r>
              <a:rPr lang="fr-FR" dirty="0" smtClean="0"/>
              <a:t>1, + 2, -1 </a:t>
            </a:r>
            <a:r>
              <a:rPr lang="fr-FR" dirty="0" smtClean="0"/>
              <a:t>et - 2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755294" y="315995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2 </a:t>
            </a:r>
            <a:r>
              <a:rPr lang="fr-FR" sz="7200" dirty="0">
                <a:latin typeface="Arial"/>
                <a:cs typeface="Arial"/>
              </a:rPr>
              <a:t>+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30396" y="315995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</a:t>
            </a:r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64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1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92605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41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36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046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11 </a:t>
            </a:r>
            <a:r>
              <a:rPr lang="fr-FR" sz="7200" dirty="0" smtClean="0">
                <a:latin typeface="Arial"/>
                <a:cs typeface="Arial"/>
              </a:rPr>
              <a:t>+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16885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13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869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27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+ </a:t>
            </a:r>
            <a:r>
              <a:rPr lang="fr-FR" sz="7200" dirty="0">
                <a:latin typeface="Arial"/>
                <a:cs typeface="Arial"/>
              </a:rPr>
              <a:t>1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28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078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30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0069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28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613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29 </a:t>
            </a:r>
            <a:r>
              <a:rPr lang="fr-FR" sz="7200" dirty="0" smtClean="0">
                <a:latin typeface="Arial"/>
                <a:cs typeface="Arial"/>
              </a:rPr>
              <a:t>+ </a:t>
            </a:r>
            <a:r>
              <a:rPr lang="fr-FR" sz="7200" dirty="0">
                <a:latin typeface="Arial"/>
                <a:cs typeface="Arial"/>
              </a:rPr>
              <a:t>1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75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53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2</a:t>
            </a:r>
            <a:r>
              <a:rPr lang="fr-FR" sz="7200" dirty="0" smtClean="0">
                <a:latin typeface="Arial"/>
                <a:cs typeface="Arial"/>
              </a:rPr>
              <a:t>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52070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51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325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71759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1</a:t>
            </a:r>
            <a:r>
              <a:rPr lang="fr-FR" sz="7200" dirty="0" smtClean="0">
                <a:latin typeface="Arial"/>
                <a:cs typeface="Arial"/>
              </a:rPr>
              <a:t>9 </a:t>
            </a:r>
            <a:r>
              <a:rPr lang="fr-FR" sz="7200" dirty="0" smtClean="0">
                <a:latin typeface="Arial"/>
                <a:cs typeface="Arial"/>
              </a:rPr>
              <a:t>+ </a:t>
            </a:r>
            <a:r>
              <a:rPr lang="fr-FR" sz="7200" dirty="0">
                <a:latin typeface="Arial"/>
                <a:cs typeface="Arial"/>
              </a:rPr>
              <a:t>1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41159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954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16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2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14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597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3414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43 </a:t>
            </a:r>
            <a:r>
              <a:rPr lang="fr-FR" sz="7200" dirty="0">
                <a:latin typeface="Arial"/>
                <a:cs typeface="Arial"/>
              </a:rPr>
              <a:t>-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>
                <a:latin typeface="Arial"/>
                <a:cs typeface="Arial"/>
              </a:rPr>
              <a:t>1</a:t>
            </a:r>
            <a:r>
              <a:rPr lang="fr-FR" sz="7200" dirty="0" smtClean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94783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42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380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83527" y="2768169"/>
            <a:ext cx="3829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>
                <a:latin typeface="Arial"/>
                <a:cs typeface="Arial"/>
              </a:rPr>
              <a:t> </a:t>
            </a:r>
            <a:r>
              <a:rPr lang="fr-FR" sz="7200" dirty="0" smtClean="0">
                <a:latin typeface="Arial"/>
                <a:cs typeface="Arial"/>
              </a:rPr>
              <a:t>20 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03303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21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740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3814358" y="2900487"/>
            <a:ext cx="1515283" cy="10800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26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13 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14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8427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55294" y="2768169"/>
            <a:ext cx="357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rial"/>
                <a:cs typeface="Arial"/>
              </a:rPr>
              <a:t>49 + 1 = </a:t>
            </a:r>
            <a:endParaRPr lang="fr-FR" sz="7200" dirty="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97458" y="2768169"/>
            <a:ext cx="1211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50</a:t>
            </a:r>
            <a:endParaRPr lang="fr-FR" sz="7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539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ll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rill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ll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Grille.thmx</Template>
  <TotalTime>246</TotalTime>
  <Words>836</Words>
  <Application>Microsoft Macintosh PowerPoint</Application>
  <PresentationFormat>Présentation à l'écran (4:3)</PresentationFormat>
  <Paragraphs>309</Paragraphs>
  <Slides>70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70</vt:i4>
      </vt:variant>
    </vt:vector>
  </HeadingPairs>
  <TitlesOfParts>
    <vt:vector size="71" baseType="lpstr">
      <vt:lpstr>Grille</vt:lpstr>
      <vt:lpstr>Ajouter ou enlever mentalement 1 ou 2</vt:lpstr>
      <vt:lpstr>1. Ajouter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2. Retirer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 Entrainement : + 1 et - 1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4. Ajouter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5. Retirer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6. Entrainement : + 2 et - 2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7. Entrainement : + 1, + 2, -1 et - 2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ou enlever mentalement 10</dc:title>
  <dc:creator>Marie Gabriel</dc:creator>
  <cp:lastModifiedBy>Marie Gabriel</cp:lastModifiedBy>
  <cp:revision>36</cp:revision>
  <dcterms:created xsi:type="dcterms:W3CDTF">2015-11-30T21:30:31Z</dcterms:created>
  <dcterms:modified xsi:type="dcterms:W3CDTF">2015-12-05T09:45:37Z</dcterms:modified>
</cp:coreProperties>
</file>