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42" y="-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8A3A-CBCD-4D87-8522-AF25B2EE5CFC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8F8-1D84-41D0-8B0D-17A1B6B7BD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18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8A3A-CBCD-4D87-8522-AF25B2EE5CFC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8F8-1D84-41D0-8B0D-17A1B6B7BD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8A3A-CBCD-4D87-8522-AF25B2EE5CFC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8F8-1D84-41D0-8B0D-17A1B6B7BD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62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8A3A-CBCD-4D87-8522-AF25B2EE5CFC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8F8-1D84-41D0-8B0D-17A1B6B7BD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30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8A3A-CBCD-4D87-8522-AF25B2EE5CFC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8F8-1D84-41D0-8B0D-17A1B6B7BD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61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8A3A-CBCD-4D87-8522-AF25B2EE5CFC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8F8-1D84-41D0-8B0D-17A1B6B7BD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488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8A3A-CBCD-4D87-8522-AF25B2EE5CFC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8F8-1D84-41D0-8B0D-17A1B6B7BD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8A3A-CBCD-4D87-8522-AF25B2EE5CFC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8F8-1D84-41D0-8B0D-17A1B6B7BD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25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8A3A-CBCD-4D87-8522-AF25B2EE5CFC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8F8-1D84-41D0-8B0D-17A1B6B7BD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80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8A3A-CBCD-4D87-8522-AF25B2EE5CFC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8F8-1D84-41D0-8B0D-17A1B6B7BD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11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8A3A-CBCD-4D87-8522-AF25B2EE5CFC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8F8-1D84-41D0-8B0D-17A1B6B7BD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54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C8A3A-CBCD-4D87-8522-AF25B2EE5CFC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4F8F8-1D84-41D0-8B0D-17A1B6B7BD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31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8464" y="116632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il y a</a:t>
            </a:r>
          </a:p>
          <a:p>
            <a:pPr algn="ctr"/>
            <a:endParaRPr lang="fr-FR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il   a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Monsieur Y est furieux: il sépare les deux bagarreurs!</a:t>
            </a:r>
          </a:p>
          <a:p>
            <a:pPr algn="ctr"/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81" y="1412776"/>
            <a:ext cx="728862" cy="107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5097016" y="119334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un</a:t>
            </a:r>
          </a:p>
          <a:p>
            <a:pPr algn="ctr"/>
            <a:endParaRPr lang="fr-FR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fr-FR" sz="9600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Mademoiselle U et le nez sont amoureux: ils ne font qu’ un!</a:t>
            </a:r>
          </a:p>
          <a:p>
            <a:pPr algn="ctr"/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40" y="746563"/>
            <a:ext cx="96228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391" y="979270"/>
            <a:ext cx="956065" cy="138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5105156" y="3573016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est</a:t>
            </a:r>
          </a:p>
          <a:p>
            <a:pPr algn="ctr"/>
            <a:endParaRPr lang="fr-FR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    t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Madame E mord la queue du serpent.</a:t>
            </a:r>
          </a:p>
          <a:p>
            <a:pPr algn="ctr"/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879" y="4609271"/>
            <a:ext cx="867532" cy="102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402" y="4595455"/>
            <a:ext cx="930104" cy="114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à coins arrondis 14"/>
          <p:cNvSpPr/>
          <p:nvPr/>
        </p:nvSpPr>
        <p:spPr>
          <a:xfrm>
            <a:off x="128464" y="3569811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sans</a:t>
            </a:r>
          </a:p>
          <a:p>
            <a:pPr algn="ctr"/>
            <a:endParaRPr lang="fr-FR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s</a:t>
            </a:r>
            <a:r>
              <a:rPr lang="fr-FR" sz="12000" dirty="0" smtClean="0">
                <a:solidFill>
                  <a:srgbClr val="FFC000"/>
                </a:solidFill>
                <a:latin typeface="Always Together" pitchFamily="50" charset="0"/>
              </a:rPr>
              <a:t>an</a:t>
            </a:r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s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err="1" smtClean="0">
                <a:solidFill>
                  <a:schemeClr val="tx1"/>
                </a:solidFill>
                <a:latin typeface="Always Together" pitchFamily="50" charset="0"/>
              </a:rPr>
              <a:t>Natan</a:t>
            </a:r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 tire la queue du serpent.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Quel chenapan!</a:t>
            </a:r>
          </a:p>
          <a:p>
            <a:pPr algn="ctr"/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85" y="4725144"/>
            <a:ext cx="857900" cy="101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045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331" y="588075"/>
            <a:ext cx="782426" cy="117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28464" y="116632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leur</a:t>
            </a:r>
          </a:p>
          <a:p>
            <a:pPr algn="ctr"/>
            <a:endParaRPr lang="fr-FR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le  r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Mademoiselle U est affolée: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le robinet est cassé, la cuisine est inondée.</a:t>
            </a:r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097016" y="119334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 contre</a:t>
            </a:r>
          </a:p>
          <a:p>
            <a:pPr algn="ctr"/>
            <a:endParaRPr lang="fr-FR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c</a:t>
            </a:r>
            <a:r>
              <a:rPr lang="fr-FR" sz="12000" dirty="0" smtClean="0">
                <a:solidFill>
                  <a:srgbClr val="CC9900"/>
                </a:solidFill>
                <a:latin typeface="Always Together" pitchFamily="50" charset="0"/>
              </a:rPr>
              <a:t>on</a:t>
            </a:r>
            <a:r>
              <a:rPr lang="fr-FR" sz="10000" dirty="0" smtClean="0">
                <a:solidFill>
                  <a:schemeClr val="tx1"/>
                </a:solidFill>
                <a:latin typeface="Always Together" pitchFamily="50" charset="0"/>
              </a:rPr>
              <a:t>     </a:t>
            </a:r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e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Simon a rincé sa toupie sous le robinet: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ses manches sont trempées!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5105156" y="3573016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depuis</a:t>
            </a:r>
            <a:endParaRPr lang="fr-FR" dirty="0">
              <a:solidFill>
                <a:schemeClr val="tx1"/>
              </a:solidFill>
              <a:latin typeface="+mj-lt"/>
            </a:endParaRPr>
          </a:p>
          <a:p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</a:t>
            </a:r>
            <a:r>
              <a:rPr lang="fr-FR" sz="12000" dirty="0" err="1" smtClean="0">
                <a:solidFill>
                  <a:schemeClr val="tx1"/>
                </a:solidFill>
                <a:latin typeface="Always Together" pitchFamily="50" charset="0"/>
              </a:rPr>
              <a:t>depu</a:t>
            </a:r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Quand Madame I a aperçu le serpent sur son lit,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elle s’ est évanouie!</a:t>
            </a:r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28464" y="3569811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quand</a:t>
            </a:r>
          </a:p>
          <a:p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  </a:t>
            </a:r>
            <a:r>
              <a:rPr lang="fr-FR" sz="12000" dirty="0" err="1" smtClean="0">
                <a:solidFill>
                  <a:schemeClr val="tx1"/>
                </a:solidFill>
                <a:latin typeface="Always Together" pitchFamily="50" charset="0"/>
              </a:rPr>
              <a:t>u</a:t>
            </a:r>
            <a:r>
              <a:rPr lang="fr-FR" sz="12000" dirty="0" err="1" smtClean="0">
                <a:solidFill>
                  <a:srgbClr val="FFC000"/>
                </a:solidFill>
                <a:latin typeface="Always Together" pitchFamily="50" charset="0"/>
              </a:rPr>
              <a:t>an</a:t>
            </a:r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err="1" smtClean="0">
                <a:solidFill>
                  <a:schemeClr val="tx1"/>
                </a:solidFill>
                <a:latin typeface="Always Together" pitchFamily="50" charset="0"/>
              </a:rPr>
              <a:t>Natan</a:t>
            </a:r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 a jeté la quille chez la voisine: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La dame l’ a reçu sur le pied!</a:t>
            </a:r>
            <a:endParaRPr lang="fr-FR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14" y="809228"/>
            <a:ext cx="795093" cy="138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256" y="1018633"/>
            <a:ext cx="782426" cy="117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097" y="1079506"/>
            <a:ext cx="843641" cy="111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72" y="4389727"/>
            <a:ext cx="1008498" cy="142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770" y="3996391"/>
            <a:ext cx="1069698" cy="139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20" y="4135432"/>
            <a:ext cx="641295" cy="111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615" y="4389727"/>
            <a:ext cx="809253" cy="95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046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331" y="588075"/>
            <a:ext cx="782426" cy="117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28464" y="116632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maintenant</a:t>
            </a:r>
          </a:p>
          <a:p>
            <a:pPr algn="ctr"/>
            <a:endParaRPr lang="fr-FR" dirty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sz="10000" dirty="0" smtClean="0">
                <a:solidFill>
                  <a:schemeClr val="tx1"/>
                </a:solidFill>
                <a:latin typeface="Always Together" pitchFamily="50" charset="0"/>
              </a:rPr>
              <a:t>m  </a:t>
            </a:r>
            <a:r>
              <a:rPr lang="fr-FR" sz="10000" dirty="0" err="1" smtClean="0">
                <a:solidFill>
                  <a:srgbClr val="92D050"/>
                </a:solidFill>
                <a:latin typeface="Always Together" pitchFamily="50" charset="0"/>
              </a:rPr>
              <a:t>in</a:t>
            </a:r>
            <a:r>
              <a:rPr lang="fr-FR" sz="10000" dirty="0" err="1" smtClean="0">
                <a:solidFill>
                  <a:schemeClr val="tx1"/>
                </a:solidFill>
                <a:latin typeface="Always Together" pitchFamily="50" charset="0"/>
              </a:rPr>
              <a:t>ten</a:t>
            </a:r>
            <a:r>
              <a:rPr lang="fr-FR" sz="10000" dirty="0" err="1" smtClean="0">
                <a:solidFill>
                  <a:srgbClr val="FFC000"/>
                </a:solidFill>
                <a:latin typeface="Always Together" pitchFamily="50" charset="0"/>
              </a:rPr>
              <a:t>an</a:t>
            </a:r>
            <a:r>
              <a:rPr lang="fr-FR" sz="10000" dirty="0" err="1" smtClean="0">
                <a:solidFill>
                  <a:schemeClr val="tx1"/>
                </a:solidFill>
                <a:latin typeface="Always Together" pitchFamily="50" charset="0"/>
              </a:rPr>
              <a:t>t</a:t>
            </a:r>
            <a:endParaRPr lang="fr-FR" sz="10000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sz="1000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sz="1000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Monsieur A donne la main à Martin pour traverser la route.</a:t>
            </a:r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097016" y="119334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 dehors</a:t>
            </a:r>
          </a:p>
          <a:p>
            <a:pPr algn="ctr"/>
            <a:endParaRPr lang="fr-FR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de hors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Madame E et Monsieur O ont rangé les balais.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Le serpent est chassé de la hutte!</a:t>
            </a: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105156" y="3573016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devant</a:t>
            </a:r>
            <a:endParaRPr lang="fr-FR" dirty="0">
              <a:solidFill>
                <a:schemeClr val="tx1"/>
              </a:solidFill>
              <a:latin typeface="+mj-lt"/>
            </a:endParaRPr>
          </a:p>
          <a:p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de </a:t>
            </a:r>
            <a:r>
              <a:rPr lang="fr-FR" sz="12000" dirty="0" err="1" smtClean="0">
                <a:solidFill>
                  <a:schemeClr val="tx1"/>
                </a:solidFill>
                <a:latin typeface="Always Together" pitchFamily="50" charset="0"/>
              </a:rPr>
              <a:t>v</a:t>
            </a:r>
            <a:r>
              <a:rPr lang="fr-FR" sz="12000" dirty="0" err="1" smtClean="0">
                <a:solidFill>
                  <a:srgbClr val="FFC000"/>
                </a:solidFill>
                <a:latin typeface="Always Together" pitchFamily="50" charset="0"/>
              </a:rPr>
              <a:t>an</a:t>
            </a:r>
            <a:r>
              <a:rPr lang="fr-FR" sz="12000" dirty="0" err="1" smtClean="0">
                <a:solidFill>
                  <a:schemeClr val="tx1"/>
                </a:solidFill>
                <a:latin typeface="Always Together" pitchFamily="50" charset="0"/>
              </a:rPr>
              <a:t>t</a:t>
            </a:r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Le vent a emporté la toupie de </a:t>
            </a:r>
            <a:r>
              <a:rPr lang="fr-FR" dirty="0" err="1" smtClean="0">
                <a:solidFill>
                  <a:schemeClr val="tx1"/>
                </a:solidFill>
                <a:latin typeface="Always Together" pitchFamily="50" charset="0"/>
              </a:rPr>
              <a:t>Natan</a:t>
            </a:r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: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il court vite pour la rattraper.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28464" y="3569811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avant</a:t>
            </a:r>
          </a:p>
          <a:p>
            <a:r>
              <a:rPr lang="fr-FR" sz="12000" dirty="0">
                <a:solidFill>
                  <a:schemeClr val="tx1"/>
                </a:solidFill>
                <a:latin typeface="Always Together" pitchFamily="50" charset="0"/>
              </a:rPr>
              <a:t> </a:t>
            </a:r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a   </a:t>
            </a:r>
            <a:r>
              <a:rPr lang="fr-FR" sz="12000" dirty="0" smtClean="0">
                <a:solidFill>
                  <a:srgbClr val="FFC000"/>
                </a:solidFill>
                <a:latin typeface="Always Together" pitchFamily="50" charset="0"/>
              </a:rPr>
              <a:t>an</a:t>
            </a:r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 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Le vent a emporté la toupie de </a:t>
            </a:r>
            <a:r>
              <a:rPr lang="fr-FR" dirty="0" err="1" smtClean="0">
                <a:solidFill>
                  <a:schemeClr val="tx1"/>
                </a:solidFill>
                <a:latin typeface="Always Together" pitchFamily="50" charset="0"/>
              </a:rPr>
              <a:t>Natan</a:t>
            </a:r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: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il court vite pour la rattraper.</a:t>
            </a: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16" y="1225315"/>
            <a:ext cx="809253" cy="95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4265895"/>
            <a:ext cx="966737" cy="11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32" y="4135432"/>
            <a:ext cx="782426" cy="117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75" y="721331"/>
            <a:ext cx="934020" cy="146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544" y="4281513"/>
            <a:ext cx="966737" cy="11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242" y="4077073"/>
            <a:ext cx="820887" cy="123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1340768"/>
            <a:ext cx="582536" cy="52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077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331" y="588075"/>
            <a:ext cx="782426" cy="117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28464" y="116632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err="1" smtClean="0">
                <a:solidFill>
                  <a:schemeClr val="tx1"/>
                </a:solidFill>
                <a:latin typeface="+mj-lt"/>
              </a:rPr>
              <a:t>aujourd</a:t>
            </a:r>
            <a:r>
              <a:rPr lang="fr-FR" dirty="0" smtClean="0">
                <a:solidFill>
                  <a:schemeClr val="tx1"/>
                </a:solidFill>
                <a:latin typeface="+mj-lt"/>
              </a:rPr>
              <a:t>’ hui</a:t>
            </a:r>
          </a:p>
          <a:p>
            <a:pPr algn="ctr"/>
            <a:endParaRPr lang="fr-FR" dirty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sz="10000" dirty="0" smtClean="0">
                <a:solidFill>
                  <a:schemeClr val="tx1"/>
                </a:solidFill>
                <a:latin typeface="Always Together" pitchFamily="50" charset="0"/>
              </a:rPr>
              <a:t>  </a:t>
            </a:r>
            <a:r>
              <a:rPr lang="fr-FR" sz="10000" dirty="0" err="1" smtClean="0">
                <a:solidFill>
                  <a:srgbClr val="FFFF00"/>
                </a:solidFill>
                <a:latin typeface="Always Together" pitchFamily="50" charset="0"/>
              </a:rPr>
              <a:t>u</a:t>
            </a:r>
            <a:r>
              <a:rPr lang="fr-FR" sz="10000" dirty="0" err="1" smtClean="0">
                <a:solidFill>
                  <a:schemeClr val="tx1"/>
                </a:solidFill>
                <a:latin typeface="Always Together" pitchFamily="50" charset="0"/>
              </a:rPr>
              <a:t>j</a:t>
            </a:r>
            <a:r>
              <a:rPr lang="fr-FR" sz="10000" dirty="0" err="1" smtClean="0">
                <a:solidFill>
                  <a:srgbClr val="FF0000"/>
                </a:solidFill>
                <a:latin typeface="Always Together" pitchFamily="50" charset="0"/>
              </a:rPr>
              <a:t>ou</a:t>
            </a:r>
            <a:r>
              <a:rPr lang="fr-FR" sz="10000" dirty="0" err="1" smtClean="0">
                <a:solidFill>
                  <a:schemeClr val="tx1"/>
                </a:solidFill>
                <a:latin typeface="Always Together" pitchFamily="50" charset="0"/>
              </a:rPr>
              <a:t>rd</a:t>
            </a:r>
            <a:r>
              <a:rPr lang="fr-FR" sz="10000" dirty="0" smtClean="0">
                <a:solidFill>
                  <a:schemeClr val="tx1"/>
                </a:solidFill>
                <a:latin typeface="Always Together" pitchFamily="50" charset="0"/>
              </a:rPr>
              <a:t>’  </a:t>
            </a:r>
            <a:r>
              <a:rPr lang="fr-FR" sz="10000" dirty="0" err="1" smtClean="0">
                <a:solidFill>
                  <a:schemeClr val="tx1"/>
                </a:solidFill>
                <a:latin typeface="Always Together" pitchFamily="50" charset="0"/>
              </a:rPr>
              <a:t>ui</a:t>
            </a:r>
            <a:endParaRPr lang="fr-FR" sz="10000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sz="1000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sz="800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Monsieur A  s’ est enfermé dans sa hutte.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Il ne veut plus faire partie du village!</a:t>
            </a:r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097016" y="119334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 ensemble</a:t>
            </a:r>
          </a:p>
          <a:p>
            <a:pPr algn="ctr"/>
            <a:endParaRPr lang="fr-FR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fr-FR" sz="12000" dirty="0" err="1" smtClean="0">
                <a:solidFill>
                  <a:srgbClr val="FFC000"/>
                </a:solidFill>
                <a:latin typeface="Always Together" pitchFamily="50" charset="0"/>
              </a:rPr>
              <a:t>en</a:t>
            </a:r>
            <a:r>
              <a:rPr lang="fr-FR" sz="12000" dirty="0" err="1" smtClean="0">
                <a:solidFill>
                  <a:schemeClr val="tx1"/>
                </a:solidFill>
                <a:latin typeface="Always Together" pitchFamily="50" charset="0"/>
              </a:rPr>
              <a:t>s</a:t>
            </a:r>
            <a:r>
              <a:rPr lang="fr-FR" sz="12000" dirty="0" err="1" smtClean="0">
                <a:solidFill>
                  <a:srgbClr val="FFC000"/>
                </a:solidFill>
                <a:latin typeface="Always Together" pitchFamily="50" charset="0"/>
              </a:rPr>
              <a:t>e</a:t>
            </a:r>
            <a:r>
              <a:rPr lang="fr-FR" sz="12000" dirty="0" smtClean="0">
                <a:solidFill>
                  <a:schemeClr val="accent6">
                    <a:lumMod val="75000"/>
                  </a:schemeClr>
                </a:solidFill>
                <a:latin typeface="Always Together" pitchFamily="50" charset="0"/>
              </a:rPr>
              <a:t> m</a:t>
            </a:r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ble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Madame E est inquiète: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un monstre tourne autour de la maison.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5105156" y="3573016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jusqu’ au</a:t>
            </a:r>
            <a:endParaRPr lang="fr-FR" dirty="0">
              <a:solidFill>
                <a:schemeClr val="tx1"/>
              </a:solidFill>
              <a:latin typeface="+mj-lt"/>
            </a:endParaRPr>
          </a:p>
          <a:p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jus   u’ </a:t>
            </a:r>
            <a:r>
              <a:rPr lang="fr-FR" sz="12000" dirty="0" smtClean="0">
                <a:solidFill>
                  <a:srgbClr val="FFFF00"/>
                </a:solidFill>
                <a:latin typeface="Always Together" pitchFamily="50" charset="0"/>
              </a:rPr>
              <a:t>au</a:t>
            </a:r>
            <a:endParaRPr lang="fr-FR" dirty="0" smtClean="0">
              <a:solidFill>
                <a:srgbClr val="FFFF00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La quille est heureuse de rencontrer mademoiselle U.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Elle lui fait trois grosses bises.</a:t>
            </a:r>
            <a:endParaRPr lang="fr-FR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28464" y="3569811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vers</a:t>
            </a:r>
          </a:p>
          <a:p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    er 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Le vent a emporté le chapeau de Madame E.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Il </a:t>
            </a:r>
            <a:r>
              <a:rPr lang="fr-FR" smtClean="0">
                <a:solidFill>
                  <a:schemeClr val="tx1"/>
                </a:solidFill>
                <a:latin typeface="Always Together" pitchFamily="50" charset="0"/>
              </a:rPr>
              <a:t>a assommé </a:t>
            </a:r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le serpent.</a:t>
            </a: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558" y="4421173"/>
            <a:ext cx="809253" cy="95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4234163"/>
            <a:ext cx="966737" cy="11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83" y="908720"/>
            <a:ext cx="637248" cy="99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1" y="1340767"/>
            <a:ext cx="582536" cy="52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4" y="1251153"/>
            <a:ext cx="1001496" cy="90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426" y="4421173"/>
            <a:ext cx="1008498" cy="142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821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331" y="588075"/>
            <a:ext cx="782426" cy="117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28464" y="116632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autre</a:t>
            </a:r>
          </a:p>
          <a:p>
            <a:pPr algn="ctr"/>
            <a:endParaRPr lang="fr-FR" dirty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sz="10000" dirty="0">
                <a:solidFill>
                  <a:schemeClr val="tx1"/>
                </a:solidFill>
                <a:latin typeface="Always Together" pitchFamily="50" charset="0"/>
              </a:rPr>
              <a:t> </a:t>
            </a:r>
            <a:r>
              <a:rPr lang="fr-FR" sz="12000" dirty="0" err="1" smtClean="0">
                <a:solidFill>
                  <a:srgbClr val="FFFF00"/>
                </a:solidFill>
                <a:latin typeface="Always Together" pitchFamily="50" charset="0"/>
              </a:rPr>
              <a:t>u</a:t>
            </a:r>
            <a:r>
              <a:rPr lang="fr-FR" sz="12000" dirty="0" err="1" smtClean="0">
                <a:solidFill>
                  <a:schemeClr val="tx1"/>
                </a:solidFill>
                <a:latin typeface="Always Together" pitchFamily="50" charset="0"/>
              </a:rPr>
              <a:t>tre</a:t>
            </a:r>
            <a:endParaRPr lang="fr-FR" sz="12000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Monsieur A est bien embêté: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il a laissé le robinet ouvert!</a:t>
            </a:r>
            <a:endParaRPr lang="fr-FR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097016" y="119334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 toujours</a:t>
            </a:r>
          </a:p>
          <a:p>
            <a:pPr algn="ctr"/>
            <a:endParaRPr lang="fr-FR" dirty="0" smtClean="0">
              <a:solidFill>
                <a:schemeClr val="tx1"/>
              </a:solidFill>
              <a:latin typeface="+mj-lt"/>
            </a:endParaRPr>
          </a:p>
          <a:p>
            <a:r>
              <a:rPr lang="fr-FR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11000" dirty="0" err="1" smtClean="0">
                <a:solidFill>
                  <a:schemeClr val="tx1"/>
                </a:solidFill>
                <a:latin typeface="Always Together" pitchFamily="50" charset="0"/>
              </a:rPr>
              <a:t>t</a:t>
            </a:r>
            <a:r>
              <a:rPr lang="fr-FR" sz="11000" dirty="0" err="1" smtClean="0">
                <a:solidFill>
                  <a:srgbClr val="FF0000"/>
                </a:solidFill>
                <a:latin typeface="Always Together" pitchFamily="50" charset="0"/>
              </a:rPr>
              <a:t>ou</a:t>
            </a:r>
            <a:r>
              <a:rPr lang="fr-FR" sz="11000" dirty="0" smtClean="0">
                <a:solidFill>
                  <a:schemeClr val="tx1"/>
                </a:solidFill>
                <a:latin typeface="Always Together" pitchFamily="50" charset="0"/>
              </a:rPr>
              <a:t>   </a:t>
            </a:r>
            <a:r>
              <a:rPr lang="fr-FR" sz="11000" dirty="0" err="1" smtClean="0">
                <a:solidFill>
                  <a:srgbClr val="FF0000"/>
                </a:solidFill>
                <a:latin typeface="Always Together" pitchFamily="50" charset="0"/>
              </a:rPr>
              <a:t>ou</a:t>
            </a:r>
            <a:r>
              <a:rPr lang="fr-FR" sz="11000" dirty="0" err="1" smtClean="0">
                <a:solidFill>
                  <a:schemeClr val="tx1"/>
                </a:solidFill>
                <a:latin typeface="Always Together" pitchFamily="50" charset="0"/>
              </a:rPr>
              <a:t>r</a:t>
            </a:r>
            <a:endParaRPr lang="fr-FR" sz="11000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sz="800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Lou lave le serpent au jet d’eau: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il a joué dans la boue. 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28464" y="3569811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soudain</a:t>
            </a:r>
          </a:p>
          <a:p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s</a:t>
            </a:r>
            <a:r>
              <a:rPr lang="fr-FR" sz="12000" dirty="0" smtClean="0">
                <a:solidFill>
                  <a:srgbClr val="FF0000"/>
                </a:solidFill>
                <a:latin typeface="Always Together" pitchFamily="50" charset="0"/>
              </a:rPr>
              <a:t>ou</a:t>
            </a:r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     </a:t>
            </a:r>
            <a:r>
              <a:rPr lang="fr-FR" sz="12000" dirty="0" smtClean="0">
                <a:solidFill>
                  <a:srgbClr val="92D050"/>
                </a:solidFill>
                <a:latin typeface="Always Together" pitchFamily="50" charset="0"/>
              </a:rPr>
              <a:t>in</a:t>
            </a:r>
            <a:endParaRPr lang="fr-FR" dirty="0" smtClean="0">
              <a:solidFill>
                <a:srgbClr val="92D050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Monsieur A joue à cache-cache.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Il se cache sous la jupe de la dame!</a:t>
            </a: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163" y="1324774"/>
            <a:ext cx="636364" cy="75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72" y="1340768"/>
            <a:ext cx="847658" cy="76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672" y="1165114"/>
            <a:ext cx="923738" cy="125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46" y="4526471"/>
            <a:ext cx="936104" cy="84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4005064"/>
            <a:ext cx="1069698" cy="139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à coins arrondis 17"/>
          <p:cNvSpPr/>
          <p:nvPr/>
        </p:nvSpPr>
        <p:spPr>
          <a:xfrm>
            <a:off x="5097016" y="3557612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mieux</a:t>
            </a:r>
          </a:p>
          <a:p>
            <a:pPr algn="ctr"/>
            <a:endParaRPr lang="fr-FR" dirty="0">
              <a:solidFill>
                <a:schemeClr val="tx1"/>
              </a:solidFill>
              <a:latin typeface="Always Together" pitchFamily="50" charset="0"/>
            </a:endParaRPr>
          </a:p>
          <a:p>
            <a:r>
              <a:rPr lang="fr-FR" sz="10000" dirty="0" smtClean="0">
                <a:solidFill>
                  <a:schemeClr val="tx1"/>
                </a:solidFill>
                <a:latin typeface="Always Together" pitchFamily="50" charset="0"/>
              </a:rPr>
              <a:t>  </a:t>
            </a:r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mie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Le </a:t>
            </a:r>
            <a:r>
              <a:rPr lang="fr-FR" dirty="0" err="1" smtClean="0">
                <a:solidFill>
                  <a:schemeClr val="tx1"/>
                </a:solidFill>
                <a:latin typeface="Always Together" pitchFamily="50" charset="0"/>
              </a:rPr>
              <a:t>xiou</a:t>
            </a:r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  s’ accroche à mademoiselle U:</a:t>
            </a:r>
          </a:p>
          <a:p>
            <a:pPr algn="ctr"/>
            <a:r>
              <a:rPr lang="fr-FR" sz="1600" dirty="0" smtClean="0">
                <a:solidFill>
                  <a:schemeClr val="tx1"/>
                </a:solidFill>
                <a:latin typeface="Always Together" pitchFamily="50" charset="0"/>
              </a:rPr>
              <a:t>Il ne veut pas tomber.</a:t>
            </a:r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078" y="4410606"/>
            <a:ext cx="96228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524" y="4788505"/>
            <a:ext cx="908005" cy="77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117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331" y="588075"/>
            <a:ext cx="782426" cy="117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28464" y="116632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certain</a:t>
            </a:r>
          </a:p>
          <a:p>
            <a:pPr algn="ctr"/>
            <a:endParaRPr lang="fr-FR" dirty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</a:t>
            </a:r>
            <a:r>
              <a:rPr lang="fr-FR" sz="12000" dirty="0" err="1" smtClean="0">
                <a:solidFill>
                  <a:schemeClr val="tx1"/>
                </a:solidFill>
                <a:latin typeface="Always Together" pitchFamily="50" charset="0"/>
              </a:rPr>
              <a:t>ert</a:t>
            </a:r>
            <a:r>
              <a:rPr lang="fr-FR" sz="9600" dirty="0" smtClean="0">
                <a:solidFill>
                  <a:schemeClr val="tx1"/>
                </a:solidFill>
                <a:latin typeface="Always Together" pitchFamily="50" charset="0"/>
              </a:rPr>
              <a:t>   </a:t>
            </a:r>
            <a:r>
              <a:rPr lang="fr-FR" sz="12000" dirty="0" smtClean="0">
                <a:solidFill>
                  <a:srgbClr val="92D050"/>
                </a:solidFill>
                <a:latin typeface="Always Together" pitchFamily="50" charset="0"/>
              </a:rPr>
              <a:t>in</a:t>
            </a:r>
            <a:endParaRPr lang="fr-FR" sz="1000" dirty="0" smtClean="0">
              <a:solidFill>
                <a:srgbClr val="92D050"/>
              </a:solidFill>
              <a:latin typeface="Always Together" pitchFamily="50" charset="0"/>
            </a:endParaRPr>
          </a:p>
          <a:p>
            <a:pPr algn="ctr"/>
            <a:endParaRPr lang="fr-FR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smtClean="0">
                <a:solidFill>
                  <a:schemeClr val="tx1"/>
                </a:solidFill>
                <a:latin typeface="Always Together" pitchFamily="50" charset="0"/>
              </a:rPr>
              <a:t>Martin </a:t>
            </a:r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assomme Monsieur A avec un cornichon.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5097016" y="119334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 celui</a:t>
            </a:r>
          </a:p>
          <a:p>
            <a:pPr algn="ctr"/>
            <a:endParaRPr lang="fr-FR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fr-FR" sz="12000" dirty="0" err="1" smtClean="0">
                <a:solidFill>
                  <a:schemeClr val="tx1"/>
                </a:solidFill>
                <a:latin typeface="Always Together" pitchFamily="50" charset="0"/>
              </a:rPr>
              <a:t>elui</a:t>
            </a:r>
            <a:endParaRPr lang="fr-FR" sz="12000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Le cornichon court après Madame E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 en sifflant comme un serpent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5105156" y="3573016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déjà</a:t>
            </a:r>
            <a:endParaRPr lang="fr-FR" dirty="0">
              <a:solidFill>
                <a:schemeClr val="tx1"/>
              </a:solidFill>
              <a:latin typeface="+mj-lt"/>
            </a:endParaRPr>
          </a:p>
          <a:p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 d   j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Madame E et Monsieur A sont sous le jet d’ eau.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Ils ouvrent leurs parapluies.</a:t>
            </a:r>
            <a:endParaRPr lang="fr-FR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36" y="1358808"/>
            <a:ext cx="847658" cy="76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350947"/>
            <a:ext cx="767065" cy="80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764" y="1358808"/>
            <a:ext cx="767065" cy="80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222" y="4437112"/>
            <a:ext cx="826963" cy="106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344" y="4537604"/>
            <a:ext cx="1047269" cy="80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8343878" y="4293096"/>
            <a:ext cx="281530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6969224" y="4257092"/>
            <a:ext cx="269862" cy="1800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à coins arrondis 22"/>
          <p:cNvSpPr/>
          <p:nvPr/>
        </p:nvSpPr>
        <p:spPr>
          <a:xfrm>
            <a:off x="128464" y="3575348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 tant</a:t>
            </a:r>
          </a:p>
          <a:p>
            <a:pPr algn="ctr"/>
            <a:endParaRPr lang="fr-FR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fr-FR" sz="12000" dirty="0" smtClean="0">
                <a:solidFill>
                  <a:srgbClr val="FFC000"/>
                </a:solidFill>
                <a:latin typeface="Always Together" pitchFamily="50" charset="0"/>
              </a:rPr>
              <a:t>an</a:t>
            </a:r>
          </a:p>
          <a:p>
            <a:pPr algn="ctr"/>
            <a:r>
              <a:rPr lang="fr-FR" dirty="0" err="1" smtClean="0">
                <a:solidFill>
                  <a:schemeClr val="tx1"/>
                </a:solidFill>
                <a:latin typeface="Always Together" pitchFamily="50" charset="0"/>
              </a:rPr>
              <a:t>Natan</a:t>
            </a:r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 tient une toupie dans chaque main.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Il ne peut plus écrire.</a:t>
            </a: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4403678"/>
            <a:ext cx="782426" cy="117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84" y="4426504"/>
            <a:ext cx="782426" cy="117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865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331" y="588075"/>
            <a:ext cx="782426" cy="117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5097016" y="119334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 trop</a:t>
            </a:r>
          </a:p>
          <a:p>
            <a:pPr algn="ctr"/>
            <a:endParaRPr lang="fr-FR" dirty="0">
              <a:solidFill>
                <a:schemeClr val="tx1"/>
              </a:solidFill>
              <a:latin typeface="+mj-lt"/>
            </a:endParaRPr>
          </a:p>
          <a:p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 tr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Le perroquet imite Monsieur O.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Vexé, il lui vole dans les plumes.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5105156" y="3573016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après</a:t>
            </a:r>
            <a:endParaRPr lang="fr-FR" dirty="0">
              <a:solidFill>
                <a:schemeClr val="tx1"/>
              </a:solidFill>
              <a:latin typeface="+mj-lt"/>
            </a:endParaRPr>
          </a:p>
          <a:p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</a:t>
            </a:r>
            <a:r>
              <a:rPr lang="fr-FR" sz="12000" dirty="0" err="1" smtClean="0">
                <a:solidFill>
                  <a:schemeClr val="tx1"/>
                </a:solidFill>
                <a:latin typeface="Always Together" pitchFamily="50" charset="0"/>
              </a:rPr>
              <a:t>apr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Le serpent voudrait bien un chapeau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 mais celui de Madame E est vraiment trop moche!</a:t>
            </a:r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28464" y="3569811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chacun</a:t>
            </a:r>
          </a:p>
          <a:p>
            <a:r>
              <a:rPr lang="fr-FR" sz="12000" dirty="0">
                <a:solidFill>
                  <a:schemeClr val="tx1"/>
                </a:solidFill>
                <a:latin typeface="Always Together" pitchFamily="50" charset="0"/>
              </a:rPr>
              <a:t> </a:t>
            </a:r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  a  un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Le chat ne mange pas de cornichon :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Ses poils deviendraient verts.</a:t>
            </a: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52" y="4519851"/>
            <a:ext cx="718670" cy="8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21" y="1252265"/>
            <a:ext cx="864096" cy="129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416" y="1353511"/>
            <a:ext cx="864905" cy="81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4120306"/>
            <a:ext cx="1460512" cy="118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12" y="4501212"/>
            <a:ext cx="767065" cy="80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851" y="4519851"/>
            <a:ext cx="730525" cy="94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Connecteur droit 17"/>
          <p:cNvCxnSpPr/>
          <p:nvPr/>
        </p:nvCxnSpPr>
        <p:spPr>
          <a:xfrm>
            <a:off x="7488135" y="4303826"/>
            <a:ext cx="281530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à coins arrondis 19"/>
          <p:cNvSpPr/>
          <p:nvPr/>
        </p:nvSpPr>
        <p:spPr>
          <a:xfrm>
            <a:off x="135732" y="119334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plus</a:t>
            </a:r>
          </a:p>
          <a:p>
            <a:pPr algn="ctr"/>
            <a:r>
              <a:rPr lang="fr-FR" sz="12000" dirty="0">
                <a:solidFill>
                  <a:schemeClr val="tx1"/>
                </a:solidFill>
                <a:latin typeface="Always Together" pitchFamily="50" charset="0"/>
              </a:rPr>
              <a:t> </a:t>
            </a:r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lu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Le perroquet et le serpent ne sifflent plus:</a:t>
            </a:r>
          </a:p>
          <a:p>
            <a:pPr algn="ctr"/>
            <a:r>
              <a:rPr lang="fr-FR" smtClean="0">
                <a:solidFill>
                  <a:schemeClr val="tx1"/>
                </a:solidFill>
                <a:latin typeface="Always Together" pitchFamily="50" charset="0"/>
              </a:rPr>
              <a:t>ils </a:t>
            </a:r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se font la tête!</a:t>
            </a: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77" y="1056452"/>
            <a:ext cx="718670" cy="8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944" y="1056452"/>
            <a:ext cx="864096" cy="129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865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8464" y="116632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c’ est</a:t>
            </a:r>
          </a:p>
          <a:p>
            <a:pPr algn="ctr"/>
            <a:endParaRPr lang="fr-FR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‘est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Le cornichon refuse de donner la main à ses copains.</a:t>
            </a:r>
          </a:p>
          <a:p>
            <a:pPr algn="ctr"/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097016" y="119334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il</a:t>
            </a:r>
          </a:p>
          <a:p>
            <a:pPr algn="ctr"/>
            <a:endParaRPr lang="fr-FR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l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Madame I passe devant: elle connaît le chemin.</a:t>
            </a:r>
          </a:p>
          <a:p>
            <a:pPr algn="ctr"/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105156" y="3573016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elle</a:t>
            </a:r>
          </a:p>
          <a:p>
            <a:pPr algn="ctr"/>
            <a:endParaRPr lang="fr-FR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      e</a:t>
            </a: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Madame E a horreur des limaces: elle en voit 2.</a:t>
            </a:r>
          </a:p>
          <a:p>
            <a:pPr algn="ctr"/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28464" y="3569811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dans</a:t>
            </a:r>
          </a:p>
          <a:p>
            <a:pPr algn="ctr"/>
            <a:endParaRPr lang="fr-FR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d</a:t>
            </a:r>
            <a:r>
              <a:rPr lang="fr-FR" sz="12000" dirty="0" smtClean="0">
                <a:solidFill>
                  <a:srgbClr val="FFC000"/>
                </a:solidFill>
                <a:latin typeface="Always Together" pitchFamily="50" charset="0"/>
              </a:rPr>
              <a:t>an</a:t>
            </a:r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s</a:t>
            </a: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err="1" smtClean="0">
                <a:solidFill>
                  <a:schemeClr val="tx1"/>
                </a:solidFill>
                <a:latin typeface="Always Together" pitchFamily="50" charset="0"/>
              </a:rPr>
              <a:t>Natan</a:t>
            </a:r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 tire la queue du serpent.</a:t>
            </a:r>
          </a:p>
          <a:p>
            <a:pPr algn="ctr"/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92" y="4708000"/>
            <a:ext cx="872407" cy="10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254300"/>
            <a:ext cx="744813" cy="89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996" y="739789"/>
            <a:ext cx="792753" cy="138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996" y="4451256"/>
            <a:ext cx="1011694" cy="115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690" y="4445591"/>
            <a:ext cx="1011694" cy="115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311" y="4708000"/>
            <a:ext cx="730685" cy="89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853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8464" y="116632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aussi</a:t>
            </a:r>
          </a:p>
          <a:p>
            <a:pPr algn="ctr"/>
            <a:endParaRPr lang="fr-FR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  </a:t>
            </a:r>
            <a:r>
              <a:rPr lang="fr-FR" sz="12000" dirty="0" smtClean="0">
                <a:solidFill>
                  <a:srgbClr val="FFFF00"/>
                </a:solidFill>
                <a:latin typeface="Always Together" pitchFamily="50" charset="0"/>
              </a:rPr>
              <a:t>u</a:t>
            </a:r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   i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Monsieur A cache 2 serpents sous son lit.</a:t>
            </a:r>
          </a:p>
          <a:p>
            <a:pPr algn="ctr"/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097016" y="119334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mais</a:t>
            </a:r>
          </a:p>
          <a:p>
            <a:pPr algn="ctr"/>
            <a:endParaRPr lang="fr-FR" dirty="0" smtClean="0">
              <a:solidFill>
                <a:schemeClr val="tx1"/>
              </a:solidFill>
              <a:latin typeface="+mj-lt"/>
            </a:endParaRPr>
          </a:p>
          <a:p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m   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Monsieur A et Madame I </a:t>
            </a:r>
            <a:r>
              <a:rPr lang="fr-FR" smtClean="0">
                <a:solidFill>
                  <a:schemeClr val="tx1"/>
                </a:solidFill>
                <a:latin typeface="Always Together" pitchFamily="50" charset="0"/>
              </a:rPr>
              <a:t>se </a:t>
            </a:r>
            <a:r>
              <a:rPr lang="fr-FR" smtClean="0">
                <a:solidFill>
                  <a:schemeClr val="tx1"/>
                </a:solidFill>
                <a:latin typeface="Always Together" pitchFamily="50" charset="0"/>
              </a:rPr>
              <a:t>baladent </a:t>
            </a:r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en forêt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et </a:t>
            </a:r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tirent </a:t>
            </a:r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sur la queue du serpent</a:t>
            </a:r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105156" y="3573016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avec</a:t>
            </a:r>
          </a:p>
          <a:p>
            <a:pPr algn="ctr"/>
            <a:endParaRPr lang="fr-FR" dirty="0">
              <a:solidFill>
                <a:schemeClr val="tx1"/>
              </a:solidFill>
              <a:latin typeface="+mj-lt"/>
            </a:endParaRPr>
          </a:p>
          <a:p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  av  </a:t>
            </a: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Avec le cornichon, Madame E oublie tout, même son chapeau!</a:t>
            </a:r>
          </a:p>
          <a:p>
            <a:pPr algn="ctr"/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28464" y="3569811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>
                <a:solidFill>
                  <a:schemeClr val="tx1"/>
                </a:solidFill>
                <a:latin typeface="+mj-lt"/>
              </a:rPr>
              <a:t>d</a:t>
            </a:r>
            <a:r>
              <a:rPr lang="fr-FR" dirty="0" smtClean="0">
                <a:solidFill>
                  <a:schemeClr val="tx1"/>
                </a:solidFill>
                <a:latin typeface="+mj-lt"/>
              </a:rPr>
              <a:t>es</a:t>
            </a:r>
          </a:p>
          <a:p>
            <a:pPr algn="ctr"/>
            <a:endParaRPr lang="fr-FR" dirty="0" smtClean="0">
              <a:solidFill>
                <a:schemeClr val="tx1"/>
              </a:solidFill>
              <a:latin typeface="+mj-lt"/>
            </a:endParaRPr>
          </a:p>
          <a:p>
            <a:r>
              <a:rPr lang="fr-FR" sz="12000" dirty="0" smtClean="0">
                <a:solidFill>
                  <a:schemeClr val="tx1"/>
                </a:solidFill>
                <a:latin typeface="+mj-lt"/>
              </a:rPr>
              <a:t>    </a:t>
            </a:r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de</a:t>
            </a: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Madame E jette son chapeau pour faire peur au serpent.</a:t>
            </a:r>
          </a:p>
          <a:p>
            <a:pPr algn="ctr"/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381" y="4724938"/>
            <a:ext cx="809253" cy="95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935" y="983499"/>
            <a:ext cx="641295" cy="111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239" y="4782944"/>
            <a:ext cx="730685" cy="89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68" y="1298812"/>
            <a:ext cx="766660" cy="90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228" y="1298812"/>
            <a:ext cx="766660" cy="90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1209599"/>
            <a:ext cx="1099567" cy="98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222" y="1126783"/>
            <a:ext cx="1099567" cy="98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238" y="1209599"/>
            <a:ext cx="766660" cy="90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924" y="4751777"/>
            <a:ext cx="744813" cy="89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96" y="4782944"/>
            <a:ext cx="730685" cy="89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683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8464" y="116632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en</a:t>
            </a:r>
          </a:p>
          <a:p>
            <a:pPr algn="ctr"/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      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Madame E s’ est enrhumée: elle a le nez qui coule.</a:t>
            </a:r>
          </a:p>
          <a:p>
            <a:pPr algn="ctr"/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097016" y="119334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sont</a:t>
            </a:r>
          </a:p>
          <a:p>
            <a:pPr algn="ctr"/>
            <a:endParaRPr lang="fr-FR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s</a:t>
            </a:r>
            <a:r>
              <a:rPr lang="fr-FR" sz="12000" dirty="0" smtClean="0">
                <a:solidFill>
                  <a:srgbClr val="CC9900"/>
                </a:solidFill>
                <a:latin typeface="Always Together" pitchFamily="50" charset="0"/>
              </a:rPr>
              <a:t>on</a:t>
            </a:r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  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Simon joue à la toupie en classe: maîtresse le fâche.</a:t>
            </a:r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105156" y="3573016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sur</a:t>
            </a:r>
          </a:p>
          <a:p>
            <a:pPr algn="ctr"/>
            <a:endParaRPr lang="fr-FR" dirty="0">
              <a:solidFill>
                <a:schemeClr val="tx1"/>
              </a:solidFill>
              <a:latin typeface="+mj-lt"/>
            </a:endParaRPr>
          </a:p>
          <a:p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   su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Le robinet est furieux contre Madame E: il ne veut plus la voir!</a:t>
            </a:r>
          </a:p>
          <a:p>
            <a:pPr algn="ctr"/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28464" y="3569811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pas</a:t>
            </a:r>
          </a:p>
          <a:p>
            <a:r>
              <a:rPr lang="fr-FR" sz="12000" dirty="0" smtClean="0">
                <a:solidFill>
                  <a:schemeClr val="tx1"/>
                </a:solidFill>
                <a:latin typeface="+mj-lt"/>
              </a:rPr>
              <a:t>    </a:t>
            </a:r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pas</a:t>
            </a: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Pour ne pas oublier son goûter,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le serpent fait un nœud à sa queue.</a:t>
            </a:r>
          </a:p>
          <a:p>
            <a:pPr algn="ctr"/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040" y="4509120"/>
            <a:ext cx="809253" cy="95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2" y="1217267"/>
            <a:ext cx="730685" cy="89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268" y="1126784"/>
            <a:ext cx="711815" cy="98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937" y="942013"/>
            <a:ext cx="782426" cy="117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96" y="4509120"/>
            <a:ext cx="843641" cy="111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311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8464" y="116632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son</a:t>
            </a:r>
          </a:p>
          <a:p>
            <a:pPr algn="ctr"/>
            <a:endParaRPr lang="fr-FR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</a:t>
            </a:r>
            <a:r>
              <a:rPr lang="fr-FR" sz="12000" dirty="0" smtClean="0">
                <a:solidFill>
                  <a:srgbClr val="CC9900"/>
                </a:solidFill>
                <a:latin typeface="Always Together" pitchFamily="50" charset="0"/>
              </a:rPr>
              <a:t>on</a:t>
            </a:r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      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Simon n’ a plus peur des serpents!</a:t>
            </a:r>
          </a:p>
          <a:p>
            <a:pPr algn="ctr"/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097016" y="119334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les</a:t>
            </a:r>
          </a:p>
          <a:p>
            <a:pPr algn="ctr"/>
            <a:endParaRPr lang="fr-FR" dirty="0">
              <a:solidFill>
                <a:schemeClr val="tx1"/>
              </a:solidFill>
              <a:latin typeface="+mj-lt"/>
            </a:endParaRPr>
          </a:p>
          <a:p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   l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Madame E jette son chapeau pour faire peur au serpent.</a:t>
            </a:r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105156" y="3573016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au</a:t>
            </a:r>
          </a:p>
          <a:p>
            <a:pPr algn="ctr"/>
            <a:endParaRPr lang="fr-FR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r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A l’ automne, Monsieur A et mademoiselle U se marieront.</a:t>
            </a:r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28464" y="3569811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que</a:t>
            </a:r>
          </a:p>
          <a:p>
            <a:r>
              <a:rPr lang="fr-FR" sz="12000" dirty="0" smtClean="0">
                <a:solidFill>
                  <a:schemeClr val="tx1"/>
                </a:solidFill>
                <a:latin typeface="+mj-lt"/>
              </a:rPr>
              <a:t>      </a:t>
            </a:r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u e</a:t>
            </a: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La quille est ravie: elle dîne avec ses amies!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mademoiselle U a très bon appétit.</a:t>
            </a:r>
          </a:p>
          <a:p>
            <a:pPr algn="ctr"/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1225315"/>
            <a:ext cx="809253" cy="95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909" y="1282762"/>
            <a:ext cx="809253" cy="95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24" y="1340768"/>
            <a:ext cx="730685" cy="89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62" y="4491591"/>
            <a:ext cx="936491" cy="132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96" y="4459288"/>
            <a:ext cx="795093" cy="138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82" y="4437235"/>
            <a:ext cx="795093" cy="138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16" y="4635349"/>
            <a:ext cx="1099567" cy="98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593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8464" y="116632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même</a:t>
            </a:r>
          </a:p>
          <a:p>
            <a:pPr algn="ctr"/>
            <a:endParaRPr lang="fr-FR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m  </a:t>
            </a:r>
            <a:r>
              <a:rPr lang="fr-FR" sz="3200" dirty="0" smtClean="0">
                <a:solidFill>
                  <a:schemeClr val="tx1"/>
                </a:solidFill>
                <a:latin typeface="Always Together" pitchFamily="50" charset="0"/>
              </a:rPr>
              <a:t> </a:t>
            </a:r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me       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Madame E a une jumelle qui adore les chapeaux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de toutes les couleurs.</a:t>
            </a:r>
          </a:p>
          <a:p>
            <a:pPr algn="ctr"/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097016" y="119334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chez</a:t>
            </a:r>
          </a:p>
          <a:p>
            <a:pPr algn="ctr"/>
            <a:endParaRPr lang="fr-FR" dirty="0">
              <a:solidFill>
                <a:schemeClr val="tx1"/>
              </a:solidFill>
              <a:latin typeface="+mj-lt"/>
            </a:endParaRPr>
          </a:p>
          <a:p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     e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Le chat adore jouer avec le </a:t>
            </a:r>
            <a:r>
              <a:rPr lang="fr-FR" dirty="0" err="1" smtClean="0">
                <a:solidFill>
                  <a:schemeClr val="tx1"/>
                </a:solidFill>
                <a:latin typeface="Always Together" pitchFamily="50" charset="0"/>
              </a:rPr>
              <a:t>zébulus</a:t>
            </a:r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: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il est nul à la course!</a:t>
            </a:r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105156" y="3573016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très</a:t>
            </a:r>
          </a:p>
          <a:p>
            <a:pPr algn="ctr"/>
            <a:endParaRPr lang="fr-FR" dirty="0">
              <a:solidFill>
                <a:schemeClr val="tx1"/>
              </a:solidFill>
              <a:latin typeface="+mj-lt"/>
            </a:endParaRPr>
          </a:p>
          <a:p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  t</a:t>
            </a:r>
            <a:r>
              <a:rPr lang="fr-FR" sz="1200" dirty="0" smtClean="0">
                <a:solidFill>
                  <a:schemeClr val="tx1"/>
                </a:solidFill>
                <a:latin typeface="Always Together" pitchFamily="50" charset="0"/>
              </a:rPr>
              <a:t> </a:t>
            </a:r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 è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Le robinet est contrarié: Madame E a hurlé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car le serpent lui a sauté sur la tête.</a:t>
            </a:r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28464" y="3569811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tout</a:t>
            </a:r>
          </a:p>
          <a:p>
            <a:pPr algn="ctr"/>
            <a:r>
              <a:rPr lang="fr-FR" sz="12000" dirty="0" smtClean="0">
                <a:solidFill>
                  <a:srgbClr val="FF0000"/>
                </a:solidFill>
                <a:latin typeface="Always Together" pitchFamily="50" charset="0"/>
              </a:rPr>
              <a:t>ou</a:t>
            </a: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A force de tourner autour de Lou, la toupie est toute rouge!</a:t>
            </a:r>
          </a:p>
          <a:p>
            <a:pPr algn="ctr"/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859" y="1218032"/>
            <a:ext cx="738187" cy="108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72" y="1087647"/>
            <a:ext cx="710208" cy="122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52" y="1241404"/>
            <a:ext cx="936104" cy="91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926" y="836712"/>
            <a:ext cx="1435813" cy="1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84" y="4176918"/>
            <a:ext cx="782426" cy="117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82" y="4141408"/>
            <a:ext cx="782426" cy="117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4554507"/>
            <a:ext cx="843641" cy="111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777" y="4716671"/>
            <a:ext cx="809253" cy="95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04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8464" y="116632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quelle</a:t>
            </a:r>
          </a:p>
          <a:p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 </a:t>
            </a:r>
            <a:r>
              <a:rPr lang="fr-FR" sz="4400" dirty="0" smtClean="0">
                <a:solidFill>
                  <a:schemeClr val="tx1"/>
                </a:solidFill>
                <a:latin typeface="Always Together" pitchFamily="50" charset="0"/>
              </a:rPr>
              <a:t> </a:t>
            </a:r>
            <a:r>
              <a:rPr lang="fr-FR" sz="12000" dirty="0" err="1" smtClean="0">
                <a:solidFill>
                  <a:schemeClr val="tx1"/>
                </a:solidFill>
                <a:latin typeface="Always Together" pitchFamily="50" charset="0"/>
              </a:rPr>
              <a:t>ue</a:t>
            </a:r>
            <a:r>
              <a:rPr lang="fr-FR" sz="4400" dirty="0" smtClean="0">
                <a:solidFill>
                  <a:schemeClr val="tx1"/>
                </a:solidFill>
                <a:latin typeface="Always Together" pitchFamily="50" charset="0"/>
              </a:rPr>
              <a:t>              </a:t>
            </a:r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e       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La quille est horrifiée: il y a deux limaces dans son assiette!</a:t>
            </a:r>
          </a:p>
          <a:p>
            <a:pPr algn="ctr"/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097016" y="119334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entre</a:t>
            </a:r>
          </a:p>
          <a:p>
            <a:pPr algn="ctr"/>
            <a:endParaRPr lang="fr-FR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fr-FR" sz="12000" dirty="0" err="1" smtClean="0">
                <a:solidFill>
                  <a:schemeClr val="tx1"/>
                </a:solidFill>
                <a:latin typeface="Always Together" pitchFamily="50" charset="0"/>
              </a:rPr>
              <a:t>e</a:t>
            </a:r>
            <a:r>
              <a:rPr lang="fr-FR" sz="12000" dirty="0" err="1" smtClean="0">
                <a:solidFill>
                  <a:srgbClr val="FFC000"/>
                </a:solidFill>
                <a:latin typeface="Always Together" pitchFamily="50" charset="0"/>
              </a:rPr>
              <a:t>n</a:t>
            </a:r>
            <a:r>
              <a:rPr lang="fr-FR" sz="12000" dirty="0" err="1" smtClean="0">
                <a:solidFill>
                  <a:schemeClr val="tx1"/>
                </a:solidFill>
                <a:latin typeface="Always Together" pitchFamily="50" charset="0"/>
              </a:rPr>
              <a:t>t</a:t>
            </a:r>
            <a:r>
              <a:rPr lang="fr-FR" sz="9600" dirty="0" smtClean="0">
                <a:solidFill>
                  <a:schemeClr val="tx1"/>
                </a:solidFill>
                <a:latin typeface="Always Together" pitchFamily="50" charset="0"/>
              </a:rPr>
              <a:t>   </a:t>
            </a:r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e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Pour déboucher le nez de Madame E,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le robinet a utilisé une brosse à dents. </a:t>
            </a:r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105156" y="3573016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ont</a:t>
            </a:r>
          </a:p>
          <a:p>
            <a:pPr algn="ctr"/>
            <a:endParaRPr lang="fr-FR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fr-FR" sz="12000" dirty="0" smtClean="0">
                <a:solidFill>
                  <a:srgbClr val="CC9900"/>
                </a:solidFill>
                <a:latin typeface="Always Together" pitchFamily="50" charset="0"/>
              </a:rPr>
              <a:t>on</a:t>
            </a:r>
            <a:endParaRPr lang="fr-FR" dirty="0" smtClean="0">
              <a:solidFill>
                <a:srgbClr val="CC9900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Simon est très malin: il a chipé la toupie au serpent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et refuse de la lui rendre.</a:t>
            </a:r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28464" y="3569811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tous</a:t>
            </a:r>
          </a:p>
          <a:p>
            <a:pPr algn="ctr"/>
            <a:r>
              <a:rPr lang="fr-FR" sz="12000" dirty="0" smtClean="0">
                <a:solidFill>
                  <a:srgbClr val="FF0000"/>
                </a:solidFill>
                <a:latin typeface="Always Together" pitchFamily="50" charset="0"/>
              </a:rPr>
              <a:t>ou</a:t>
            </a: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Lou jouait à la toupie mais le serpent la lui a pris!</a:t>
            </a:r>
          </a:p>
          <a:p>
            <a:pPr algn="ctr"/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82" y="4141408"/>
            <a:ext cx="782426" cy="117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84" y="4437112"/>
            <a:ext cx="809253" cy="95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4422567"/>
            <a:ext cx="782426" cy="117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013855"/>
            <a:ext cx="936491" cy="132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14" y="825377"/>
            <a:ext cx="1011694" cy="115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595" y="819712"/>
            <a:ext cx="1011694" cy="115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507" y="1074641"/>
            <a:ext cx="843641" cy="111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88" y="1252798"/>
            <a:ext cx="738187" cy="108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696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8464" y="116632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j ’ai</a:t>
            </a:r>
          </a:p>
          <a:p>
            <a:pPr algn="ctr"/>
            <a:r>
              <a:rPr lang="fr-FR" sz="12000" dirty="0" smtClean="0">
                <a:solidFill>
                  <a:schemeClr val="tx1"/>
                </a:solidFill>
                <a:latin typeface="+mj-lt"/>
              </a:rPr>
              <a:t>‘</a:t>
            </a:r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ai       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Monsieur A est sûr de lui: il a vu le jet d’eau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jouer au cerf-volant dans la fontaine!</a:t>
            </a:r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097016" y="119334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bien</a:t>
            </a:r>
          </a:p>
          <a:p>
            <a:pPr algn="ctr"/>
            <a:endParaRPr lang="fr-FR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b i</a:t>
            </a:r>
            <a:r>
              <a:rPr lang="fr-FR" sz="1600" dirty="0" smtClean="0">
                <a:solidFill>
                  <a:schemeClr val="tx1"/>
                </a:solidFill>
                <a:latin typeface="Always Together" pitchFamily="50" charset="0"/>
              </a:rPr>
              <a:t> </a:t>
            </a:r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  n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Madame I a fait un prout: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Madame E se bouche le nez.</a:t>
            </a:r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105156" y="3573016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cette</a:t>
            </a:r>
          </a:p>
          <a:p>
            <a:pPr algn="ctr"/>
            <a:endParaRPr lang="fr-FR" dirty="0">
              <a:solidFill>
                <a:schemeClr val="tx1"/>
              </a:solidFill>
              <a:latin typeface="+mj-lt"/>
            </a:endParaRPr>
          </a:p>
          <a:p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  e     </a:t>
            </a:r>
            <a:r>
              <a:rPr lang="fr-FR" sz="12000" dirty="0" err="1" smtClean="0">
                <a:solidFill>
                  <a:schemeClr val="tx1"/>
                </a:solidFill>
                <a:latin typeface="Always Together" pitchFamily="50" charset="0"/>
              </a:rPr>
              <a:t>e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Le serpent est très malin: pour jouer deux fois à la toupie,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il se déguise en cornichon.</a:t>
            </a:r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28464" y="3569811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assez</a:t>
            </a:r>
          </a:p>
          <a:p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a    e</a:t>
            </a: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Le </a:t>
            </a:r>
            <a:r>
              <a:rPr lang="fr-FR" dirty="0" err="1" smtClean="0">
                <a:solidFill>
                  <a:schemeClr val="tx1"/>
                </a:solidFill>
                <a:latin typeface="Always Together" pitchFamily="50" charset="0"/>
              </a:rPr>
              <a:t>zébulus</a:t>
            </a:r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 a trop zigzagué, il voit le serpent deux fois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car sa tête tourne!</a:t>
            </a:r>
          </a:p>
          <a:p>
            <a:pPr algn="ctr"/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238" y="4447134"/>
            <a:ext cx="782426" cy="117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51" y="963699"/>
            <a:ext cx="836992" cy="113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92" y="983499"/>
            <a:ext cx="641295" cy="111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67" y="1157883"/>
            <a:ext cx="738187" cy="108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32" y="4443259"/>
            <a:ext cx="766660" cy="90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092" y="4443259"/>
            <a:ext cx="766660" cy="90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4444754"/>
            <a:ext cx="936104" cy="91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660" y="4443259"/>
            <a:ext cx="782426" cy="117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9" y="4728464"/>
            <a:ext cx="879196" cy="92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99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5097016" y="119334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 peu</a:t>
            </a:r>
            <a:endParaRPr lang="fr-FR" dirty="0">
              <a:solidFill>
                <a:schemeClr val="tx1"/>
              </a:solidFill>
              <a:latin typeface="+mj-lt"/>
            </a:endParaRPr>
          </a:p>
          <a:p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   p</a:t>
            </a:r>
            <a:endParaRPr lang="fr-FR" sz="2800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Madame E: console Mademoiselle U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Le nez ne l’aime plus, il est partie avec la toupie.</a:t>
            </a:r>
            <a:endParaRPr lang="fr-FR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28464" y="116632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près</a:t>
            </a:r>
          </a:p>
          <a:p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  p  è  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Le robinet est contrarié: Madame E a hurlé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car le serpent lui a sauté sur la tête.</a:t>
            </a:r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105156" y="3573016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voici</a:t>
            </a:r>
          </a:p>
          <a:p>
            <a:pPr algn="ctr"/>
            <a:endParaRPr lang="fr-FR" dirty="0">
              <a:solidFill>
                <a:schemeClr val="tx1"/>
              </a:solidFill>
              <a:latin typeface="+mj-lt"/>
            </a:endParaRPr>
          </a:p>
          <a:p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  </a:t>
            </a:r>
            <a:r>
              <a:rPr lang="fr-FR" sz="12000" dirty="0" err="1" smtClean="0">
                <a:solidFill>
                  <a:schemeClr val="tx1"/>
                </a:solidFill>
                <a:latin typeface="Always Together" pitchFamily="50" charset="0"/>
              </a:rPr>
              <a:t>voi</a:t>
            </a:r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  i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Eloi déteste le cornichon: ça lui donne des boutons!</a:t>
            </a:r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28464" y="3569811"/>
            <a:ext cx="4680520" cy="3168352"/>
          </a:xfrm>
          <a:prstGeom prst="roundRect">
            <a:avLst>
              <a:gd name="adj" fmla="val 54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ici</a:t>
            </a:r>
          </a:p>
          <a:p>
            <a:r>
              <a:rPr lang="fr-FR" sz="12000" dirty="0" smtClean="0">
                <a:solidFill>
                  <a:schemeClr val="tx1"/>
                </a:solidFill>
                <a:latin typeface="Always Together" pitchFamily="50" charset="0"/>
              </a:rPr>
              <a:t>  </a:t>
            </a:r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lways Together" pitchFamily="50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Le cornichon est bien malade: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lways Together" pitchFamily="50" charset="0"/>
              </a:rPr>
              <a:t>il voit des frites tout autour de lui!</a:t>
            </a:r>
          </a:p>
          <a:p>
            <a:pPr algn="ctr"/>
            <a:endParaRPr lang="fr-FR" sz="1600" dirty="0">
              <a:solidFill>
                <a:schemeClr val="tx1"/>
              </a:solidFill>
              <a:latin typeface="Always Together" pitchFamily="50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122" y="4433647"/>
            <a:ext cx="879196" cy="92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77" y="913535"/>
            <a:ext cx="843641" cy="111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1052126"/>
            <a:ext cx="809253" cy="95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4254086"/>
            <a:ext cx="724522" cy="126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346" y="4254086"/>
            <a:ext cx="724522" cy="126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20" y="4694457"/>
            <a:ext cx="879196" cy="92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263" y="738233"/>
            <a:ext cx="96228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72" y="987396"/>
            <a:ext cx="738187" cy="108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8121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1068</Words>
  <Application>Microsoft Office PowerPoint</Application>
  <PresentationFormat>Format A4 (210 x 297 mm)</PresentationFormat>
  <Paragraphs>306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laetitia castanie</dc:creator>
  <cp:lastModifiedBy>Ecole Meauzac</cp:lastModifiedBy>
  <cp:revision>43</cp:revision>
  <dcterms:created xsi:type="dcterms:W3CDTF">2015-11-11T12:37:54Z</dcterms:created>
  <dcterms:modified xsi:type="dcterms:W3CDTF">2015-11-12T07:36:57Z</dcterms:modified>
</cp:coreProperties>
</file>